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569" r:id="rId2"/>
    <p:sldId id="476" r:id="rId3"/>
    <p:sldId id="477" r:id="rId4"/>
    <p:sldId id="483" r:id="rId5"/>
    <p:sldId id="558" r:id="rId6"/>
    <p:sldId id="557" r:id="rId7"/>
    <p:sldId id="573" r:id="rId8"/>
    <p:sldId id="575" r:id="rId9"/>
    <p:sldId id="570" r:id="rId10"/>
    <p:sldId id="481" r:id="rId11"/>
    <p:sldId id="482" r:id="rId12"/>
    <p:sldId id="553" r:id="rId13"/>
    <p:sldId id="574"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77" r:id="rId33"/>
    <p:sldId id="504" r:id="rId34"/>
    <p:sldId id="578" r:id="rId35"/>
    <p:sldId id="555" r:id="rId36"/>
    <p:sldId id="556" r:id="rId37"/>
    <p:sldId id="505" r:id="rId38"/>
    <p:sldId id="579" r:id="rId39"/>
    <p:sldId id="572" r:id="rId40"/>
    <p:sldId id="554" r:id="rId41"/>
    <p:sldId id="580" r:id="rId42"/>
    <p:sldId id="567" r:id="rId43"/>
    <p:sldId id="568" r:id="rId44"/>
    <p:sldId id="508" r:id="rId45"/>
    <p:sldId id="509" r:id="rId46"/>
    <p:sldId id="510" r:id="rId47"/>
    <p:sldId id="511" r:id="rId48"/>
    <p:sldId id="512" r:id="rId49"/>
    <p:sldId id="533" r:id="rId50"/>
    <p:sldId id="515" r:id="rId51"/>
    <p:sldId id="516" r:id="rId52"/>
    <p:sldId id="517" r:id="rId53"/>
    <p:sldId id="518" r:id="rId54"/>
    <p:sldId id="519" r:id="rId55"/>
    <p:sldId id="520" r:id="rId56"/>
    <p:sldId id="521" r:id="rId57"/>
    <p:sldId id="522" r:id="rId58"/>
    <p:sldId id="523" r:id="rId59"/>
    <p:sldId id="524" r:id="rId60"/>
    <p:sldId id="551" r:id="rId61"/>
    <p:sldId id="526" r:id="rId62"/>
    <p:sldId id="571" r:id="rId63"/>
  </p:sldIdLst>
  <p:sldSz cx="12192000" cy="68580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D2F72"/>
    <a:srgbClr val="00CC66"/>
    <a:srgbClr val="FF0000"/>
    <a:srgbClr val="CC304C"/>
    <a:srgbClr val="0033CC"/>
    <a:srgbClr val="920000"/>
    <a:srgbClr val="000000"/>
    <a:srgbClr val="FFFFF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82F94-C459-476F-A4C7-743DFEB8C942}" v="1694" dt="2025-11-15T02:59:57.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1" autoAdjust="0"/>
    <p:restoredTop sz="91513" autoAdjust="0"/>
  </p:normalViewPr>
  <p:slideViewPr>
    <p:cSldViewPr snapToGrid="0">
      <p:cViewPr varScale="1">
        <p:scale>
          <a:sx n="60" d="100"/>
          <a:sy n="60" d="100"/>
        </p:scale>
        <p:origin x="1064" y="28"/>
      </p:cViewPr>
      <p:guideLst>
        <p:guide orient="horz" pos="2160"/>
        <p:guide pos="3840"/>
      </p:guideLst>
    </p:cSldViewPr>
  </p:slideViewPr>
  <p:outlineViewPr>
    <p:cViewPr>
      <p:scale>
        <a:sx n="33" d="100"/>
        <a:sy n="33" d="100"/>
      </p:scale>
      <p:origin x="0" y="13488"/>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86" d="100"/>
          <a:sy n="86" d="100"/>
        </p:scale>
        <p:origin x="3804"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08499" y="3"/>
            <a:ext cx="3067040" cy="467534"/>
          </a:xfrm>
          <a:prstGeom prst="rect">
            <a:avLst/>
          </a:prstGeom>
        </p:spPr>
        <p:txBody>
          <a:bodyPr vert="horz" lIns="93903" tIns="46953" rIns="93903" bIns="46953" rtlCol="0"/>
          <a:lstStyle>
            <a:lvl1pPr algn="r">
              <a:defRPr sz="1200"/>
            </a:lvl1pPr>
          </a:lstStyle>
          <a:p>
            <a:pPr>
              <a:defRPr/>
            </a:pPr>
            <a:fld id="{ACDBFA2B-EECD-43BD-9BFA-294B88D27C27}" type="datetimeFigureOut">
              <a:rPr lang="en-US"/>
              <a:pPr>
                <a:defRPr/>
              </a:pPr>
              <a:t>11/19/2025</a:t>
            </a:fld>
            <a:endParaRPr lang="en-US"/>
          </a:p>
        </p:txBody>
      </p:sp>
      <p:sp>
        <p:nvSpPr>
          <p:cNvPr id="5" name="Slide Number Placeholder 4"/>
          <p:cNvSpPr>
            <a:spLocks noGrp="1"/>
          </p:cNvSpPr>
          <p:nvPr>
            <p:ph type="sldNum" sz="quarter" idx="3"/>
          </p:nvPr>
        </p:nvSpPr>
        <p:spPr>
          <a:xfrm>
            <a:off x="4008499" y="8893995"/>
            <a:ext cx="3067040" cy="467534"/>
          </a:xfrm>
          <a:prstGeom prst="rect">
            <a:avLst/>
          </a:prstGeom>
        </p:spPr>
        <p:txBody>
          <a:bodyPr vert="horz" lIns="93903" tIns="46953" rIns="93903" bIns="46953" rtlCol="0" anchor="b"/>
          <a:lstStyle>
            <a:lvl1pPr algn="r">
              <a:defRPr sz="1200"/>
            </a:lvl1pPr>
          </a:lstStyle>
          <a:p>
            <a:pPr>
              <a:defRPr/>
            </a:pPr>
            <a:fld id="{01208E85-7F08-40B2-B560-6A9775B7C820}" type="slidenum">
              <a:rPr lang="en-US"/>
              <a:pPr>
                <a:defRPr/>
              </a:pPr>
              <a:t>‹#›</a:t>
            </a:fld>
            <a:endParaRPr lang="en-US"/>
          </a:p>
        </p:txBody>
      </p:sp>
      <p:sp>
        <p:nvSpPr>
          <p:cNvPr id="6" name="Header Placeholder 5"/>
          <p:cNvSpPr>
            <a:spLocks noGrp="1"/>
          </p:cNvSpPr>
          <p:nvPr>
            <p:ph type="hdr" sz="quarter"/>
          </p:nvPr>
        </p:nvSpPr>
        <p:spPr>
          <a:xfrm>
            <a:off x="0" y="3"/>
            <a:ext cx="3067040" cy="467534"/>
          </a:xfrm>
          <a:prstGeom prst="rect">
            <a:avLst/>
          </a:prstGeom>
        </p:spPr>
        <p:txBody>
          <a:bodyPr vert="horz" lIns="88833" tIns="44415" rIns="88833" bIns="44415" rtlCol="0"/>
          <a:lstStyle>
            <a:lvl1pPr algn="l">
              <a:defRPr sz="1100" smtClean="0"/>
            </a:lvl1pPr>
          </a:lstStyle>
          <a:p>
            <a:pPr>
              <a:defRPr/>
            </a:pPr>
            <a:r>
              <a:rPr lang="en-US"/>
              <a:t>Instructor Notes - Around The Race Course</a:t>
            </a:r>
          </a:p>
        </p:txBody>
      </p:sp>
      <p:sp>
        <p:nvSpPr>
          <p:cNvPr id="7" name="Footer Placeholder 6"/>
          <p:cNvSpPr>
            <a:spLocks noGrp="1"/>
          </p:cNvSpPr>
          <p:nvPr>
            <p:ph type="ftr" sz="quarter" idx="2"/>
          </p:nvPr>
        </p:nvSpPr>
        <p:spPr>
          <a:xfrm>
            <a:off x="0" y="8893995"/>
            <a:ext cx="3067040" cy="467534"/>
          </a:xfrm>
          <a:prstGeom prst="rect">
            <a:avLst/>
          </a:prstGeom>
        </p:spPr>
        <p:txBody>
          <a:bodyPr vert="horz" lIns="88833" tIns="44415" rIns="88833" bIns="44415" rtlCol="0" anchor="b"/>
          <a:lstStyle>
            <a:lvl1pPr algn="l">
              <a:defRPr sz="1100" smtClean="0"/>
            </a:lvl1pPr>
          </a:lstStyle>
          <a:p>
            <a:pPr>
              <a:defRPr/>
            </a:pPr>
            <a:endParaRPr lang="en-US"/>
          </a:p>
        </p:txBody>
      </p:sp>
    </p:spTree>
    <p:extLst>
      <p:ext uri="{BB962C8B-B14F-4D97-AF65-F5344CB8AC3E}">
        <p14:creationId xmlns:p14="http://schemas.microsoft.com/office/powerpoint/2010/main" val="14894646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547688"/>
            <a:ext cx="6340475" cy="3567112"/>
          </a:xfrm>
          <a:prstGeom prst="rect">
            <a:avLst/>
          </a:prstGeom>
          <a:noFill/>
          <a:ln w="12700">
            <a:solidFill>
              <a:prstClr val="black"/>
            </a:solidFill>
          </a:ln>
        </p:spPr>
        <p:txBody>
          <a:bodyPr vert="horz" lIns="93903" tIns="46953" rIns="93903" bIns="46953" rtlCol="0" anchor="ctr"/>
          <a:lstStyle/>
          <a:p>
            <a:pPr lvl="0"/>
            <a:endParaRPr lang="en-US" noProof="0"/>
          </a:p>
        </p:txBody>
      </p:sp>
      <p:sp>
        <p:nvSpPr>
          <p:cNvPr id="5" name="Notes Placeholder 4"/>
          <p:cNvSpPr>
            <a:spLocks noGrp="1"/>
          </p:cNvSpPr>
          <p:nvPr>
            <p:ph type="body" sz="quarter" idx="3"/>
          </p:nvPr>
        </p:nvSpPr>
        <p:spPr>
          <a:xfrm>
            <a:off x="548640" y="4389120"/>
            <a:ext cx="6035040" cy="4212454"/>
          </a:xfrm>
          <a:prstGeom prst="rect">
            <a:avLst/>
          </a:prstGeom>
        </p:spPr>
        <p:txBody>
          <a:bodyPr vert="horz" lIns="93903" tIns="46953" rIns="93903" bIns="4695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7"/>
          <p:cNvSpPr>
            <a:spLocks noGrp="1" noChangeArrowheads="1"/>
          </p:cNvSpPr>
          <p:nvPr>
            <p:ph type="sldNum" sz="quarter" idx="5"/>
          </p:nvPr>
        </p:nvSpPr>
        <p:spPr>
          <a:xfrm>
            <a:off x="4008499" y="8893995"/>
            <a:ext cx="3067040" cy="46753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4" rIns="91430" bIns="45714"/>
          <a:lstStyle>
            <a:lvl1pPr defTabSz="931301">
              <a:defRPr sz="1200" b="1">
                <a:solidFill>
                  <a:srgbClr val="FF0066"/>
                </a:solidFill>
                <a:latin typeface="Arial Unicode MS" pitchFamily="34" charset="-128"/>
                <a:ea typeface="ＭＳ Ｐゴシック" pitchFamily="34" charset="-128"/>
              </a:defRPr>
            </a:lvl1pPr>
            <a:lvl2pPr marL="721604" indent="-277540" defTabSz="931301">
              <a:defRPr sz="4700" b="1">
                <a:solidFill>
                  <a:srgbClr val="FF0066"/>
                </a:solidFill>
                <a:latin typeface="Arial Unicode MS" pitchFamily="34" charset="-128"/>
                <a:ea typeface="ＭＳ Ｐゴシック" pitchFamily="34" charset="-128"/>
              </a:defRPr>
            </a:lvl2pPr>
            <a:lvl3pPr marL="1110161" indent="-222032" defTabSz="931301">
              <a:defRPr sz="4700" b="1">
                <a:solidFill>
                  <a:srgbClr val="FF0066"/>
                </a:solidFill>
                <a:latin typeface="Arial Unicode MS" pitchFamily="34" charset="-128"/>
                <a:ea typeface="ＭＳ Ｐゴシック" pitchFamily="34" charset="-128"/>
              </a:defRPr>
            </a:lvl3pPr>
            <a:lvl4pPr marL="1554222" indent="-222032" defTabSz="931301">
              <a:defRPr sz="4700" b="1">
                <a:solidFill>
                  <a:srgbClr val="FF0066"/>
                </a:solidFill>
                <a:latin typeface="Arial Unicode MS" pitchFamily="34" charset="-128"/>
                <a:ea typeface="ＭＳ Ｐゴシック" pitchFamily="34" charset="-128"/>
              </a:defRPr>
            </a:lvl4pPr>
            <a:lvl5pPr marL="1998288" indent="-222032" defTabSz="931301">
              <a:defRPr sz="4700" b="1">
                <a:solidFill>
                  <a:srgbClr val="FF0066"/>
                </a:solidFill>
                <a:latin typeface="Arial Unicode MS" pitchFamily="34" charset="-128"/>
                <a:ea typeface="ＭＳ Ｐゴシック" pitchFamily="34" charset="-128"/>
              </a:defRPr>
            </a:lvl5pPr>
            <a:lvl6pPr marL="2442352"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416"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479"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541"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b="0" smtClean="0">
                <a:solidFill>
                  <a:schemeClr val="tx1"/>
                </a:solidFill>
                <a:latin typeface="Arial" pitchFamily="34" charset="0"/>
              </a:rPr>
              <a:pPr algn="r"/>
              <a:t>‹#›</a:t>
            </a:fld>
            <a:endParaRPr lang="en-US" b="0" dirty="0">
              <a:solidFill>
                <a:schemeClr val="tx1"/>
              </a:solidFill>
              <a:latin typeface="Arial" pitchFamily="34" charset="0"/>
            </a:endParaRPr>
          </a:p>
        </p:txBody>
      </p:sp>
      <p:sp>
        <p:nvSpPr>
          <p:cNvPr id="9" name="Date Placeholder 1"/>
          <p:cNvSpPr>
            <a:spLocks noGrp="1"/>
          </p:cNvSpPr>
          <p:nvPr>
            <p:ph type="dt" idx="1"/>
          </p:nvPr>
        </p:nvSpPr>
        <p:spPr>
          <a:xfrm>
            <a:off x="4008499" y="3"/>
            <a:ext cx="3067040" cy="467534"/>
          </a:xfrm>
          <a:prstGeom prst="rect">
            <a:avLst/>
          </a:prstGeom>
        </p:spPr>
        <p:txBody>
          <a:bodyPr lIns="91430" tIns="45714" rIns="91430" bIns="45714"/>
          <a:lstStyle>
            <a:lvl1pPr algn="r">
              <a:defRPr sz="1200"/>
            </a:lvl1pPr>
          </a:lstStyle>
          <a:p>
            <a:pPr>
              <a:defRPr/>
            </a:pPr>
            <a:fld id="{D20BA320-326B-47C2-9776-48EC7B6ECB67}" type="datetime3">
              <a:rPr lang="en-US" smtClean="0"/>
              <a:pPr>
                <a:defRPr/>
              </a:pPr>
              <a:t>19 November 2025</a:t>
            </a:fld>
            <a:endParaRPr lang="en-US" dirty="0"/>
          </a:p>
        </p:txBody>
      </p:sp>
      <p:sp>
        <p:nvSpPr>
          <p:cNvPr id="10" name="Footer Placeholder 2"/>
          <p:cNvSpPr>
            <a:spLocks noGrp="1"/>
          </p:cNvSpPr>
          <p:nvPr>
            <p:ph type="ftr" sz="quarter" idx="4"/>
          </p:nvPr>
        </p:nvSpPr>
        <p:spPr>
          <a:xfrm>
            <a:off x="0" y="8893995"/>
            <a:ext cx="3067040" cy="467534"/>
          </a:xfrm>
          <a:prstGeom prst="rect">
            <a:avLst/>
          </a:prstGeom>
        </p:spPr>
        <p:txBody>
          <a:bodyPr lIns="91430" tIns="45714" rIns="91430" bIns="45714"/>
          <a:lstStyle>
            <a:lvl1pPr>
              <a:defRPr sz="1200"/>
            </a:lvl1pPr>
          </a:lstStyle>
          <a:p>
            <a:r>
              <a:rPr lang="en-US"/>
              <a:t>(c) US Sailing</a:t>
            </a:r>
            <a:endParaRPr lang="en-US" dirty="0"/>
          </a:p>
        </p:txBody>
      </p:sp>
      <p:sp>
        <p:nvSpPr>
          <p:cNvPr id="11" name="Header Placeholder 3"/>
          <p:cNvSpPr>
            <a:spLocks noGrp="1"/>
          </p:cNvSpPr>
          <p:nvPr>
            <p:ph type="hdr" sz="quarter"/>
          </p:nvPr>
        </p:nvSpPr>
        <p:spPr>
          <a:xfrm>
            <a:off x="0" y="3"/>
            <a:ext cx="3067040" cy="467534"/>
          </a:xfrm>
          <a:prstGeom prst="rect">
            <a:avLst/>
          </a:prstGeom>
        </p:spPr>
        <p:txBody>
          <a:bodyPr lIns="91430" tIns="45714" rIns="91430" bIns="45714"/>
          <a:lstStyle>
            <a:lvl1pPr>
              <a:defRPr sz="1200"/>
            </a:lvl1pPr>
          </a:lstStyle>
          <a:p>
            <a:pPr>
              <a:defRPr/>
            </a:pPr>
            <a:r>
              <a:rPr lang="en-US"/>
              <a:t>Instructor Notes - Around The Race Course</a:t>
            </a:r>
            <a:endParaRPr lang="en-US" dirty="0"/>
          </a:p>
        </p:txBody>
      </p:sp>
    </p:spTree>
    <p:extLst>
      <p:ext uri="{BB962C8B-B14F-4D97-AF65-F5344CB8AC3E}">
        <p14:creationId xmlns:p14="http://schemas.microsoft.com/office/powerpoint/2010/main" val="1323593218"/>
      </p:ext>
    </p:extLst>
  </p:cSld>
  <p:clrMap bg1="lt1" tx1="dk1" bg2="lt2" tx2="dk2" accent1="accent1" accent2="accent2" accent3="accent3" accent4="accent4" accent5="accent5" accent6="accent6" hlink="hlink" folHlink="folHlink"/>
  <p:hf ftr="0" dt="0"/>
  <p:notesStyle>
    <a:lvl1pPr marL="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1pPr>
    <a:lvl2pPr marL="4572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2pPr>
    <a:lvl3pPr marL="9144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3pPr>
    <a:lvl4pPr marL="13716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4pPr>
    <a:lvl5pPr marL="18288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95288" y="547688"/>
            <a:ext cx="6340475" cy="3567112"/>
          </a:xfrm>
          <a:noFill/>
          <a:ln>
            <a:solidFill>
              <a:srgbClr val="000000"/>
            </a:solidFill>
            <a:miter lim="800000"/>
            <a:headEnd/>
            <a:tailEnd/>
          </a:ln>
        </p:spPr>
      </p:sp>
      <p:sp>
        <p:nvSpPr>
          <p:cNvPr id="143363" name="Notes Placeholder 2"/>
          <p:cNvSpPr>
            <a:spLocks noGrp="1"/>
          </p:cNvSpPr>
          <p:nvPr>
            <p:ph type="body" idx="1"/>
          </p:nvPr>
        </p:nvSpPr>
        <p:spPr bwMode="auto">
          <a:xfrm>
            <a:off x="548640" y="4389120"/>
            <a:ext cx="6035040" cy="4212454"/>
          </a:xfrm>
          <a:noFill/>
        </p:spPr>
        <p:txBody>
          <a:bodyPr wrap="square" numCol="1" anchor="t" anchorCtr="0" compatLnSpc="1">
            <a:prstTxWarp prst="textNoShape">
              <a:avLst/>
            </a:prstTxWarp>
          </a:bodyPr>
          <a:lstStyle/>
          <a:p>
            <a:pPr eaLnBrk="1" hangingPunct="1"/>
            <a:r>
              <a:rPr lang="en-US" dirty="0"/>
              <a:t> </a:t>
            </a:r>
          </a:p>
        </p:txBody>
      </p:sp>
      <p:sp>
        <p:nvSpPr>
          <p:cNvPr id="10"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301">
              <a:defRPr sz="4700" b="1">
                <a:solidFill>
                  <a:srgbClr val="FF0066"/>
                </a:solidFill>
                <a:latin typeface="Arial Unicode MS" pitchFamily="34" charset="-128"/>
                <a:ea typeface="ＭＳ Ｐゴシック" pitchFamily="34" charset="-128"/>
              </a:defRPr>
            </a:lvl1pPr>
            <a:lvl2pPr marL="721604" indent="-277540" defTabSz="931301">
              <a:defRPr sz="4700" b="1">
                <a:solidFill>
                  <a:srgbClr val="FF0066"/>
                </a:solidFill>
                <a:latin typeface="Arial Unicode MS" pitchFamily="34" charset="-128"/>
                <a:ea typeface="ＭＳ Ｐゴシック" pitchFamily="34" charset="-128"/>
              </a:defRPr>
            </a:lvl2pPr>
            <a:lvl3pPr marL="1110161" indent="-222032" defTabSz="931301">
              <a:defRPr sz="4700" b="1">
                <a:solidFill>
                  <a:srgbClr val="FF0066"/>
                </a:solidFill>
                <a:latin typeface="Arial Unicode MS" pitchFamily="34" charset="-128"/>
                <a:ea typeface="ＭＳ Ｐゴシック" pitchFamily="34" charset="-128"/>
              </a:defRPr>
            </a:lvl3pPr>
            <a:lvl4pPr marL="1554222" indent="-222032" defTabSz="931301">
              <a:defRPr sz="4700" b="1">
                <a:solidFill>
                  <a:srgbClr val="FF0066"/>
                </a:solidFill>
                <a:latin typeface="Arial Unicode MS" pitchFamily="34" charset="-128"/>
                <a:ea typeface="ＭＳ Ｐゴシック" pitchFamily="34" charset="-128"/>
              </a:defRPr>
            </a:lvl4pPr>
            <a:lvl5pPr marL="1998288" indent="-222032" defTabSz="931301">
              <a:defRPr sz="4700" b="1">
                <a:solidFill>
                  <a:srgbClr val="FF0066"/>
                </a:solidFill>
                <a:latin typeface="Arial Unicode MS" pitchFamily="34" charset="-128"/>
                <a:ea typeface="ＭＳ Ｐゴシック" pitchFamily="34" charset="-128"/>
              </a:defRPr>
            </a:lvl5pPr>
            <a:lvl6pPr marL="2442352"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416"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479"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541"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a:t>
            </a:fld>
            <a:endParaRPr lang="en-US" sz="1200" b="0" dirty="0">
              <a:solidFill>
                <a:schemeClr val="tx1"/>
              </a:solidFill>
              <a:latin typeface="Arial" pitchFamily="34" charset="0"/>
            </a:endParaRPr>
          </a:p>
        </p:txBody>
      </p:sp>
      <p:sp>
        <p:nvSpPr>
          <p:cNvPr id="11"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12"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13"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75932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37930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0D69-4DA8-C2D0-8694-66C9C82684CD}"/>
            </a:ext>
          </a:extLst>
        </p:cNvPr>
        <p:cNvGrpSpPr/>
        <p:nvPr/>
      </p:nvGrpSpPr>
      <p:grpSpPr>
        <a:xfrm>
          <a:off x="0" y="0"/>
          <a:ext cx="0" cy="0"/>
          <a:chOff x="0" y="0"/>
          <a:chExt cx="0" cy="0"/>
        </a:xfrm>
      </p:grpSpPr>
      <p:sp>
        <p:nvSpPr>
          <p:cNvPr id="175106" name="Rectangle 7">
            <a:extLst>
              <a:ext uri="{FF2B5EF4-FFF2-40B4-BE49-F238E27FC236}">
                <a16:creationId xmlns:a16="http://schemas.microsoft.com/office/drawing/2014/main" id="{BFF7BD08-3134-FEE4-7332-CFBEE2C59B8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7072" eaLnBrk="0" hangingPunct="0">
              <a:defRPr sz="2300">
                <a:solidFill>
                  <a:srgbClr val="213974"/>
                </a:solidFill>
                <a:latin typeface="Arial" charset="0"/>
              </a:defRPr>
            </a:lvl1pPr>
            <a:lvl2pPr marL="721999" indent="-277692" defTabSz="887072" eaLnBrk="0" hangingPunct="0">
              <a:defRPr sz="2300">
                <a:solidFill>
                  <a:srgbClr val="213974"/>
                </a:solidFill>
                <a:latin typeface="Arial" charset="0"/>
              </a:defRPr>
            </a:lvl2pPr>
            <a:lvl3pPr marL="1110767" indent="-222153" defTabSz="887072" eaLnBrk="0" hangingPunct="0">
              <a:defRPr sz="2300">
                <a:solidFill>
                  <a:srgbClr val="213974"/>
                </a:solidFill>
                <a:latin typeface="Arial" charset="0"/>
              </a:defRPr>
            </a:lvl3pPr>
            <a:lvl4pPr marL="1555074" indent="-222153" defTabSz="887072" eaLnBrk="0" hangingPunct="0">
              <a:defRPr sz="2300">
                <a:solidFill>
                  <a:srgbClr val="213974"/>
                </a:solidFill>
                <a:latin typeface="Arial" charset="0"/>
              </a:defRPr>
            </a:lvl4pPr>
            <a:lvl5pPr marL="1999381" indent="-222153" defTabSz="887072" eaLnBrk="0" hangingPunct="0">
              <a:defRPr sz="2300">
                <a:solidFill>
                  <a:srgbClr val="213974"/>
                </a:solidFill>
                <a:latin typeface="Arial" charset="0"/>
              </a:defRPr>
            </a:lvl5pPr>
            <a:lvl6pPr marL="2443688" indent="-222153" algn="ctr" defTabSz="887072" eaLnBrk="0" fontAlgn="base" hangingPunct="0">
              <a:spcBef>
                <a:spcPct val="0"/>
              </a:spcBef>
              <a:spcAft>
                <a:spcPct val="0"/>
              </a:spcAft>
              <a:defRPr sz="2300">
                <a:solidFill>
                  <a:srgbClr val="213974"/>
                </a:solidFill>
                <a:latin typeface="Arial" charset="0"/>
              </a:defRPr>
            </a:lvl6pPr>
            <a:lvl7pPr marL="2887995" indent="-222153" algn="ctr" defTabSz="887072" eaLnBrk="0" fontAlgn="base" hangingPunct="0">
              <a:spcBef>
                <a:spcPct val="0"/>
              </a:spcBef>
              <a:spcAft>
                <a:spcPct val="0"/>
              </a:spcAft>
              <a:defRPr sz="2300">
                <a:solidFill>
                  <a:srgbClr val="213974"/>
                </a:solidFill>
                <a:latin typeface="Arial" charset="0"/>
              </a:defRPr>
            </a:lvl7pPr>
            <a:lvl8pPr marL="3332302" indent="-222153" algn="ctr" defTabSz="887072" eaLnBrk="0" fontAlgn="base" hangingPunct="0">
              <a:spcBef>
                <a:spcPct val="0"/>
              </a:spcBef>
              <a:spcAft>
                <a:spcPct val="0"/>
              </a:spcAft>
              <a:defRPr sz="2300">
                <a:solidFill>
                  <a:srgbClr val="213974"/>
                </a:solidFill>
                <a:latin typeface="Arial" charset="0"/>
              </a:defRPr>
            </a:lvl8pPr>
            <a:lvl9pPr marL="3776609" indent="-222153" algn="ctr" defTabSz="887072" eaLnBrk="0" fontAlgn="base" hangingPunct="0">
              <a:spcBef>
                <a:spcPct val="0"/>
              </a:spcBef>
              <a:spcAft>
                <a:spcPct val="0"/>
              </a:spcAft>
              <a:defRPr sz="2300">
                <a:solidFill>
                  <a:srgbClr val="213974"/>
                </a:solidFill>
                <a:latin typeface="Arial" charset="0"/>
              </a:defRPr>
            </a:lvl9pPr>
          </a:lstStyle>
          <a:p>
            <a:pPr eaLnBrk="1" hangingPunct="1"/>
            <a:fld id="{69551ADC-E93D-4A7B-AC0A-7BCE35C13AB6}" type="slidenum">
              <a:rPr lang="en-US" sz="1200">
                <a:solidFill>
                  <a:prstClr val="black"/>
                </a:solidFill>
              </a:rPr>
              <a:pPr eaLnBrk="1" hangingPunct="1"/>
              <a:t>13</a:t>
            </a:fld>
            <a:endParaRPr lang="en-US" sz="1200" dirty="0">
              <a:solidFill>
                <a:prstClr val="black"/>
              </a:solidFill>
            </a:endParaRPr>
          </a:p>
        </p:txBody>
      </p:sp>
      <p:sp>
        <p:nvSpPr>
          <p:cNvPr id="175107" name="Rectangle 2">
            <a:extLst>
              <a:ext uri="{FF2B5EF4-FFF2-40B4-BE49-F238E27FC236}">
                <a16:creationId xmlns:a16="http://schemas.microsoft.com/office/drawing/2014/main" id="{C3A4C720-E22B-BA4A-1DFC-0F824E930D05}"/>
              </a:ext>
            </a:extLst>
          </p:cNvPr>
          <p:cNvSpPr>
            <a:spLocks noGrp="1" noRot="1" noChangeAspect="1" noChangeArrowheads="1" noTextEdit="1"/>
          </p:cNvSpPr>
          <p:nvPr>
            <p:ph type="sldImg"/>
          </p:nvPr>
        </p:nvSpPr>
        <p:spPr>
          <a:xfrm>
            <a:off x="395288" y="547688"/>
            <a:ext cx="6340475" cy="3567112"/>
          </a:xfrm>
          <a:ln/>
        </p:spPr>
      </p:sp>
      <p:sp>
        <p:nvSpPr>
          <p:cNvPr id="175108" name="Rectangle 3">
            <a:extLst>
              <a:ext uri="{FF2B5EF4-FFF2-40B4-BE49-F238E27FC236}">
                <a16:creationId xmlns:a16="http://schemas.microsoft.com/office/drawing/2014/main" id="{87C764DF-092B-2202-62C2-2648151C04CF}"/>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08269" indent="-208269" eaLnBrk="1" hangingPunct="1"/>
            <a:r>
              <a:rPr lang="en-US" dirty="0"/>
              <a:t>.</a:t>
            </a:r>
          </a:p>
          <a:p>
            <a:pPr marL="208269" indent="-208269" eaLnBrk="1" hangingPunct="1"/>
            <a:endParaRPr lang="en-US" dirty="0"/>
          </a:p>
        </p:txBody>
      </p:sp>
    </p:spTree>
    <p:extLst>
      <p:ext uri="{BB962C8B-B14F-4D97-AF65-F5344CB8AC3E}">
        <p14:creationId xmlns:p14="http://schemas.microsoft.com/office/powerpoint/2010/main" val="218262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Rot="1" noChangeAspect="1" noChangeArrowheads="1" noTextEdit="1"/>
          </p:cNvSpPr>
          <p:nvPr>
            <p:ph type="sldImg"/>
          </p:nvPr>
        </p:nvSpPr>
        <p:spPr>
          <a:xfrm>
            <a:off x="395288" y="547688"/>
            <a:ext cx="6340475" cy="3567112"/>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0278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4482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41935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41935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xfrm>
            <a:off x="395288" y="547688"/>
            <a:ext cx="6340475" cy="35671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33172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xfrm>
            <a:off x="395288" y="547688"/>
            <a:ext cx="6340475" cy="35671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aseline="0" dirty="0"/>
              <a:t> </a:t>
            </a: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33172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Rot="1" noChangeAspect="1" noChangeArrowheads="1" noTextEdit="1"/>
          </p:cNvSpPr>
          <p:nvPr>
            <p:ph type="sldImg"/>
          </p:nvPr>
        </p:nvSpPr>
        <p:spPr>
          <a:xfrm>
            <a:off x="395288" y="547688"/>
            <a:ext cx="6340475" cy="3567112"/>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baseline="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46792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395288" y="547688"/>
            <a:ext cx="6340475" cy="3567112"/>
          </a:xfrm>
          <a:ln/>
        </p:spPr>
      </p:sp>
      <p:sp>
        <p:nvSpPr>
          <p:cNvPr id="210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6081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333008" indent="-333008" eaLnBrk="1" hangingPunct="1">
              <a:spcBef>
                <a:spcPts val="0"/>
              </a:spcBef>
              <a:defRP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04777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368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b="0" baseline="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16774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692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907395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2995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241437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395288" y="547688"/>
            <a:ext cx="6340475" cy="3567112"/>
          </a:xfrm>
          <a:ln/>
        </p:spPr>
      </p:sp>
      <p:sp>
        <p:nvSpPr>
          <p:cNvPr id="215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2569" indent="-232569">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106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042">
              <a:defRPr sz="4700" b="1">
                <a:solidFill>
                  <a:srgbClr val="FF0066"/>
                </a:solidFill>
                <a:latin typeface="Arial Unicode MS" pitchFamily="34" charset="-128"/>
                <a:ea typeface="ＭＳ Ｐゴシック" pitchFamily="34" charset="-128"/>
              </a:defRPr>
            </a:lvl1pPr>
            <a:lvl2pPr marL="721404" indent="-277464" defTabSz="931042">
              <a:defRPr sz="4700" b="1">
                <a:solidFill>
                  <a:srgbClr val="FF0066"/>
                </a:solidFill>
                <a:latin typeface="Arial Unicode MS" pitchFamily="34" charset="-128"/>
                <a:ea typeface="ＭＳ Ｐゴシック" pitchFamily="34" charset="-128"/>
              </a:defRPr>
            </a:lvl2pPr>
            <a:lvl3pPr marL="1109853" indent="-221971" defTabSz="931042">
              <a:defRPr sz="4700" b="1">
                <a:solidFill>
                  <a:srgbClr val="FF0066"/>
                </a:solidFill>
                <a:latin typeface="Arial Unicode MS" pitchFamily="34" charset="-128"/>
                <a:ea typeface="ＭＳ Ｐゴシック" pitchFamily="34" charset="-128"/>
              </a:defRPr>
            </a:lvl3pPr>
            <a:lvl4pPr marL="1553792" indent="-221971" defTabSz="931042">
              <a:defRPr sz="4700" b="1">
                <a:solidFill>
                  <a:srgbClr val="FF0066"/>
                </a:solidFill>
                <a:latin typeface="Arial Unicode MS" pitchFamily="34" charset="-128"/>
                <a:ea typeface="ＭＳ Ｐゴシック" pitchFamily="34" charset="-128"/>
              </a:defRPr>
            </a:lvl4pPr>
            <a:lvl5pPr marL="1997735" indent="-221971" defTabSz="931042">
              <a:defRPr sz="4700" b="1">
                <a:solidFill>
                  <a:srgbClr val="FF0066"/>
                </a:solidFill>
                <a:latin typeface="Arial Unicode MS" pitchFamily="34" charset="-128"/>
                <a:ea typeface="ＭＳ Ｐゴシック" pitchFamily="34" charset="-128"/>
              </a:defRPr>
            </a:lvl5pPr>
            <a:lvl6pPr marL="244167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561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29555"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349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4"/>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4"/>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95531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4DEB3-7EA1-6FDF-4B98-8831AFDBE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94E22-3DDF-CBCA-0D8F-93E149BD93E4}"/>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9314FBD6-19B2-2DA1-5A9E-1188DF0AB65C}"/>
              </a:ext>
            </a:extLst>
          </p:cNvPr>
          <p:cNvSpPr>
            <a:spLocks noGrp="1"/>
          </p:cNvSpPr>
          <p:nvPr>
            <p:ph type="body" idx="1"/>
          </p:nvPr>
        </p:nvSpPr>
        <p:spPr/>
        <p:txBody>
          <a:bodyPr/>
          <a:lstStyle/>
          <a:p>
            <a:endParaRPr lang="en-US" dirty="0"/>
          </a:p>
        </p:txBody>
      </p:sp>
      <p:sp>
        <p:nvSpPr>
          <p:cNvPr id="6" name="Rectangle 7">
            <a:extLst>
              <a:ext uri="{FF2B5EF4-FFF2-40B4-BE49-F238E27FC236}">
                <a16:creationId xmlns:a16="http://schemas.microsoft.com/office/drawing/2014/main" id="{047A4811-21BC-9CDA-62A1-1115E53F37E4}"/>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32</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5B4C2DEA-0F57-44CC-562D-19F83951B7B2}"/>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90E30F92-602A-2126-0834-CCF622D315CE}"/>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59116818-E4BE-2A79-64C5-D6DA58263037}"/>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390269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947047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6CD8-FB9C-CEF9-9244-4BB5A817C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3663B-7847-3A81-E433-6EB19712A8DA}"/>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FF495D4-D4A6-C5B7-844F-7D39A3DEC18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a:solidFill>
                  <a:schemeClr val="tx1"/>
                </a:solidFill>
                <a:latin typeface="+mn-lt"/>
              </a:rPr>
              <a:t>The change was that under the previous rules, once Blue passed head to wind, she was on the same tack and overlapped with Yellow, and as such was entitled to mark-room under previous rule 18.2(a). That loophole was shut in the new 18.3 by 18.3 shutting off rule 18.2 whenever a boat tacked in the zone, whether or not the other boat had been on starboard tack since entering the zone.</a:t>
            </a:r>
          </a:p>
        </p:txBody>
      </p:sp>
      <p:sp>
        <p:nvSpPr>
          <p:cNvPr id="6" name="Rectangle 7">
            <a:extLst>
              <a:ext uri="{FF2B5EF4-FFF2-40B4-BE49-F238E27FC236}">
                <a16:creationId xmlns:a16="http://schemas.microsoft.com/office/drawing/2014/main" id="{089AA239-FC64-F654-CF21-E73D6E900108}"/>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34</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C222FB72-840C-A146-3B9A-F7CAE9A89A49}"/>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DA8791A7-F21A-2376-545E-54B6C0ADD3E7}"/>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0CB6B658-2148-4905-DFED-B3C29ACA6CAD}"/>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640610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84375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81564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6253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03F0-02AD-4B50-0C39-13DA54835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8CC9A-8842-753C-9988-418728FA5202}"/>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382A5117-17BA-3F97-6261-BD4B5F4B8EE5}"/>
              </a:ext>
            </a:extLst>
          </p:cNvPr>
          <p:cNvSpPr>
            <a:spLocks noGrp="1"/>
          </p:cNvSpPr>
          <p:nvPr>
            <p:ph type="body" idx="1"/>
          </p:nvPr>
        </p:nvSpPr>
        <p:spPr/>
        <p:txBody>
          <a:bodyPr/>
          <a:lstStyle/>
          <a:p>
            <a:r>
              <a:rPr lang="en-US" sz="1200" b="0" dirty="0">
                <a:solidFill>
                  <a:schemeClr val="tx1"/>
                </a:solidFill>
                <a:cs typeface="Arial" panose="020B0604020202020204" pitchFamily="34" charset="0"/>
              </a:rPr>
              <a:t>An </a:t>
            </a:r>
            <a:r>
              <a:rPr lang="en-US" sz="1200" i="1" dirty="0">
                <a:solidFill>
                  <a:srgbClr val="7030A0"/>
                </a:solidFill>
                <a:cs typeface="Arial" panose="020B0604020202020204" pitchFamily="34" charset="0"/>
              </a:rPr>
              <a:t>obstruction</a:t>
            </a:r>
            <a:r>
              <a:rPr lang="en-US" sz="1200" b="0" dirty="0">
                <a:solidFill>
                  <a:schemeClr val="tx1"/>
                </a:solidFill>
                <a:cs typeface="Arial" panose="020B0604020202020204" pitchFamily="34" charset="0"/>
              </a:rPr>
              <a:t> is a </a:t>
            </a:r>
            <a:r>
              <a:rPr lang="en-US" sz="1200" i="1" dirty="0">
                <a:solidFill>
                  <a:srgbClr val="7030A0"/>
                </a:solidFill>
                <a:cs typeface="Arial" panose="020B0604020202020204" pitchFamily="34" charset="0"/>
              </a:rPr>
              <a:t>continuing</a:t>
            </a:r>
            <a:r>
              <a:rPr lang="en-US" sz="1200" i="1" dirty="0">
                <a:cs typeface="Arial" panose="020B0604020202020204" pitchFamily="34" charset="0"/>
              </a:rPr>
              <a:t> </a:t>
            </a:r>
            <a:r>
              <a:rPr lang="en-US" sz="1200" i="1" dirty="0">
                <a:solidFill>
                  <a:srgbClr val="7030A0"/>
                </a:solidFill>
                <a:cs typeface="Arial" panose="020B0604020202020204" pitchFamily="34" charset="0"/>
              </a:rPr>
              <a:t>obstruction</a:t>
            </a:r>
            <a:r>
              <a:rPr lang="en-US" sz="1200" b="0" dirty="0">
                <a:solidFill>
                  <a:schemeClr val="tx1"/>
                </a:solidFill>
                <a:cs typeface="Arial" panose="020B0604020202020204" pitchFamily="34" charset="0"/>
              </a:rPr>
              <a:t> when the boat with the shortest hull referred to in the rule using the term will pass alongside it for at least three of her hull lengths. </a:t>
            </a:r>
            <a:r>
              <a:rPr lang="en-US" sz="1200" b="0" dirty="0">
                <a:cs typeface="Arial" panose="020B0604020202020204" pitchFamily="34" charset="0"/>
              </a:rPr>
              <a:t>A vessel under way, a boat </a:t>
            </a:r>
            <a:r>
              <a:rPr lang="en-US" sz="1200" i="1" dirty="0">
                <a:solidFill>
                  <a:srgbClr val="7030A0"/>
                </a:solidFill>
                <a:cs typeface="Arial" panose="020B0604020202020204" pitchFamily="34" charset="0"/>
              </a:rPr>
              <a:t>racing</a:t>
            </a:r>
            <a:r>
              <a:rPr lang="en-US" sz="1200" b="0" dirty="0">
                <a:cs typeface="Arial" panose="020B0604020202020204" pitchFamily="34" charset="0"/>
              </a:rPr>
              <a:t>, or a race committee vessel that is also a </a:t>
            </a:r>
            <a:r>
              <a:rPr lang="en-US" sz="1200" i="1" dirty="0">
                <a:solidFill>
                  <a:srgbClr val="7030A0"/>
                </a:solidFill>
                <a:cs typeface="Arial" panose="020B0604020202020204" pitchFamily="34" charset="0"/>
              </a:rPr>
              <a:t>mark </a:t>
            </a:r>
            <a:r>
              <a:rPr lang="en-US" sz="1200" b="0" dirty="0">
                <a:cs typeface="Arial" panose="020B0604020202020204" pitchFamily="34" charset="0"/>
              </a:rPr>
              <a:t>are not a </a:t>
            </a:r>
            <a:r>
              <a:rPr lang="en-US" sz="1200" i="1" dirty="0">
                <a:solidFill>
                  <a:srgbClr val="7030A0"/>
                </a:solidFill>
                <a:cs typeface="Arial" panose="020B0604020202020204" pitchFamily="34" charset="0"/>
              </a:rPr>
              <a:t>continuing obstruction</a:t>
            </a:r>
            <a:r>
              <a:rPr lang="en-US" sz="1200" b="0" dirty="0">
                <a:cs typeface="Arial" panose="020B0604020202020204" pitchFamily="34" charset="0"/>
              </a:rPr>
              <a:t>: </a:t>
            </a:r>
            <a:endParaRPr lang="en-US" sz="1200" dirty="0"/>
          </a:p>
        </p:txBody>
      </p:sp>
      <p:sp>
        <p:nvSpPr>
          <p:cNvPr id="6" name="Rectangle 7">
            <a:extLst>
              <a:ext uri="{FF2B5EF4-FFF2-40B4-BE49-F238E27FC236}">
                <a16:creationId xmlns:a16="http://schemas.microsoft.com/office/drawing/2014/main" id="{6E1B8980-2D49-691C-2DC4-E1926BEC836D}"/>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38</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FCDE0DB2-8315-A53C-13A1-E3EACDE7BD5B}"/>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897658C7-6E22-FF1C-E66C-4FA228E89BEC}"/>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042ED5A9-C87C-237A-881D-0AEC86AC276F}"/>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303534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09D5-0F44-D619-EEA7-31D56FDE8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3EC50-4826-2113-B107-7CBEBD50AF64}"/>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6EC4496-5727-01DB-B69F-998C0EA3803E}"/>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DBD9FAD7-4F9F-1088-4D0A-F3FBC572EEC2}"/>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39</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85B7D2EE-924B-AECF-9FD0-2F2C07BE09CE}"/>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CBCF6FC8-40AA-CD21-CB62-792A7A8D5A2B}"/>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2E4E1369-9048-932F-93BB-04331DCDEB6F}"/>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639284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7072" eaLnBrk="0" hangingPunct="0">
              <a:defRPr sz="2300">
                <a:solidFill>
                  <a:srgbClr val="213974"/>
                </a:solidFill>
                <a:latin typeface="Arial" charset="0"/>
              </a:defRPr>
            </a:lvl1pPr>
            <a:lvl2pPr marL="721999" indent="-277692" defTabSz="887072" eaLnBrk="0" hangingPunct="0">
              <a:defRPr sz="2300">
                <a:solidFill>
                  <a:srgbClr val="213974"/>
                </a:solidFill>
                <a:latin typeface="Arial" charset="0"/>
              </a:defRPr>
            </a:lvl2pPr>
            <a:lvl3pPr marL="1110767" indent="-222153" defTabSz="887072" eaLnBrk="0" hangingPunct="0">
              <a:defRPr sz="2300">
                <a:solidFill>
                  <a:srgbClr val="213974"/>
                </a:solidFill>
                <a:latin typeface="Arial" charset="0"/>
              </a:defRPr>
            </a:lvl3pPr>
            <a:lvl4pPr marL="1555074" indent="-222153" defTabSz="887072" eaLnBrk="0" hangingPunct="0">
              <a:defRPr sz="2300">
                <a:solidFill>
                  <a:srgbClr val="213974"/>
                </a:solidFill>
                <a:latin typeface="Arial" charset="0"/>
              </a:defRPr>
            </a:lvl4pPr>
            <a:lvl5pPr marL="1999381" indent="-222153" defTabSz="887072" eaLnBrk="0" hangingPunct="0">
              <a:defRPr sz="2300">
                <a:solidFill>
                  <a:srgbClr val="213974"/>
                </a:solidFill>
                <a:latin typeface="Arial" charset="0"/>
              </a:defRPr>
            </a:lvl5pPr>
            <a:lvl6pPr marL="2443688" indent="-222153" algn="ctr" defTabSz="887072" eaLnBrk="0" fontAlgn="base" hangingPunct="0">
              <a:spcBef>
                <a:spcPct val="0"/>
              </a:spcBef>
              <a:spcAft>
                <a:spcPct val="0"/>
              </a:spcAft>
              <a:defRPr sz="2300">
                <a:solidFill>
                  <a:srgbClr val="213974"/>
                </a:solidFill>
                <a:latin typeface="Arial" charset="0"/>
              </a:defRPr>
            </a:lvl6pPr>
            <a:lvl7pPr marL="2887995" indent="-222153" algn="ctr" defTabSz="887072" eaLnBrk="0" fontAlgn="base" hangingPunct="0">
              <a:spcBef>
                <a:spcPct val="0"/>
              </a:spcBef>
              <a:spcAft>
                <a:spcPct val="0"/>
              </a:spcAft>
              <a:defRPr sz="2300">
                <a:solidFill>
                  <a:srgbClr val="213974"/>
                </a:solidFill>
                <a:latin typeface="Arial" charset="0"/>
              </a:defRPr>
            </a:lvl7pPr>
            <a:lvl8pPr marL="3332302" indent="-222153" algn="ctr" defTabSz="887072" eaLnBrk="0" fontAlgn="base" hangingPunct="0">
              <a:spcBef>
                <a:spcPct val="0"/>
              </a:spcBef>
              <a:spcAft>
                <a:spcPct val="0"/>
              </a:spcAft>
              <a:defRPr sz="2300">
                <a:solidFill>
                  <a:srgbClr val="213974"/>
                </a:solidFill>
                <a:latin typeface="Arial" charset="0"/>
              </a:defRPr>
            </a:lvl8pPr>
            <a:lvl9pPr marL="3776609" indent="-222153" algn="ctr" defTabSz="887072" eaLnBrk="0" fontAlgn="base" hangingPunct="0">
              <a:spcBef>
                <a:spcPct val="0"/>
              </a:spcBef>
              <a:spcAft>
                <a:spcPct val="0"/>
              </a:spcAft>
              <a:defRPr sz="2300">
                <a:solidFill>
                  <a:srgbClr val="213974"/>
                </a:solidFill>
                <a:latin typeface="Arial" charset="0"/>
              </a:defRPr>
            </a:lvl9pPr>
          </a:lstStyle>
          <a:p>
            <a:pPr eaLnBrk="1" hangingPunct="1"/>
            <a:fld id="{69551ADC-E93D-4A7B-AC0A-7BCE35C13AB6}" type="slidenum">
              <a:rPr lang="en-US" sz="1200">
                <a:solidFill>
                  <a:prstClr val="black"/>
                </a:solidFill>
              </a:rPr>
              <a:pPr eaLnBrk="1" hangingPunct="1"/>
              <a:t>40</a:t>
            </a:fld>
            <a:endParaRPr lang="en-US" sz="1200" dirty="0">
              <a:solidFill>
                <a:prstClr val="black"/>
              </a:solidFill>
            </a:endParaRPr>
          </a:p>
        </p:txBody>
      </p:sp>
      <p:sp>
        <p:nvSpPr>
          <p:cNvPr id="175107" name="Rectangle 2"/>
          <p:cNvSpPr>
            <a:spLocks noGrp="1" noRot="1" noChangeAspect="1" noChangeArrowheads="1" noTextEdit="1"/>
          </p:cNvSpPr>
          <p:nvPr>
            <p:ph type="sldImg"/>
          </p:nvPr>
        </p:nvSpPr>
        <p:spPr>
          <a:xfrm>
            <a:off x="395288" y="547688"/>
            <a:ext cx="6340475" cy="3567112"/>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08269" indent="-208269" eaLnBrk="1" hangingPunct="1"/>
            <a:endParaRPr lang="en-US" dirty="0"/>
          </a:p>
        </p:txBody>
      </p:sp>
    </p:spTree>
    <p:extLst>
      <p:ext uri="{BB962C8B-B14F-4D97-AF65-F5344CB8AC3E}">
        <p14:creationId xmlns:p14="http://schemas.microsoft.com/office/powerpoint/2010/main" val="1195060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6C8D-E206-DA14-281C-CA95B52C1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9CD68-E64C-F90E-CEF1-D98C4C7F24E9}"/>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6CC04C1C-6E0F-A2E7-C426-1C3B3E27EED4}"/>
              </a:ext>
            </a:extLst>
          </p:cNvPr>
          <p:cNvSpPr>
            <a:spLocks noGrp="1"/>
          </p:cNvSpPr>
          <p:nvPr>
            <p:ph type="body" idx="1"/>
          </p:nvPr>
        </p:nvSpPr>
        <p:spPr/>
        <p:txBody>
          <a:bodyPr/>
          <a:lstStyle/>
          <a:p>
            <a:r>
              <a:rPr lang="en-US" dirty="0"/>
              <a:t> </a:t>
            </a:r>
            <a:r>
              <a:rPr lang="en-US" sz="1200" dirty="0"/>
              <a:t>A “continuing obstruction” is . It is an obstruction that a boat “continues” to sail next to for at least three hull lengths.  longer period of time, as opposed to one that is passed in a matter of seconds. For instance, a shore-line or breakwater that a boat is sailing along for more than a few seconds is a “continuing obstruction,” whereas a small spectator or race committee boat that gets sailed by in just a few seconds is not a “continuing obstruction.” Note that a vessel under way, including a boat racing, is never a “continuing obstruction” (see the definition Obstruction).</a:t>
            </a:r>
            <a:endParaRPr lang="en-US" sz="1200" b="0" dirty="0">
              <a:solidFill>
                <a:schemeClr val="tx1"/>
              </a:solidFill>
              <a:cs typeface="Arial" panose="020B0604020202020204" pitchFamily="34" charset="0"/>
            </a:endParaRPr>
          </a:p>
          <a:p>
            <a:endParaRPr lang="en-US" dirty="0"/>
          </a:p>
        </p:txBody>
      </p:sp>
      <p:sp>
        <p:nvSpPr>
          <p:cNvPr id="6" name="Rectangle 7">
            <a:extLst>
              <a:ext uri="{FF2B5EF4-FFF2-40B4-BE49-F238E27FC236}">
                <a16:creationId xmlns:a16="http://schemas.microsoft.com/office/drawing/2014/main" id="{9B5802F2-16E7-6FE1-BCFC-77938E9B9662}"/>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41</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E349D998-B56B-DEBF-2107-5F4E0B6A3244}"/>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3E7F433A-7B2D-45E5-B257-769332CF6734}"/>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1CB51D6A-6887-77F9-72A7-013ACB887BBC}"/>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74734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042">
              <a:defRPr sz="4700" b="1">
                <a:solidFill>
                  <a:srgbClr val="FF0066"/>
                </a:solidFill>
                <a:latin typeface="Arial Unicode MS" pitchFamily="34" charset="-128"/>
                <a:ea typeface="ＭＳ Ｐゴシック" pitchFamily="34" charset="-128"/>
              </a:defRPr>
            </a:lvl1pPr>
            <a:lvl2pPr marL="721404" indent="-277464" defTabSz="931042">
              <a:defRPr sz="4700" b="1">
                <a:solidFill>
                  <a:srgbClr val="FF0066"/>
                </a:solidFill>
                <a:latin typeface="Arial Unicode MS" pitchFamily="34" charset="-128"/>
                <a:ea typeface="ＭＳ Ｐゴシック" pitchFamily="34" charset="-128"/>
              </a:defRPr>
            </a:lvl2pPr>
            <a:lvl3pPr marL="1109853" indent="-221971" defTabSz="931042">
              <a:defRPr sz="4700" b="1">
                <a:solidFill>
                  <a:srgbClr val="FF0066"/>
                </a:solidFill>
                <a:latin typeface="Arial Unicode MS" pitchFamily="34" charset="-128"/>
                <a:ea typeface="ＭＳ Ｐゴシック" pitchFamily="34" charset="-128"/>
              </a:defRPr>
            </a:lvl3pPr>
            <a:lvl4pPr marL="1553792" indent="-221971" defTabSz="931042">
              <a:defRPr sz="4700" b="1">
                <a:solidFill>
                  <a:srgbClr val="FF0066"/>
                </a:solidFill>
                <a:latin typeface="Arial Unicode MS" pitchFamily="34" charset="-128"/>
                <a:ea typeface="ＭＳ Ｐゴシック" pitchFamily="34" charset="-128"/>
              </a:defRPr>
            </a:lvl4pPr>
            <a:lvl5pPr marL="1997735" indent="-221971" defTabSz="931042">
              <a:defRPr sz="4700" b="1">
                <a:solidFill>
                  <a:srgbClr val="FF0066"/>
                </a:solidFill>
                <a:latin typeface="Arial Unicode MS" pitchFamily="34" charset="-128"/>
                <a:ea typeface="ＭＳ Ｐゴシック" pitchFamily="34" charset="-128"/>
              </a:defRPr>
            </a:lvl5pPr>
            <a:lvl6pPr marL="244167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561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29555"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349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4"/>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4"/>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80304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D62F7-7385-4475-85A8-81A3C684FF70}" type="slidenum">
              <a:rPr lang="en-US" smtClean="0"/>
              <a:t>42</a:t>
            </a:fld>
            <a:endParaRPr lang="en-US" dirty="0"/>
          </a:p>
        </p:txBody>
      </p:sp>
    </p:spTree>
    <p:extLst>
      <p:ext uri="{BB962C8B-B14F-4D97-AF65-F5344CB8AC3E}">
        <p14:creationId xmlns:p14="http://schemas.microsoft.com/office/powerpoint/2010/main" val="2965447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395288" y="547688"/>
            <a:ext cx="6340475" cy="3567112"/>
          </a:xfrm>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solidFill>
                <a:prstClr val="black"/>
              </a:solidFill>
              <a:latin typeface="+mn-lt"/>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a:solidFill>
                  <a:srgbClr val="213974"/>
                </a:solidFill>
                <a:latin typeface="Arial" panose="020B0604020202020204" pitchFamily="34" charset="0"/>
              </a:defRPr>
            </a:lvl1pPr>
            <a:lvl2pPr marL="742950" indent="-285750" defTabSz="938213">
              <a:defRPr sz="2400">
                <a:solidFill>
                  <a:srgbClr val="213974"/>
                </a:solidFill>
                <a:latin typeface="Arial" panose="020B0604020202020204" pitchFamily="34" charset="0"/>
              </a:defRPr>
            </a:lvl2pPr>
            <a:lvl3pPr marL="1143000" indent="-228600" defTabSz="938213">
              <a:defRPr sz="2400">
                <a:solidFill>
                  <a:srgbClr val="213974"/>
                </a:solidFill>
                <a:latin typeface="Arial" panose="020B0604020202020204" pitchFamily="34" charset="0"/>
              </a:defRPr>
            </a:lvl3pPr>
            <a:lvl4pPr marL="1600200" indent="-228600" defTabSz="938213">
              <a:defRPr sz="2400">
                <a:solidFill>
                  <a:srgbClr val="213974"/>
                </a:solidFill>
                <a:latin typeface="Arial" panose="020B0604020202020204" pitchFamily="34" charset="0"/>
              </a:defRPr>
            </a:lvl4pPr>
            <a:lvl5pPr marL="2057400" indent="-228600" defTabSz="938213">
              <a:defRPr sz="2400">
                <a:solidFill>
                  <a:srgbClr val="213974"/>
                </a:solidFill>
                <a:latin typeface="Arial" panose="020B0604020202020204" pitchFamily="34" charset="0"/>
              </a:defRPr>
            </a:lvl5pPr>
            <a:lvl6pPr marL="2514600" indent="-228600" defTabSz="938213" eaLnBrk="0" fontAlgn="base" hangingPunct="0">
              <a:spcBef>
                <a:spcPct val="0"/>
              </a:spcBef>
              <a:spcAft>
                <a:spcPct val="0"/>
              </a:spcAft>
              <a:defRPr sz="2400">
                <a:solidFill>
                  <a:srgbClr val="213974"/>
                </a:solidFill>
                <a:latin typeface="Arial" panose="020B0604020202020204" pitchFamily="34" charset="0"/>
              </a:defRPr>
            </a:lvl6pPr>
            <a:lvl7pPr marL="2971800" indent="-228600" defTabSz="938213" eaLnBrk="0" fontAlgn="base" hangingPunct="0">
              <a:spcBef>
                <a:spcPct val="0"/>
              </a:spcBef>
              <a:spcAft>
                <a:spcPct val="0"/>
              </a:spcAft>
              <a:defRPr sz="2400">
                <a:solidFill>
                  <a:srgbClr val="213974"/>
                </a:solidFill>
                <a:latin typeface="Arial" panose="020B0604020202020204" pitchFamily="34" charset="0"/>
              </a:defRPr>
            </a:lvl7pPr>
            <a:lvl8pPr marL="3429000" indent="-228600" defTabSz="938213" eaLnBrk="0" fontAlgn="base" hangingPunct="0">
              <a:spcBef>
                <a:spcPct val="0"/>
              </a:spcBef>
              <a:spcAft>
                <a:spcPct val="0"/>
              </a:spcAft>
              <a:defRPr sz="2400">
                <a:solidFill>
                  <a:srgbClr val="213974"/>
                </a:solidFill>
                <a:latin typeface="Arial" panose="020B0604020202020204" pitchFamily="34" charset="0"/>
              </a:defRPr>
            </a:lvl8pPr>
            <a:lvl9pPr marL="3886200" indent="-228600" defTabSz="938213" eaLnBrk="0" fontAlgn="base" hangingPunct="0">
              <a:spcBef>
                <a:spcPct val="0"/>
              </a:spcBef>
              <a:spcAft>
                <a:spcPct val="0"/>
              </a:spcAft>
              <a:defRPr sz="2400">
                <a:solidFill>
                  <a:srgbClr val="213974"/>
                </a:solidFill>
                <a:latin typeface="Arial" panose="020B0604020202020204" pitchFamily="34" charset="0"/>
              </a:defRPr>
            </a:lvl9pPr>
          </a:lstStyle>
          <a:p>
            <a:fld id="{489EE1E9-F0B2-4A74-A29B-8AEB1DDAAE27}" type="slidenum">
              <a:rPr lang="en-US" altLang="en-US" sz="1200" smtClean="0">
                <a:solidFill>
                  <a:srgbClr val="000000"/>
                </a:solidFill>
              </a:rPr>
              <a:pPr/>
              <a:t>43</a:t>
            </a:fld>
            <a:endParaRPr lang="en-US" altLang="en-US" sz="1200">
              <a:solidFill>
                <a:srgbClr val="000000"/>
              </a:solidFill>
            </a:endParaRPr>
          </a:p>
        </p:txBody>
      </p:sp>
    </p:spTree>
    <p:extLst>
      <p:ext uri="{BB962C8B-B14F-4D97-AF65-F5344CB8AC3E}">
        <p14:creationId xmlns:p14="http://schemas.microsoft.com/office/powerpoint/2010/main" val="2101255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63001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232081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72710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121098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839698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algn="l" eaLnBrk="1" hangingPunct="1"/>
            <a:endParaRPr lang="en-US" dirty="0">
              <a:solidFill>
                <a:srgbClr val="0033CC"/>
              </a:solidFill>
            </a:endParaRPr>
          </a:p>
        </p:txBody>
      </p:sp>
      <p:sp>
        <p:nvSpPr>
          <p:cNvPr id="4" name="Slide Number Placeholder 3"/>
          <p:cNvSpPr>
            <a:spLocks noGrp="1"/>
          </p:cNvSpPr>
          <p:nvPr>
            <p:ph type="sldNum" sz="quarter" idx="10"/>
          </p:nvPr>
        </p:nvSpPr>
        <p:spPr/>
        <p:txBody>
          <a:bodyPr/>
          <a:lstStyle/>
          <a:p>
            <a:pPr algn="r"/>
            <a:fld id="{4482098F-929A-4D94-A29B-39A4676254F3}" type="slidenum">
              <a:rPr lang="en-US" b="0" smtClean="0">
                <a:solidFill>
                  <a:schemeClr val="tx1"/>
                </a:solidFill>
                <a:latin typeface="Arial" pitchFamily="34" charset="0"/>
              </a:rPr>
              <a:pPr algn="r"/>
              <a:t>49</a:t>
            </a:fld>
            <a:endParaRPr lang="en-US" b="0" dirty="0">
              <a:solidFill>
                <a:schemeClr val="tx1"/>
              </a:solidFill>
              <a:latin typeface="Arial" pitchFamily="34" charset="0"/>
            </a:endParaRPr>
          </a:p>
        </p:txBody>
      </p:sp>
      <p:sp>
        <p:nvSpPr>
          <p:cNvPr id="5" name="Header Placeholder 4"/>
          <p:cNvSpPr>
            <a:spLocks noGrp="1"/>
          </p:cNvSpPr>
          <p:nvPr>
            <p:ph type="hdr" sz="quarter" idx="11"/>
          </p:nvPr>
        </p:nvSpPr>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96682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61695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Rot="1" noChangeAspect="1" noChangeArrowheads="1" noTextEdit="1"/>
          </p:cNvSpPr>
          <p:nvPr>
            <p:ph type="sldImg"/>
          </p:nvPr>
        </p:nvSpPr>
        <p:spPr>
          <a:xfrm>
            <a:off x="395288" y="547688"/>
            <a:ext cx="6340475" cy="3567112"/>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1"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80569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99010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b="1"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096514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
          <p:cNvSpPr>
            <a:spLocks noGrp="1" noRot="1" noChangeAspect="1" noChangeArrowheads="1" noTextEdit="1"/>
          </p:cNvSpPr>
          <p:nvPr>
            <p:ph type="sldImg"/>
          </p:nvPr>
        </p:nvSpPr>
        <p:spPr>
          <a:xfrm>
            <a:off x="395288" y="547688"/>
            <a:ext cx="6340475" cy="3567112"/>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949105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877169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613670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58187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139548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xfrm>
            <a:off x="395288" y="547688"/>
            <a:ext cx="6340475" cy="3567112"/>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kern="1200" dirty="0">
              <a:solidFill>
                <a:schemeClr val="tx1"/>
              </a:solidFill>
              <a:effectLst/>
              <a:latin typeface="+mn-lt"/>
              <a:ea typeface="+mn-ea"/>
              <a:cs typeface="+mn-cs"/>
            </a:endParaRP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725109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xfrm>
            <a:off x="395288" y="547688"/>
            <a:ext cx="6340475" cy="3567112"/>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017858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b="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157045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174428" indent="-174428">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13384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6FF2-589A-07A6-102C-321008021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9D786-A2EB-05D4-01C2-4B231A310E86}"/>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AD717EB-65D0-8F03-3946-4A85D0EC4E37}"/>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F8EFBA78-3EC0-B5CE-8711-77A27096CBD2}"/>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7</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F56DA155-BB4C-E7E5-A567-B18DCD9E22B1}"/>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F74650EA-9436-7534-134D-DD3769A6A5FD}"/>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4307C90E-3985-C3B6-9C62-63ED29770601}"/>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641364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174428" indent="-174428">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10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A43A-75B9-E417-7B1D-85A618891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1CF6B-DB57-96EB-9A23-5720936D8ACD}"/>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7F180072-E159-2C65-36EB-70120A86B0EF}"/>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19886E01-A82D-17A9-06A4-FD5196764B1E}"/>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8</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E88BB1A8-F3C7-77A3-8304-5910AC65B16A}"/>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a:extLst>
              <a:ext uri="{FF2B5EF4-FFF2-40B4-BE49-F238E27FC236}">
                <a16:creationId xmlns:a16="http://schemas.microsoft.com/office/drawing/2014/main" id="{DB0F1018-4AE1-5D2D-B337-C7C9447ABE02}"/>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513528D4-3AB8-CF2D-C8E1-94F812372D1C}"/>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14348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0073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19 November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43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2237" y="2286000"/>
            <a:ext cx="8534400" cy="1752600"/>
          </a:xfrm>
        </p:spPr>
        <p:txBody>
          <a:bodyPr/>
          <a:lstStyle>
            <a:lvl1pPr marL="0" indent="0" algn="ctr">
              <a:buNone/>
              <a:defRPr>
                <a:solidFill>
                  <a:srgbClr val="6D2F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a:extLst>
              <a:ext uri="{FF2B5EF4-FFF2-40B4-BE49-F238E27FC236}">
                <a16:creationId xmlns:a16="http://schemas.microsoft.com/office/drawing/2014/main" id="{273ACDD2-39DB-46BC-A215-0987075B0F07}"/>
              </a:ext>
            </a:extLst>
          </p:cNvPr>
          <p:cNvSpPr>
            <a:spLocks noGrp="1"/>
          </p:cNvSpPr>
          <p:nvPr>
            <p:ph type="title"/>
          </p:nvPr>
        </p:nvSpPr>
        <p:spPr/>
        <p:txBody>
          <a:bodyPr/>
          <a:lstStyle>
            <a:lvl1pPr>
              <a:defRPr>
                <a:solidFill>
                  <a:srgbClr val="6D2F72"/>
                </a:solidFill>
              </a:defRPr>
            </a:lvl1pPr>
          </a:lstStyle>
          <a:p>
            <a:r>
              <a:rPr lang="en-US" dirty="0"/>
              <a:t>Click to edit Master title style</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566400" cy="1005840"/>
          </a:xfrm>
        </p:spPr>
        <p:txBody>
          <a:bodyPr/>
          <a:lstStyle>
            <a:lvl1pPr>
              <a:defRPr>
                <a:solidFill>
                  <a:srgbClr val="6D2F72"/>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444A-8812-2321-1ECE-DF4691367B0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740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0"/>
            <a:ext cx="10607040" cy="1005840"/>
          </a:xfrm>
          <a:prstGeom prst="rect">
            <a:avLst/>
          </a:prstGeom>
        </p:spPr>
        <p:txBody>
          <a:bodyPr/>
          <a:lstStyle>
            <a:lvl1pPr>
              <a:defRPr>
                <a:solidFill>
                  <a:srgbClr val="6D2F72"/>
                </a:solidFill>
              </a:defRPr>
            </a:lvl1pPr>
          </a:lstStyle>
          <a:p>
            <a:r>
              <a:rPr lang="en-US" dirty="0"/>
              <a:t>Click to edit Title style</a:t>
            </a:r>
          </a:p>
        </p:txBody>
      </p:sp>
      <p:sp>
        <p:nvSpPr>
          <p:cNvPr id="3" name="Content Placeholder 2"/>
          <p:cNvSpPr>
            <a:spLocks noGrp="1"/>
          </p:cNvSpPr>
          <p:nvPr>
            <p:ph sz="half" idx="1" hasCustomPrompt="1"/>
          </p:nvPr>
        </p:nvSpPr>
        <p:spPr>
          <a:xfrm>
            <a:off x="914400" y="1114426"/>
            <a:ext cx="10363200" cy="2233893"/>
          </a:xfrm>
          <a:prstGeom prst="rect">
            <a:avLst/>
          </a:prstGeom>
        </p:spPr>
        <p:txBody>
          <a:bodyPr/>
          <a:lstStyle>
            <a:lvl1pPr marL="0" indent="0">
              <a:buNone/>
              <a:defRPr sz="2800">
                <a:solidFill>
                  <a:srgbClr val="6D2F72"/>
                </a:solidFill>
                <a:latin typeface="+mn-lt"/>
              </a:defRPr>
            </a:lvl1pPr>
            <a:lvl2pPr>
              <a:defRPr sz="2400">
                <a:effectLst/>
                <a:latin typeface="+mn-lt"/>
              </a:defRPr>
            </a:lvl2pPr>
            <a:lvl3pPr>
              <a:defRPr sz="2000">
                <a:latin typeface="+mn-lt"/>
              </a:defRPr>
            </a:lvl3pPr>
            <a:lvl4pPr>
              <a:defRPr sz="2000" b="1">
                <a:latin typeface="+mn-lt"/>
              </a:defRPr>
            </a:lvl4pPr>
            <a:lvl5pPr marL="1143000" indent="-228600">
              <a:buFont typeface="Calibri" pitchFamily="34" charset="0"/>
              <a:buChar char="–"/>
              <a:defRPr sz="2000" b="1">
                <a:latin typeface="+mn-lt"/>
              </a:defRPr>
            </a:lvl5pPr>
            <a:lvl6pPr>
              <a:defRPr sz="1800"/>
            </a:lvl6pPr>
            <a:lvl7pPr>
              <a:defRPr sz="1800"/>
            </a:lvl7pPr>
            <a:lvl8pPr>
              <a:defRPr sz="1800"/>
            </a:lvl8pPr>
            <a:lvl9pPr>
              <a:defRPr sz="1800"/>
            </a:lvl9pPr>
          </a:lstStyle>
          <a:p>
            <a:pPr lvl="0"/>
            <a:r>
              <a:rPr lang="en-US" dirty="0"/>
              <a:t>Click to edit Content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914401" y="3361765"/>
            <a:ext cx="10345271" cy="2805392"/>
          </a:xfrm>
          <a:prstGeom prst="rect">
            <a:avLst/>
          </a:prstGeom>
        </p:spPr>
        <p:txBody>
          <a:bodyPr/>
          <a:lstStyle>
            <a:lvl1pPr marL="0" indent="0">
              <a:buNone/>
              <a:defRPr sz="2800">
                <a:solidFill>
                  <a:srgbClr val="6D2F72"/>
                </a:solidFill>
              </a:defRPr>
            </a:lvl1pPr>
            <a:lvl2pPr>
              <a:defRPr sz="2400"/>
            </a:lvl2pPr>
            <a:lvl3pPr>
              <a:defRPr sz="2000" b="1">
                <a:latin typeface="+mn-lt"/>
              </a:defRPr>
            </a:lvl3pPr>
            <a:lvl4pPr>
              <a:defRPr sz="2000" b="1">
                <a:latin typeface="+mn-lt"/>
              </a:defRPr>
            </a:lvl4pPr>
            <a:lvl5pPr marL="1203325" indent="-228600">
              <a:buFont typeface="Calibri" pitchFamily="34" charset="0"/>
              <a:buChar char="–"/>
              <a:defRPr sz="2000" b="1">
                <a:latin typeface="+mn-lt"/>
              </a:defRPr>
            </a:lvl5pPr>
            <a:lvl6pPr>
              <a:defRPr sz="1800"/>
            </a:lvl6pPr>
            <a:lvl7pPr>
              <a:defRPr sz="1800"/>
            </a:lvl7pPr>
            <a:lvl8pPr>
              <a:defRPr sz="1800"/>
            </a:lvl8pPr>
            <a:lvl9pPr>
              <a:defRPr sz="1800"/>
            </a:lvl9pPr>
          </a:lstStyle>
          <a:p>
            <a:pPr lvl="0"/>
            <a:r>
              <a:rPr lang="en-US" dirty="0"/>
              <a:t>Click to edit Content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71641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363200" cy="1005840"/>
          </a:xfrm>
        </p:spPr>
        <p:txBody>
          <a:bodyPr/>
          <a:lstStyle>
            <a:lvl1pPr>
              <a:defRPr>
                <a:solidFill>
                  <a:srgbClr val="6D2F72"/>
                </a:solidFill>
                <a:effectLst/>
              </a:defRPr>
            </a:lvl1pPr>
          </a:lstStyle>
          <a:p>
            <a:r>
              <a:rPr lang="en-US" dirty="0"/>
              <a:t>Click to edit Master title style</a:t>
            </a:r>
          </a:p>
        </p:txBody>
      </p:sp>
      <p:sp>
        <p:nvSpPr>
          <p:cNvPr id="3" name="Text Placeholder 2"/>
          <p:cNvSpPr>
            <a:spLocks noGrp="1"/>
          </p:cNvSpPr>
          <p:nvPr>
            <p:ph type="body" sz="half" idx="1"/>
          </p:nvPr>
        </p:nvSpPr>
        <p:spPr>
          <a:xfrm>
            <a:off x="914400" y="1371601"/>
            <a:ext cx="5199529" cy="4437529"/>
          </a:xfrm>
        </p:spPr>
        <p:txBody>
          <a:bodyPr/>
          <a:lstStyle>
            <a:lvl1pPr marL="0" indent="0">
              <a:buNone/>
              <a:defRPr>
                <a:solidFill>
                  <a:srgbClr val="6D2F72"/>
                </a:solidFill>
                <a:effectLst/>
              </a:defRPr>
            </a:lvl1pPr>
            <a:lvl2pPr marL="285750" indent="-285750">
              <a:defRPr/>
            </a:lvl2pPr>
            <a:lvl3pPr marL="457200" indent="-228600">
              <a:defRPr b="1" i="1"/>
            </a:lvl3pPr>
            <a:lvl4pPr marL="685800" indent="-228600">
              <a:buFont typeface="Arial" pitchFamily="34" charset="0"/>
              <a:buChar char="•"/>
              <a:defRPr sz="2400" b="1"/>
            </a:lvl4pPr>
            <a:lvl5pPr marL="968375" indent="-228600">
              <a:buFont typeface="Arial" pitchFamily="34" charset="0"/>
              <a:buChar char="•"/>
              <a:defRPr sz="2400" b="1"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6023" y="1380566"/>
            <a:ext cx="4937436" cy="4442011"/>
          </a:xfrm>
        </p:spPr>
        <p:txBody>
          <a:bodyPr/>
          <a:lstStyle>
            <a:lvl1pPr marL="0" indent="0">
              <a:buNone/>
              <a:defRPr>
                <a:solidFill>
                  <a:srgbClr val="6D2F72"/>
                </a:solidFill>
                <a:effectLst/>
              </a:defRPr>
            </a:lvl1pPr>
            <a:lvl2pPr marL="285750" indent="-285750">
              <a:defRPr/>
            </a:lvl2pPr>
            <a:lvl3pPr marL="457200" indent="-228600">
              <a:defRPr b="1" i="1"/>
            </a:lvl3pPr>
            <a:lvl4pPr marL="685800" indent="-228600">
              <a:buFont typeface="Arial" pitchFamily="34" charset="0"/>
              <a:buChar char="•"/>
              <a:defRPr sz="2400" b="1"/>
            </a:lvl4pPr>
            <a:lvl5pPr marL="914400" indent="-228600">
              <a:buFont typeface="Arial" pitchFamily="34" charset="0"/>
              <a:buChar char="•"/>
              <a:defRPr sz="2400" b="1"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05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607040" cy="1005840"/>
          </a:xfrm>
        </p:spPr>
        <p:txBody>
          <a:bodyPr/>
          <a:lstStyle>
            <a:lvl1pPr>
              <a:defRPr>
                <a:solidFill>
                  <a:srgbClr val="6D2F72"/>
                </a:solidFill>
              </a:defRPr>
            </a:lvl1pPr>
          </a:lstStyle>
          <a:p>
            <a:r>
              <a:rPr lang="en-US" dirty="0"/>
              <a:t>Click to edit Master title style</a:t>
            </a:r>
          </a:p>
        </p:txBody>
      </p:sp>
      <p:sp>
        <p:nvSpPr>
          <p:cNvPr id="3" name="Table Placeholder 2"/>
          <p:cNvSpPr>
            <a:spLocks noGrp="1"/>
          </p:cNvSpPr>
          <p:nvPr>
            <p:ph type="tbl" idx="1"/>
          </p:nvPr>
        </p:nvSpPr>
        <p:spPr>
          <a:xfrm>
            <a:off x="1739154" y="1264024"/>
            <a:ext cx="9843247" cy="4374776"/>
          </a:xfrm>
        </p:spPr>
        <p:txBody>
          <a:bodyPr/>
          <a:lstStyle>
            <a:lvl1pPr>
              <a:defRPr>
                <a:solidFill>
                  <a:srgbClr val="6D2F72"/>
                </a:solidFill>
              </a:defRPr>
            </a:lvl1pPr>
          </a:lstStyle>
          <a:p>
            <a:pPr lvl="0"/>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88720"/>
            <a:ext cx="10255624" cy="4267200"/>
          </a:xfrm>
        </p:spPr>
        <p:txBody>
          <a:bodyPr/>
          <a:lstStyle>
            <a:lvl1pPr marL="0" indent="0">
              <a:buNone/>
              <a:defRPr>
                <a:solidFill>
                  <a:srgbClr val="6D2F72"/>
                </a:solidFill>
              </a:defRPr>
            </a:lvl1pPr>
            <a:lvl2pPr marL="285750" indent="-285750">
              <a:defRPr sz="3200"/>
            </a:lvl2pPr>
            <a:lvl3pPr marL="577850" indent="-228600">
              <a:defRPr sz="3200" b="1" i="1"/>
            </a:lvl3pPr>
            <a:lvl4pPr marL="914400" indent="-228600">
              <a:buFont typeface="Arial" pitchFamily="34" charset="0"/>
              <a:buChar char="•"/>
              <a:defRPr b="1"/>
            </a:lvl4pPr>
            <a:lvl5pPr marL="1143000" indent="-228600">
              <a:buFont typeface="Arial" pitchFamily="34" charset="0"/>
              <a:buChar char="•"/>
              <a:defRPr b="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5493F16B-4FE1-44C8-BAA3-6426243721D5}"/>
              </a:ext>
            </a:extLst>
          </p:cNvPr>
          <p:cNvSpPr>
            <a:spLocks noGrp="1"/>
          </p:cNvSpPr>
          <p:nvPr>
            <p:ph type="title"/>
          </p:nvPr>
        </p:nvSpPr>
        <p:spPr/>
        <p:txBody>
          <a:bodyPr/>
          <a:lstStyle>
            <a:lvl1pPr>
              <a:defRPr>
                <a:solidFill>
                  <a:srgbClr val="6D2F72"/>
                </a:solidFill>
              </a:defRPr>
            </a:lvl1pPr>
          </a:lstStyle>
          <a:p>
            <a:r>
              <a:rPr lang="en-US" dirty="0"/>
              <a:t>Click to edit Master title style</a:t>
            </a:r>
          </a:p>
        </p:txBody>
      </p:sp>
    </p:spTree>
    <p:extLst>
      <p:ext uri="{BB962C8B-B14F-4D97-AF65-F5344CB8AC3E}">
        <p14:creationId xmlns:p14="http://schemas.microsoft.com/office/powerpoint/2010/main" val="27436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363200" cy="1005840"/>
          </a:xfrm>
        </p:spPr>
        <p:txBody>
          <a:bodyPr/>
          <a:lstStyle>
            <a:lvl1pPr>
              <a:defRPr>
                <a:solidFill>
                  <a:srgbClr val="6D2F72"/>
                </a:solidFill>
              </a:defRPr>
            </a:lvl1pPr>
          </a:lstStyle>
          <a:p>
            <a:r>
              <a:rPr lang="en-US" dirty="0"/>
              <a:t>Click to edit Master title style</a:t>
            </a:r>
          </a:p>
        </p:txBody>
      </p:sp>
      <p:sp>
        <p:nvSpPr>
          <p:cNvPr id="3" name="Text Placeholder 2"/>
          <p:cNvSpPr>
            <a:spLocks noGrp="1"/>
          </p:cNvSpPr>
          <p:nvPr>
            <p:ph type="body" sz="half" idx="1"/>
          </p:nvPr>
        </p:nvSpPr>
        <p:spPr>
          <a:xfrm>
            <a:off x="820894" y="1313330"/>
            <a:ext cx="5310965" cy="4052046"/>
          </a:xfrm>
        </p:spPr>
        <p:txBody>
          <a:bodyPr/>
          <a:lstStyle>
            <a:lvl1pPr marL="0" indent="0">
              <a:buNone/>
              <a:defRPr>
                <a:solidFill>
                  <a:srgbClr val="6D2F72"/>
                </a:solidFill>
              </a:defRPr>
            </a:lvl1pPr>
            <a:lvl2pPr marL="285750" indent="-285750">
              <a:defRPr/>
            </a:lvl2pPr>
            <a:lvl3pPr marL="457200" indent="-228600">
              <a:defRPr b="1" i="1"/>
            </a:lvl3pPr>
            <a:lvl4pPr marL="685800" indent="-228600">
              <a:buFont typeface="Arial" pitchFamily="34" charset="0"/>
              <a:buChar char="•"/>
              <a:defRPr sz="2400" b="1"/>
            </a:lvl4pPr>
            <a:lvl5pPr marL="914400" indent="-228600">
              <a:buFont typeface="Arial" pitchFamily="34" charset="0"/>
              <a:buChar char="•"/>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393952" y="1313329"/>
            <a:ext cx="5296024" cy="1981200"/>
          </a:xfrm>
        </p:spPr>
        <p:txBody>
          <a:bodyPr/>
          <a:lstStyle>
            <a:lvl1pPr marL="0" indent="0">
              <a:buNone/>
              <a:defRPr sz="3200">
                <a:solidFill>
                  <a:srgbClr val="6D2F72"/>
                </a:solidFill>
              </a:defRPr>
            </a:lvl1pPr>
            <a:lvl2pPr marL="282575" indent="-282575">
              <a:defRPr/>
            </a:lvl2pPr>
            <a:lvl3pPr marL="511175" indent="-228600">
              <a:defRPr b="1" i="1"/>
            </a:lvl3pPr>
            <a:lvl4pPr marL="1143000" indent="-228600">
              <a:buFont typeface="Arial"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3"/>
          </p:nvPr>
        </p:nvSpPr>
        <p:spPr>
          <a:xfrm>
            <a:off x="6411883" y="3391742"/>
            <a:ext cx="5242235" cy="1973635"/>
          </a:xfrm>
        </p:spPr>
        <p:txBody>
          <a:bodyPr/>
          <a:lstStyle>
            <a:lvl1pPr marL="0" indent="0">
              <a:buNone/>
              <a:defRPr>
                <a:solidFill>
                  <a:srgbClr val="6D2F72"/>
                </a:solidFill>
              </a:defRPr>
            </a:lvl1pPr>
            <a:lvl2pPr marL="285750" indent="-285750">
              <a:defRPr/>
            </a:lvl2pPr>
            <a:lvl3pPr marL="457200" indent="-228600">
              <a:defRPr b="1" i="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354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589741" y="1143000"/>
            <a:ext cx="9144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Title Placeholder 1"/>
          <p:cNvSpPr>
            <a:spLocks noGrp="1"/>
          </p:cNvSpPr>
          <p:nvPr>
            <p:ph type="title"/>
          </p:nvPr>
        </p:nvSpPr>
        <p:spPr bwMode="auto">
          <a:xfrm>
            <a:off x="1584960" y="0"/>
            <a:ext cx="999744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 name="TextBox 4">
            <a:extLst>
              <a:ext uri="{FF2B5EF4-FFF2-40B4-BE49-F238E27FC236}">
                <a16:creationId xmlns:a16="http://schemas.microsoft.com/office/drawing/2014/main" id="{D444A24C-E037-4ECF-B499-486AA6DE04CF}"/>
              </a:ext>
            </a:extLst>
          </p:cNvPr>
          <p:cNvSpPr txBox="1"/>
          <p:nvPr userDrawn="1"/>
        </p:nvSpPr>
        <p:spPr>
          <a:xfrm>
            <a:off x="202926" y="6504516"/>
            <a:ext cx="1249954" cy="215444"/>
          </a:xfrm>
          <a:prstGeom prst="rect">
            <a:avLst/>
          </a:prstGeom>
          <a:noFill/>
        </p:spPr>
        <p:txBody>
          <a:bodyPr wrap="square" rtlCol="0">
            <a:spAutoFit/>
          </a:bodyPr>
          <a:lstStyle/>
          <a:p>
            <a:pPr algn="ctr"/>
            <a:r>
              <a:rPr lang="en-US" sz="800" dirty="0">
                <a:solidFill>
                  <a:schemeClr val="bg1"/>
                </a:solidFill>
                <a:latin typeface="+mn-lt"/>
              </a:rPr>
              <a:t>Ver. </a:t>
            </a:r>
            <a:fld id="{5EFC581D-863C-4D67-8C9C-2002DA947810}" type="datetime3">
              <a:rPr lang="en-US" sz="800" smtClean="0">
                <a:solidFill>
                  <a:schemeClr val="bg1"/>
                </a:solidFill>
                <a:latin typeface="+mn-lt"/>
              </a:rPr>
              <a:t>19 November 2025</a:t>
            </a:fld>
            <a:endParaRPr lang="en-US" sz="8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4" r:id="rId4"/>
    <p:sldLayoutId id="2147483670" r:id="rId5"/>
    <p:sldLayoutId id="2147483669" r:id="rId6"/>
    <p:sldLayoutId id="2147483664" r:id="rId7"/>
    <p:sldLayoutId id="2147483671" r:id="rId8"/>
    <p:sldLayoutId id="2147483672" r:id="rId9"/>
  </p:sldLayoutIdLst>
  <p:hf hdr="0" dt="0"/>
  <p:txStyles>
    <p:titleStyle>
      <a:lvl1pPr algn="l" rtl="0" eaLnBrk="0" fontAlgn="base" hangingPunct="0">
        <a:spcBef>
          <a:spcPct val="0"/>
        </a:spcBef>
        <a:spcAft>
          <a:spcPct val="0"/>
        </a:spcAft>
        <a:defRPr sz="4000" b="1" kern="1200">
          <a:solidFill>
            <a:srgbClr val="6D2F72"/>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6D2F72"/>
          </a:solidFill>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8.png"/><Relationship Id="rId7" Type="http://schemas.openxmlformats.org/officeDocument/2006/relationships/image" Target="../media/image46.png"/><Relationship Id="rId12"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18.png"/><Relationship Id="rId7" Type="http://schemas.openxmlformats.org/officeDocument/2006/relationships/image" Target="../media/image59.png"/><Relationship Id="rId12"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46.png"/><Relationship Id="rId10" Type="http://schemas.openxmlformats.org/officeDocument/2006/relationships/image" Target="../media/image56.png"/><Relationship Id="rId4" Type="http://schemas.openxmlformats.org/officeDocument/2006/relationships/image" Target="../media/image57.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image" Target="../media/image83.png"/><Relationship Id="rId4" Type="http://schemas.openxmlformats.org/officeDocument/2006/relationships/image" Target="../media/image75.png"/><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8.wmf"/><Relationship Id="rId4" Type="http://schemas.openxmlformats.org/officeDocument/2006/relationships/image" Target="../media/image87.wmf"/></Relationships>
</file>

<file path=ppt/slides/_rels/slide29.xml.rels><?xml version="1.0" encoding="UTF-8" standalone="yes"?>
<Relationships xmlns="http://schemas.openxmlformats.org/package/2006/relationships"><Relationship Id="rId3" Type="http://schemas.openxmlformats.org/officeDocument/2006/relationships/hyperlink" Target="http://www.jboats.com/j109/"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34.sv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01.gif"/></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03.svg"/></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7.sv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4.svg"/><Relationship Id="rId4" Type="http://schemas.openxmlformats.org/officeDocument/2006/relationships/image" Target="../media/image113.png"/></Relationships>
</file>

<file path=ppt/slides/_rels/slide5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4.svg"/></Relationships>
</file>

<file path=ppt/slides/_rels/slide5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6.svg"/></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8.svg"/></Relationships>
</file>

<file path=ppt/slides/_rels/slide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0.svg"/></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2.svg"/></Relationships>
</file>

<file path=ppt/slides/_rels/slide5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24.svg"/></Relationships>
</file>

<file path=ppt/slides/_rels/slide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29.sv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31.svg"/></Relationships>
</file>

<file path=ppt/slides/_rels/slide6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DAB69-0FEA-42E7-9E1B-034C12A062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23"/>
          <a:stretch/>
        </p:blipFill>
        <p:spPr>
          <a:xfrm>
            <a:off x="4895190" y="0"/>
            <a:ext cx="6992009" cy="7072817"/>
          </a:xfrm>
          <a:prstGeom prst="rect">
            <a:avLst/>
          </a:prstGeom>
        </p:spPr>
      </p:pic>
    </p:spTree>
    <p:extLst>
      <p:ext uri="{BB962C8B-B14F-4D97-AF65-F5344CB8AC3E}">
        <p14:creationId xmlns:p14="http://schemas.microsoft.com/office/powerpoint/2010/main" val="91842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hape, circle&#10;&#10;Description automatically generated">
            <a:extLst>
              <a:ext uri="{FF2B5EF4-FFF2-40B4-BE49-F238E27FC236}">
                <a16:creationId xmlns:a16="http://schemas.microsoft.com/office/drawing/2014/main" id="{8D800FF9-E178-4E20-BCAF-F83F8E43A6EA}"/>
              </a:ext>
            </a:extLst>
          </p:cNvPr>
          <p:cNvPicPr>
            <a:picLocks noChangeAspect="1"/>
          </p:cNvPicPr>
          <p:nvPr/>
        </p:nvPicPr>
        <p:blipFill rotWithShape="1">
          <a:blip r:embed="rId3">
            <a:extLst>
              <a:ext uri="{28A0092B-C50C-407E-A947-70E740481C1C}">
                <a14:useLocalDpi xmlns:a14="http://schemas.microsoft.com/office/drawing/2010/main" val="0"/>
              </a:ext>
            </a:extLst>
          </a:blip>
          <a:srcRect r="20373" b="21151"/>
          <a:stretch/>
        </p:blipFill>
        <p:spPr>
          <a:xfrm>
            <a:off x="5772151" y="841455"/>
            <a:ext cx="6419849" cy="5407493"/>
          </a:xfrm>
          <a:prstGeom prst="rect">
            <a:avLst/>
          </a:prstGeom>
        </p:spPr>
      </p:pic>
      <p:pic>
        <p:nvPicPr>
          <p:cNvPr id="12" name="Picture 11" descr="Shape&#10;&#10;Description automatically generated">
            <a:extLst>
              <a:ext uri="{FF2B5EF4-FFF2-40B4-BE49-F238E27FC236}">
                <a16:creationId xmlns:a16="http://schemas.microsoft.com/office/drawing/2014/main" id="{4849736A-0174-48D3-8C10-A83B4425EFE8}"/>
              </a:ext>
            </a:extLst>
          </p:cNvPr>
          <p:cNvPicPr>
            <a:picLocks noChangeAspect="1"/>
          </p:cNvPicPr>
          <p:nvPr/>
        </p:nvPicPr>
        <p:blipFill rotWithShape="1">
          <a:blip r:embed="rId4">
            <a:extLst>
              <a:ext uri="{28A0092B-C50C-407E-A947-70E740481C1C}">
                <a14:useLocalDpi xmlns:a14="http://schemas.microsoft.com/office/drawing/2010/main" val="0"/>
              </a:ext>
            </a:extLst>
          </a:blip>
          <a:srcRect r="84922" b="59331"/>
          <a:stretch/>
        </p:blipFill>
        <p:spPr>
          <a:xfrm>
            <a:off x="7350397" y="1572315"/>
            <a:ext cx="325749" cy="1536646"/>
          </a:xfrm>
          <a:prstGeom prst="rect">
            <a:avLst/>
          </a:prstGeom>
        </p:spPr>
      </p:pic>
      <p:pic>
        <p:nvPicPr>
          <p:cNvPr id="40" name="Picture 39" descr="Shape&#10;&#10;Description automatically generated">
            <a:extLst>
              <a:ext uri="{FF2B5EF4-FFF2-40B4-BE49-F238E27FC236}">
                <a16:creationId xmlns:a16="http://schemas.microsoft.com/office/drawing/2014/main" id="{A37BFF3F-E45F-4475-B584-CC42DA70ABE6}"/>
              </a:ext>
            </a:extLst>
          </p:cNvPr>
          <p:cNvPicPr>
            <a:picLocks noChangeAspect="1"/>
          </p:cNvPicPr>
          <p:nvPr/>
        </p:nvPicPr>
        <p:blipFill rotWithShape="1">
          <a:blip r:embed="rId4">
            <a:extLst>
              <a:ext uri="{28A0092B-C50C-407E-A947-70E740481C1C}">
                <a14:useLocalDpi xmlns:a14="http://schemas.microsoft.com/office/drawing/2010/main" val="0"/>
              </a:ext>
            </a:extLst>
          </a:blip>
          <a:srcRect l="-5136" t="32498" r="88536" b="35182"/>
          <a:stretch/>
        </p:blipFill>
        <p:spPr>
          <a:xfrm>
            <a:off x="7249087" y="2926241"/>
            <a:ext cx="326872" cy="1255234"/>
          </a:xfrm>
          <a:prstGeom prst="rect">
            <a:avLst/>
          </a:prstGeom>
        </p:spPr>
      </p:pic>
      <p:sp>
        <p:nvSpPr>
          <p:cNvPr id="50" name="Title 1">
            <a:extLst>
              <a:ext uri="{FF2B5EF4-FFF2-40B4-BE49-F238E27FC236}">
                <a16:creationId xmlns:a16="http://schemas.microsoft.com/office/drawing/2014/main" id="{A9BC973E-2063-40B2-9ED7-8D1BB3772F59}"/>
              </a:ext>
            </a:extLst>
          </p:cNvPr>
          <p:cNvSpPr>
            <a:spLocks noGrp="1"/>
          </p:cNvSpPr>
          <p:nvPr>
            <p:ph type="title"/>
          </p:nvPr>
        </p:nvSpPr>
        <p:spPr>
          <a:xfrm>
            <a:off x="746715" y="77466"/>
            <a:ext cx="10698570" cy="1005840"/>
          </a:xfrm>
        </p:spPr>
        <p:txBody>
          <a:bodyPr/>
          <a:lstStyle/>
          <a:p>
            <a:r>
              <a:rPr lang="en-US" dirty="0"/>
              <a:t>Key Definitions</a:t>
            </a:r>
          </a:p>
        </p:txBody>
      </p:sp>
      <p:sp>
        <p:nvSpPr>
          <p:cNvPr id="58" name="TextBox 57">
            <a:extLst>
              <a:ext uri="{FF2B5EF4-FFF2-40B4-BE49-F238E27FC236}">
                <a16:creationId xmlns:a16="http://schemas.microsoft.com/office/drawing/2014/main" id="{039421EF-D309-4956-96E8-B09EBC3A7FEB}"/>
              </a:ext>
            </a:extLst>
          </p:cNvPr>
          <p:cNvSpPr txBox="1"/>
          <p:nvPr/>
        </p:nvSpPr>
        <p:spPr>
          <a:xfrm>
            <a:off x="1191489" y="1083306"/>
            <a:ext cx="3947439" cy="2336024"/>
          </a:xfrm>
          <a:prstGeom prst="rect">
            <a:avLst/>
          </a:prstGeom>
          <a:noFill/>
        </p:spPr>
        <p:txBody>
          <a:bodyPr wrap="square">
            <a:spAutoFit/>
          </a:bodyPr>
          <a:lstStyle/>
          <a:p>
            <a:pPr indent="-165100">
              <a:lnSpc>
                <a:spcPct val="90000"/>
              </a:lnSpc>
            </a:pPr>
            <a:r>
              <a:rPr lang="en-US" sz="3200" b="1" i="1" dirty="0">
                <a:solidFill>
                  <a:srgbClr val="6D2F72"/>
                </a:solidFill>
                <a:effectLst/>
                <a:latin typeface="+mj-lt"/>
              </a:rPr>
              <a:t>Mark-Room</a:t>
            </a:r>
            <a:br>
              <a:rPr lang="en-US" i="1" dirty="0">
                <a:effectLst/>
                <a:latin typeface="+mn-lt"/>
              </a:rPr>
            </a:br>
            <a:r>
              <a:rPr lang="en-US" sz="2000" b="0" i="1" dirty="0">
                <a:solidFill>
                  <a:srgbClr val="FF0000"/>
                </a:solidFill>
                <a:effectLst/>
                <a:latin typeface="+mn-lt"/>
              </a:rPr>
              <a:t>(Changed 2025-2028)</a:t>
            </a:r>
            <a:endParaRPr lang="en-US" sz="2000" b="1" i="1" dirty="0">
              <a:solidFill>
                <a:srgbClr val="6D2F72"/>
              </a:solidFill>
              <a:effectLst/>
              <a:latin typeface="+mn-lt"/>
            </a:endParaRPr>
          </a:p>
          <a:p>
            <a:pPr indent="-165100">
              <a:lnSpc>
                <a:spcPct val="90000"/>
              </a:lnSpc>
            </a:pPr>
            <a:endParaRPr lang="en-US" sz="2200" b="1" i="1" dirty="0">
              <a:solidFill>
                <a:srgbClr val="FF0000"/>
              </a:solidFill>
              <a:latin typeface="+mn-lt"/>
            </a:endParaRPr>
          </a:p>
          <a:p>
            <a:pPr indent="-165100">
              <a:lnSpc>
                <a:spcPct val="90000"/>
              </a:lnSpc>
            </a:pPr>
            <a:r>
              <a:rPr lang="en-US" sz="2200" b="1" i="1" dirty="0">
                <a:solidFill>
                  <a:srgbClr val="FF0000"/>
                </a:solidFill>
                <a:latin typeface="+mn-lt"/>
              </a:rPr>
              <a:t>Room</a:t>
            </a:r>
            <a:r>
              <a:rPr lang="en-US" sz="2200" b="1" dirty="0">
                <a:solidFill>
                  <a:srgbClr val="FF0000"/>
                </a:solidFill>
                <a:latin typeface="+mn-lt"/>
              </a:rPr>
              <a:t> </a:t>
            </a:r>
            <a:r>
              <a:rPr lang="en-US" sz="2200" dirty="0">
                <a:solidFill>
                  <a:srgbClr val="FF0000"/>
                </a:solidFill>
                <a:latin typeface="+mn-lt"/>
              </a:rPr>
              <a:t>for a boat</a:t>
            </a:r>
          </a:p>
          <a:p>
            <a:pPr indent="-165100">
              <a:lnSpc>
                <a:spcPct val="90000"/>
              </a:lnSpc>
            </a:pPr>
            <a:r>
              <a:rPr lang="en-US" sz="2200" i="1" dirty="0">
                <a:latin typeface="+mn-lt"/>
              </a:rPr>
              <a:t>(a)</a:t>
            </a:r>
            <a:r>
              <a:rPr lang="en-US" sz="2200" b="1" i="1" dirty="0">
                <a:latin typeface="+mn-lt"/>
              </a:rPr>
              <a:t> </a:t>
            </a:r>
            <a:r>
              <a:rPr lang="en-US" sz="2200" dirty="0">
                <a:latin typeface="+mn-lt"/>
              </a:rPr>
              <a:t>to sail </a:t>
            </a:r>
            <a:r>
              <a:rPr lang="en-US" sz="2200" b="1" u="sng" dirty="0">
                <a:solidFill>
                  <a:srgbClr val="00CC00"/>
                </a:solidFill>
                <a:latin typeface="+mn-lt"/>
              </a:rPr>
              <a:t>TO</a:t>
            </a:r>
            <a:r>
              <a:rPr lang="en-US" sz="2200" b="1" dirty="0">
                <a:latin typeface="+mn-lt"/>
              </a:rPr>
              <a:t> </a:t>
            </a:r>
            <a:r>
              <a:rPr lang="en-US" sz="2200" dirty="0">
                <a:latin typeface="+mn-lt"/>
              </a:rPr>
              <a:t>the</a:t>
            </a:r>
            <a:r>
              <a:rPr lang="en-US" sz="2200" b="1" dirty="0">
                <a:latin typeface="+mn-lt"/>
              </a:rPr>
              <a:t> </a:t>
            </a:r>
            <a:r>
              <a:rPr lang="en-US" sz="2200" b="1" i="1" dirty="0">
                <a:solidFill>
                  <a:srgbClr val="6D2F72"/>
                </a:solidFill>
                <a:latin typeface="+mn-lt"/>
              </a:rPr>
              <a:t>mark</a:t>
            </a:r>
            <a:r>
              <a:rPr lang="en-US" sz="2200" b="1" i="1" dirty="0">
                <a:latin typeface="+mn-lt"/>
              </a:rPr>
              <a:t> </a:t>
            </a:r>
            <a:r>
              <a:rPr lang="en-US" sz="2200" i="1" dirty="0">
                <a:latin typeface="+mn-lt"/>
              </a:rPr>
              <a:t>when her </a:t>
            </a:r>
            <a:r>
              <a:rPr lang="en-US" sz="2200" b="1" i="1" dirty="0">
                <a:solidFill>
                  <a:srgbClr val="6D2F72"/>
                </a:solidFill>
                <a:latin typeface="+mn-lt"/>
              </a:rPr>
              <a:t>proper course</a:t>
            </a:r>
            <a:r>
              <a:rPr lang="en-US" sz="2200" b="1" i="1" dirty="0">
                <a:latin typeface="+mn-lt"/>
              </a:rPr>
              <a:t> </a:t>
            </a:r>
            <a:r>
              <a:rPr lang="en-US" sz="2200" i="1" dirty="0">
                <a:latin typeface="+mn-lt"/>
              </a:rPr>
              <a:t>is to sail close to it,</a:t>
            </a:r>
            <a:endParaRPr lang="en-US" sz="2200" dirty="0">
              <a:latin typeface="+mn-lt"/>
            </a:endParaRPr>
          </a:p>
        </p:txBody>
      </p:sp>
      <p:sp>
        <p:nvSpPr>
          <p:cNvPr id="62" name="TextBox 61">
            <a:extLst>
              <a:ext uri="{FF2B5EF4-FFF2-40B4-BE49-F238E27FC236}">
                <a16:creationId xmlns:a16="http://schemas.microsoft.com/office/drawing/2014/main" id="{18258797-3401-40D7-A37F-DEC357DFA1ED}"/>
              </a:ext>
            </a:extLst>
          </p:cNvPr>
          <p:cNvSpPr txBox="1"/>
          <p:nvPr/>
        </p:nvSpPr>
        <p:spPr>
          <a:xfrm>
            <a:off x="1191489" y="4422571"/>
            <a:ext cx="4333010" cy="1323439"/>
          </a:xfrm>
          <a:prstGeom prst="rect">
            <a:avLst/>
          </a:prstGeom>
          <a:noFill/>
        </p:spPr>
        <p:txBody>
          <a:bodyPr wrap="square">
            <a:spAutoFit/>
          </a:bodyPr>
          <a:lstStyle/>
          <a:p>
            <a:r>
              <a:rPr lang="en-US" sz="2000" b="1" dirty="0">
                <a:latin typeface="+mn-lt"/>
              </a:rPr>
              <a:t>CASE 118 - </a:t>
            </a:r>
            <a:r>
              <a:rPr lang="en-US" sz="2000" dirty="0">
                <a:latin typeface="+mn-lt"/>
              </a:rPr>
              <a:t>‘room to sail to the </a:t>
            </a:r>
            <a:r>
              <a:rPr lang="en-US" sz="2000" b="1" i="1" dirty="0">
                <a:solidFill>
                  <a:srgbClr val="6D2F72"/>
                </a:solidFill>
                <a:latin typeface="+mn-lt"/>
              </a:rPr>
              <a:t>mark</a:t>
            </a:r>
            <a:r>
              <a:rPr lang="en-US" sz="2000" dirty="0">
                <a:latin typeface="+mn-lt"/>
              </a:rPr>
              <a:t>’ means space to sail promptly in a seamanlike way to a position close to, and on the required side of, the mark. </a:t>
            </a:r>
          </a:p>
        </p:txBody>
      </p:sp>
      <p:pic>
        <p:nvPicPr>
          <p:cNvPr id="27" name="Picture 26">
            <a:extLst>
              <a:ext uri="{FF2B5EF4-FFF2-40B4-BE49-F238E27FC236}">
                <a16:creationId xmlns:a16="http://schemas.microsoft.com/office/drawing/2014/main" id="{7F1E54FC-203F-4C5A-807C-36B581237C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888" y="4590452"/>
            <a:ext cx="241410" cy="241410"/>
          </a:xfrm>
          <a:prstGeom prst="rect">
            <a:avLst/>
          </a:prstGeom>
        </p:spPr>
      </p:pic>
      <p:pic>
        <p:nvPicPr>
          <p:cNvPr id="41" name="Picture 40" descr="Shape&#10;&#10;Description automatically generated">
            <a:extLst>
              <a:ext uri="{FF2B5EF4-FFF2-40B4-BE49-F238E27FC236}">
                <a16:creationId xmlns:a16="http://schemas.microsoft.com/office/drawing/2014/main" id="{21CB7945-07E2-4A12-8042-43345730B278}"/>
              </a:ext>
            </a:extLst>
          </p:cNvPr>
          <p:cNvPicPr>
            <a:picLocks noChangeAspect="1"/>
          </p:cNvPicPr>
          <p:nvPr/>
        </p:nvPicPr>
        <p:blipFill rotWithShape="1">
          <a:blip r:embed="rId4">
            <a:extLst>
              <a:ext uri="{28A0092B-C50C-407E-A947-70E740481C1C}">
                <a14:useLocalDpi xmlns:a14="http://schemas.microsoft.com/office/drawing/2010/main" val="0"/>
              </a:ext>
            </a:extLst>
          </a:blip>
          <a:srcRect l="38353" t="86196" r="5404"/>
          <a:stretch/>
        </p:blipFill>
        <p:spPr>
          <a:xfrm rot="21349468">
            <a:off x="8088516" y="4931552"/>
            <a:ext cx="1107498" cy="536094"/>
          </a:xfrm>
          <a:prstGeom prst="rect">
            <a:avLst/>
          </a:prstGeom>
        </p:spPr>
      </p:pic>
      <p:grpSp>
        <p:nvGrpSpPr>
          <p:cNvPr id="17" name="Group 16">
            <a:extLst>
              <a:ext uri="{FF2B5EF4-FFF2-40B4-BE49-F238E27FC236}">
                <a16:creationId xmlns:a16="http://schemas.microsoft.com/office/drawing/2014/main" id="{C15B12C7-9D19-4251-829D-390AED21E52C}"/>
              </a:ext>
            </a:extLst>
          </p:cNvPr>
          <p:cNvGrpSpPr/>
          <p:nvPr/>
        </p:nvGrpSpPr>
        <p:grpSpPr>
          <a:xfrm>
            <a:off x="1971440" y="489524"/>
            <a:ext cx="5604519" cy="3787128"/>
            <a:chOff x="1971440" y="475876"/>
            <a:chExt cx="5604519" cy="3787128"/>
          </a:xfrm>
        </p:grpSpPr>
        <p:pic>
          <p:nvPicPr>
            <p:cNvPr id="3" name="Picture 2" descr="A close-up of a logo&#10;&#10;Description automatically generated with low confidence">
              <a:extLst>
                <a:ext uri="{FF2B5EF4-FFF2-40B4-BE49-F238E27FC236}">
                  <a16:creationId xmlns:a16="http://schemas.microsoft.com/office/drawing/2014/main" id="{157EA4EB-0465-499D-94A3-801CF875E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285" y="475876"/>
              <a:ext cx="2569674" cy="1574709"/>
            </a:xfrm>
            <a:prstGeom prst="rect">
              <a:avLst/>
            </a:prstGeom>
          </p:spPr>
        </p:pic>
        <p:sp>
          <p:nvSpPr>
            <p:cNvPr id="55" name="TextBox 54">
              <a:extLst>
                <a:ext uri="{FF2B5EF4-FFF2-40B4-BE49-F238E27FC236}">
                  <a16:creationId xmlns:a16="http://schemas.microsoft.com/office/drawing/2014/main" id="{403D7219-F869-467F-BB8F-55BF035A4B3A}"/>
                </a:ext>
              </a:extLst>
            </p:cNvPr>
            <p:cNvSpPr txBox="1"/>
            <p:nvPr/>
          </p:nvSpPr>
          <p:spPr>
            <a:xfrm>
              <a:off x="1971440" y="3555118"/>
              <a:ext cx="3471951" cy="707886"/>
            </a:xfrm>
            <a:prstGeom prst="rect">
              <a:avLst/>
            </a:prstGeom>
            <a:noFill/>
          </p:spPr>
          <p:txBody>
            <a:bodyPr wrap="square">
              <a:spAutoFit/>
            </a:bodyPr>
            <a:lstStyle/>
            <a:p>
              <a:r>
                <a:rPr lang="en-US" sz="2000" dirty="0">
                  <a:solidFill>
                    <a:schemeClr val="tx1"/>
                  </a:solidFill>
                  <a:latin typeface="+mn-lt"/>
                </a:rPr>
                <a:t>Orange must give </a:t>
              </a:r>
              <a:r>
                <a:rPr lang="en-US" sz="2000" b="1" i="1" dirty="0">
                  <a:solidFill>
                    <a:srgbClr val="6D2F72"/>
                  </a:solidFill>
                  <a:latin typeface="+mn-lt"/>
                </a:rPr>
                <a:t>mark-room</a:t>
              </a:r>
              <a:r>
                <a:rPr lang="en-US" sz="2000" b="1" dirty="0">
                  <a:solidFill>
                    <a:srgbClr val="FFCF01"/>
                  </a:solidFill>
                  <a:latin typeface="+mn-lt"/>
                </a:rPr>
                <a:t> </a:t>
              </a:r>
              <a:r>
                <a:rPr lang="en-US" sz="2000" dirty="0">
                  <a:solidFill>
                    <a:schemeClr val="tx1"/>
                  </a:solidFill>
                  <a:latin typeface="+mn-lt"/>
                </a:rPr>
                <a:t>from this point.</a:t>
              </a:r>
            </a:p>
          </p:txBody>
        </p:sp>
        <p:cxnSp>
          <p:nvCxnSpPr>
            <p:cNvPr id="64" name="Straight Arrow Connector 63">
              <a:extLst>
                <a:ext uri="{FF2B5EF4-FFF2-40B4-BE49-F238E27FC236}">
                  <a16:creationId xmlns:a16="http://schemas.microsoft.com/office/drawing/2014/main" id="{D91F6B4D-3CC8-4C91-ACE7-25F8BA315E4D}"/>
                </a:ext>
              </a:extLst>
            </p:cNvPr>
            <p:cNvCxnSpPr>
              <a:cxnSpLocks/>
            </p:cNvCxnSpPr>
            <p:nvPr/>
          </p:nvCxnSpPr>
          <p:spPr>
            <a:xfrm flipV="1">
              <a:off x="4776716" y="1938439"/>
              <a:ext cx="974619" cy="161667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pic>
        <p:nvPicPr>
          <p:cNvPr id="9" name="Picture 8">
            <a:extLst>
              <a:ext uri="{FF2B5EF4-FFF2-40B4-BE49-F238E27FC236}">
                <a16:creationId xmlns:a16="http://schemas.microsoft.com/office/drawing/2014/main" id="{A2B7B6A4-3646-4A27-A7C8-652BAD1B0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633" y="4591265"/>
            <a:ext cx="241410" cy="241410"/>
          </a:xfrm>
          <a:prstGeom prst="rect">
            <a:avLst/>
          </a:prstGeom>
        </p:spPr>
      </p:pic>
      <p:pic>
        <p:nvPicPr>
          <p:cNvPr id="25" name="Picture 24" descr="Icon&#10;&#10;Description automatically generated">
            <a:extLst>
              <a:ext uri="{FF2B5EF4-FFF2-40B4-BE49-F238E27FC236}">
                <a16:creationId xmlns:a16="http://schemas.microsoft.com/office/drawing/2014/main" id="{A7D94D52-57DA-43EA-9868-047DA2145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083" y="2699356"/>
            <a:ext cx="568879" cy="61010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44618CC6-897B-4BAD-823C-423AA91716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8655" y="4950969"/>
            <a:ext cx="1230983" cy="802476"/>
          </a:xfrm>
          <a:prstGeom prst="rect">
            <a:avLst/>
          </a:prstGeom>
        </p:spPr>
      </p:pic>
      <p:pic>
        <p:nvPicPr>
          <p:cNvPr id="34" name="Picture 33" descr="Icon&#10;&#10;Description automatically generated">
            <a:extLst>
              <a:ext uri="{FF2B5EF4-FFF2-40B4-BE49-F238E27FC236}">
                <a16:creationId xmlns:a16="http://schemas.microsoft.com/office/drawing/2014/main" id="{C08306E8-A4C2-408D-A094-78EA921707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2374">
            <a:off x="7126681" y="3964089"/>
            <a:ext cx="1085316" cy="1159880"/>
          </a:xfrm>
          <a:prstGeom prst="rect">
            <a:avLst/>
          </a:prstGeom>
        </p:spPr>
      </p:pic>
    </p:spTree>
    <p:extLst>
      <p:ext uri="{BB962C8B-B14F-4D97-AF65-F5344CB8AC3E}">
        <p14:creationId xmlns:p14="http://schemas.microsoft.com/office/powerpoint/2010/main" val="19415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up)">
                                      <p:cBhvr>
                                        <p:cTn id="9" dur="500"/>
                                        <p:tgtEl>
                                          <p:spTgt spid="1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hape, circle&#10;&#10;Description automatically generated">
            <a:extLst>
              <a:ext uri="{FF2B5EF4-FFF2-40B4-BE49-F238E27FC236}">
                <a16:creationId xmlns:a16="http://schemas.microsoft.com/office/drawing/2014/main" id="{CE70DCBA-9742-4AA9-B88D-304980C817D0}"/>
              </a:ext>
            </a:extLst>
          </p:cNvPr>
          <p:cNvPicPr>
            <a:picLocks noChangeAspect="1"/>
          </p:cNvPicPr>
          <p:nvPr/>
        </p:nvPicPr>
        <p:blipFill rotWithShape="1">
          <a:blip r:embed="rId3">
            <a:extLst>
              <a:ext uri="{28A0092B-C50C-407E-A947-70E740481C1C}">
                <a14:useLocalDpi xmlns:a14="http://schemas.microsoft.com/office/drawing/2010/main" val="0"/>
              </a:ext>
            </a:extLst>
          </a:blip>
          <a:srcRect t="10838" r="30288"/>
          <a:stretch/>
        </p:blipFill>
        <p:spPr>
          <a:xfrm>
            <a:off x="6310345" y="-1"/>
            <a:ext cx="5881655" cy="6268752"/>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383783B-5434-4BE6-8CEE-563F502B77FE}"/>
              </a:ext>
            </a:extLst>
          </p:cNvPr>
          <p:cNvPicPr>
            <a:picLocks noChangeAspect="1"/>
          </p:cNvPicPr>
          <p:nvPr/>
        </p:nvPicPr>
        <p:blipFill rotWithShape="1">
          <a:blip r:embed="rId4">
            <a:extLst>
              <a:ext uri="{28A0092B-C50C-407E-A947-70E740481C1C}">
                <a14:useLocalDpi xmlns:a14="http://schemas.microsoft.com/office/drawing/2010/main" val="0"/>
              </a:ext>
            </a:extLst>
          </a:blip>
          <a:srcRect r="48629" b="37821"/>
          <a:stretch/>
        </p:blipFill>
        <p:spPr>
          <a:xfrm rot="21348436">
            <a:off x="5641485" y="-85710"/>
            <a:ext cx="2002280" cy="3306580"/>
          </a:xfrm>
          <a:prstGeom prst="rect">
            <a:avLst/>
          </a:prstGeom>
        </p:spPr>
      </p:pic>
      <p:sp>
        <p:nvSpPr>
          <p:cNvPr id="16" name="Content Placeholder 8"/>
          <p:cNvSpPr txBox="1">
            <a:spLocks/>
          </p:cNvSpPr>
          <p:nvPr/>
        </p:nvSpPr>
        <p:spPr>
          <a:xfrm>
            <a:off x="1215189" y="1396312"/>
            <a:ext cx="4880804" cy="235493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i="1" dirty="0">
                <a:solidFill>
                  <a:srgbClr val="6D2F72"/>
                </a:solidFill>
                <a:effectLst/>
              </a:rPr>
              <a:t>Mark-Room</a:t>
            </a:r>
            <a:r>
              <a:rPr lang="en-US" sz="1800" i="1" dirty="0">
                <a:solidFill>
                  <a:srgbClr val="6D2F72"/>
                </a:solidFill>
                <a:effectLst/>
              </a:rPr>
              <a:t> </a:t>
            </a:r>
            <a:r>
              <a:rPr lang="en-US" sz="2000" b="0" i="1" dirty="0">
                <a:solidFill>
                  <a:srgbClr val="FF0000"/>
                </a:solidFill>
                <a:effectLst/>
              </a:rPr>
              <a:t>(Changed 2025-2028)</a:t>
            </a:r>
            <a:endParaRPr lang="en-US" sz="2000" i="1" dirty="0">
              <a:solidFill>
                <a:srgbClr val="6D2F72"/>
              </a:solidFill>
              <a:effectLst/>
            </a:endParaRPr>
          </a:p>
          <a:p>
            <a:pPr marL="292100" lvl="1" indent="0">
              <a:lnSpc>
                <a:spcPct val="90000"/>
              </a:lnSpc>
              <a:buNone/>
            </a:pPr>
            <a:endParaRPr lang="en-US" b="0" dirty="0"/>
          </a:p>
          <a:p>
            <a:pPr marL="292100" lvl="1" indent="0">
              <a:lnSpc>
                <a:spcPct val="90000"/>
              </a:lnSpc>
              <a:buNone/>
            </a:pPr>
            <a:r>
              <a:rPr lang="en-US" b="0" dirty="0"/>
              <a:t>(b) to round or pass the </a:t>
            </a:r>
            <a:r>
              <a:rPr lang="en-US" i="1" dirty="0">
                <a:solidFill>
                  <a:srgbClr val="6D2F72"/>
                </a:solidFill>
              </a:rPr>
              <a:t>mark</a:t>
            </a:r>
            <a:r>
              <a:rPr lang="en-US" b="0" i="1" dirty="0"/>
              <a:t> </a:t>
            </a:r>
            <a:r>
              <a:rPr lang="en-US" b="0" dirty="0">
                <a:solidFill>
                  <a:srgbClr val="FF0000"/>
                </a:solidFill>
              </a:rPr>
              <a:t>on the required side</a:t>
            </a:r>
            <a:r>
              <a:rPr lang="en-US" b="0" dirty="0"/>
              <a:t>, and</a:t>
            </a:r>
          </a:p>
          <a:p>
            <a:pPr marL="292100" lvl="1" indent="0">
              <a:lnSpc>
                <a:spcPct val="90000"/>
              </a:lnSpc>
              <a:buNone/>
            </a:pPr>
            <a:endParaRPr lang="en-US" b="0" dirty="0"/>
          </a:p>
          <a:p>
            <a:pPr marL="292100" lvl="1" indent="0">
              <a:lnSpc>
                <a:spcPct val="90000"/>
              </a:lnSpc>
              <a:buNone/>
            </a:pPr>
            <a:r>
              <a:rPr lang="en-US" b="0" dirty="0">
                <a:solidFill>
                  <a:srgbClr val="FF0000"/>
                </a:solidFill>
              </a:rPr>
              <a:t>(c) to leave it astern</a:t>
            </a:r>
            <a:r>
              <a:rPr lang="en-US" b="0" dirty="0"/>
              <a:t>.</a:t>
            </a:r>
          </a:p>
        </p:txBody>
      </p:sp>
      <p:sp>
        <p:nvSpPr>
          <p:cNvPr id="21" name="Line Callout 1 (No Border) 20"/>
          <p:cNvSpPr/>
          <p:nvPr/>
        </p:nvSpPr>
        <p:spPr>
          <a:xfrm>
            <a:off x="8385664" y="414645"/>
            <a:ext cx="3795105" cy="1631216"/>
          </a:xfrm>
          <a:prstGeom prst="callout1">
            <a:avLst>
              <a:gd name="adj1" fmla="val 102908"/>
              <a:gd name="adj2" fmla="val 51351"/>
              <a:gd name="adj3" fmla="val 175457"/>
              <a:gd name="adj4" fmla="val 46164"/>
            </a:avLst>
          </a:prstGeom>
          <a:noFill/>
          <a:ln w="57150">
            <a:solidFill>
              <a:schemeClr val="bg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schemeClr val="tx1"/>
                </a:solidFill>
              </a:rPr>
              <a:t>Once at the </a:t>
            </a:r>
            <a:r>
              <a:rPr lang="en-US" sz="2000" b="1" i="1" dirty="0">
                <a:solidFill>
                  <a:srgbClr val="6D2F72"/>
                </a:solidFill>
              </a:rPr>
              <a:t>mark</a:t>
            </a:r>
            <a:r>
              <a:rPr lang="en-US" sz="2000" b="1" dirty="0">
                <a:solidFill>
                  <a:schemeClr val="tx1"/>
                </a:solidFill>
              </a:rPr>
              <a:t>, Blue is entitled to space to </a:t>
            </a:r>
            <a:r>
              <a:rPr lang="en-US" sz="2000" b="1" i="1" dirty="0">
                <a:solidFill>
                  <a:schemeClr val="tx1"/>
                </a:solidFill>
              </a:rPr>
              <a:t>round </a:t>
            </a:r>
            <a:r>
              <a:rPr lang="en-US" sz="2000" b="1" dirty="0">
                <a:solidFill>
                  <a:schemeClr val="tx1"/>
                </a:solidFill>
              </a:rPr>
              <a:t>the </a:t>
            </a:r>
            <a:r>
              <a:rPr lang="en-US" sz="2000" b="1" i="1" dirty="0">
                <a:solidFill>
                  <a:srgbClr val="6D2F72"/>
                </a:solidFill>
              </a:rPr>
              <a:t>mark</a:t>
            </a:r>
          </a:p>
          <a:p>
            <a:pPr algn="ctr"/>
            <a:r>
              <a:rPr lang="en-US" sz="2000" b="1" i="1" dirty="0">
                <a:solidFill>
                  <a:srgbClr val="FF0000"/>
                </a:solidFill>
              </a:rPr>
              <a:t>and to leave it astern</a:t>
            </a:r>
            <a:r>
              <a:rPr lang="en-US" sz="2000" b="1" dirty="0">
                <a:solidFill>
                  <a:srgbClr val="FF0000"/>
                </a:solidFill>
              </a:rPr>
              <a:t>.</a:t>
            </a:r>
            <a:r>
              <a:rPr lang="en-US" sz="2000" b="1" dirty="0">
                <a:solidFill>
                  <a:schemeClr val="tx1"/>
                </a:solidFill>
              </a:rPr>
              <a:t> </a:t>
            </a:r>
          </a:p>
          <a:p>
            <a:pPr algn="ctr"/>
            <a:endParaRPr lang="en-US" sz="2000" b="1" dirty="0">
              <a:solidFill>
                <a:schemeClr val="tx1"/>
              </a:solidFill>
            </a:endParaRPr>
          </a:p>
          <a:p>
            <a:pPr algn="ctr"/>
            <a:r>
              <a:rPr lang="en-US" sz="2000" b="1" dirty="0">
                <a:solidFill>
                  <a:schemeClr val="tx1"/>
                </a:solidFill>
              </a:rPr>
              <a:t>Not</a:t>
            </a:r>
            <a:r>
              <a:rPr lang="en-US" sz="2000" b="1" i="1" dirty="0">
                <a:solidFill>
                  <a:schemeClr val="tx1"/>
                </a:solidFill>
              </a:rPr>
              <a:t> </a:t>
            </a:r>
            <a:r>
              <a:rPr lang="en-US" sz="2000" b="1" i="1" dirty="0">
                <a:solidFill>
                  <a:srgbClr val="6D2F72"/>
                </a:solidFill>
              </a:rPr>
              <a:t>proper course!</a:t>
            </a:r>
          </a:p>
        </p:txBody>
      </p:sp>
      <p:sp>
        <p:nvSpPr>
          <p:cNvPr id="44" name="Title 1">
            <a:extLst>
              <a:ext uri="{FF2B5EF4-FFF2-40B4-BE49-F238E27FC236}">
                <a16:creationId xmlns:a16="http://schemas.microsoft.com/office/drawing/2014/main" id="{EEDC8F06-AE53-42B5-A94E-C163E11D43FF}"/>
              </a:ext>
            </a:extLst>
          </p:cNvPr>
          <p:cNvSpPr>
            <a:spLocks noGrp="1"/>
          </p:cNvSpPr>
          <p:nvPr>
            <p:ph type="title"/>
          </p:nvPr>
        </p:nvSpPr>
        <p:spPr>
          <a:xfrm>
            <a:off x="746715" y="77466"/>
            <a:ext cx="10698570" cy="1005840"/>
          </a:xfrm>
        </p:spPr>
        <p:txBody>
          <a:bodyPr/>
          <a:lstStyle/>
          <a:p>
            <a:r>
              <a:rPr lang="en-US" dirty="0"/>
              <a:t>Key Definitions</a:t>
            </a:r>
          </a:p>
        </p:txBody>
      </p:sp>
      <p:pic>
        <p:nvPicPr>
          <p:cNvPr id="4" name="Picture 3">
            <a:extLst>
              <a:ext uri="{FF2B5EF4-FFF2-40B4-BE49-F238E27FC236}">
                <a16:creationId xmlns:a16="http://schemas.microsoft.com/office/drawing/2014/main" id="{F016E69B-108A-455E-9731-EE82B7BE3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8932" y="3404061"/>
            <a:ext cx="277611" cy="277611"/>
          </a:xfrm>
          <a:prstGeom prst="rect">
            <a:avLst/>
          </a:prstGeom>
        </p:spPr>
      </p:pic>
      <p:pic>
        <p:nvPicPr>
          <p:cNvPr id="12" name="Picture 11" descr="A picture containing text, ax, clipart&#10;&#10;Description automatically generated">
            <a:extLst>
              <a:ext uri="{FF2B5EF4-FFF2-40B4-BE49-F238E27FC236}">
                <a16:creationId xmlns:a16="http://schemas.microsoft.com/office/drawing/2014/main" id="{9E132812-F2F2-4BA8-A482-F3C1C6962C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99326">
            <a:off x="10667583" y="3953221"/>
            <a:ext cx="1254413" cy="853292"/>
          </a:xfrm>
          <a:prstGeom prst="rect">
            <a:avLst/>
          </a:prstGeom>
        </p:spPr>
      </p:pic>
      <p:pic>
        <p:nvPicPr>
          <p:cNvPr id="17" name="Picture 16" descr="A picture containing dark, smoke&#10;&#10;Description automatically generated">
            <a:extLst>
              <a:ext uri="{FF2B5EF4-FFF2-40B4-BE49-F238E27FC236}">
                <a16:creationId xmlns:a16="http://schemas.microsoft.com/office/drawing/2014/main" id="{1039DB6F-4DA0-456C-8C74-12869ECA84CF}"/>
              </a:ext>
            </a:extLst>
          </p:cNvPr>
          <p:cNvPicPr>
            <a:picLocks noChangeAspect="1"/>
          </p:cNvPicPr>
          <p:nvPr/>
        </p:nvPicPr>
        <p:blipFill rotWithShape="1">
          <a:blip r:embed="rId7">
            <a:extLst>
              <a:ext uri="{28A0092B-C50C-407E-A947-70E740481C1C}">
                <a14:useLocalDpi xmlns:a14="http://schemas.microsoft.com/office/drawing/2010/main" val="0"/>
              </a:ext>
            </a:extLst>
          </a:blip>
          <a:srcRect t="15095" r="43365" b="38568"/>
          <a:stretch/>
        </p:blipFill>
        <p:spPr>
          <a:xfrm>
            <a:off x="7265440" y="-1"/>
            <a:ext cx="1967490" cy="246408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CBECA5BD-7BAD-4F90-8DC9-F1266A894C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1011" y="3210849"/>
            <a:ext cx="635959" cy="665887"/>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546F5DFF-5601-4712-83C7-DD4FF88DA58D}"/>
              </a:ext>
            </a:extLst>
          </p:cNvPr>
          <p:cNvPicPr>
            <a:picLocks noChangeAspect="1"/>
          </p:cNvPicPr>
          <p:nvPr/>
        </p:nvPicPr>
        <p:blipFill rotWithShape="1">
          <a:blip r:embed="rId4">
            <a:extLst>
              <a:ext uri="{28A0092B-C50C-407E-A947-70E740481C1C}">
                <a14:useLocalDpi xmlns:a14="http://schemas.microsoft.com/office/drawing/2010/main" val="0"/>
              </a:ext>
            </a:extLst>
          </a:blip>
          <a:srcRect l="54742" t="70238"/>
          <a:stretch/>
        </p:blipFill>
        <p:spPr>
          <a:xfrm rot="21348436">
            <a:off x="8167992" y="3818919"/>
            <a:ext cx="1909207" cy="1582687"/>
          </a:xfrm>
          <a:prstGeom prst="rect">
            <a:avLst/>
          </a:prstGeom>
        </p:spPr>
      </p:pic>
      <p:pic>
        <p:nvPicPr>
          <p:cNvPr id="25" name="Picture 24" descr="A picture containing dark, smoke&#10;&#10;Description automatically generated">
            <a:extLst>
              <a:ext uri="{FF2B5EF4-FFF2-40B4-BE49-F238E27FC236}">
                <a16:creationId xmlns:a16="http://schemas.microsoft.com/office/drawing/2014/main" id="{B9BFA395-9D1C-4872-81C3-A82A68908284}"/>
              </a:ext>
            </a:extLst>
          </p:cNvPr>
          <p:cNvPicPr>
            <a:picLocks noChangeAspect="1"/>
          </p:cNvPicPr>
          <p:nvPr/>
        </p:nvPicPr>
        <p:blipFill rotWithShape="1">
          <a:blip r:embed="rId7">
            <a:extLst>
              <a:ext uri="{28A0092B-C50C-407E-A947-70E740481C1C}">
                <a14:useLocalDpi xmlns:a14="http://schemas.microsoft.com/office/drawing/2010/main" val="0"/>
              </a:ext>
            </a:extLst>
          </a:blip>
          <a:srcRect l="65867" t="75463"/>
          <a:stretch/>
        </p:blipFill>
        <p:spPr>
          <a:xfrm>
            <a:off x="9543737" y="3210849"/>
            <a:ext cx="1185773" cy="1304847"/>
          </a:xfrm>
          <a:prstGeom prst="rect">
            <a:avLst/>
          </a:prstGeom>
        </p:spPr>
      </p:pic>
      <p:pic>
        <p:nvPicPr>
          <p:cNvPr id="14" name="Picture 13" descr="Icon&#10;&#10;Description automatically generated">
            <a:extLst>
              <a:ext uri="{FF2B5EF4-FFF2-40B4-BE49-F238E27FC236}">
                <a16:creationId xmlns:a16="http://schemas.microsoft.com/office/drawing/2014/main" id="{ADE7A08F-F542-44F1-BB1F-748FB50045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5211" y="2306746"/>
            <a:ext cx="1050940" cy="1195344"/>
          </a:xfrm>
          <a:prstGeom prst="rect">
            <a:avLst/>
          </a:prstGeom>
        </p:spPr>
      </p:pic>
      <p:pic>
        <p:nvPicPr>
          <p:cNvPr id="8" name="Picture 7" descr="A letter on a black background&#10;&#10;Description automatically generated with low confidence">
            <a:extLst>
              <a:ext uri="{FF2B5EF4-FFF2-40B4-BE49-F238E27FC236}">
                <a16:creationId xmlns:a16="http://schemas.microsoft.com/office/drawing/2014/main" id="{B1A003DC-03F1-423D-96BB-01D0F7F8BD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5439" y="2917768"/>
            <a:ext cx="1050940" cy="11852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AA95E70-3DE1-48EC-B151-A5D9771FAB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384788">
            <a:off x="9993391" y="4817556"/>
            <a:ext cx="1201455" cy="884090"/>
          </a:xfrm>
          <a:prstGeom prst="rect">
            <a:avLst/>
          </a:prstGeom>
        </p:spPr>
      </p:pic>
      <p:pic>
        <p:nvPicPr>
          <p:cNvPr id="30" name="Picture 29" descr="A picture containing text, lamp&#10;&#10;Description automatically generated">
            <a:extLst>
              <a:ext uri="{FF2B5EF4-FFF2-40B4-BE49-F238E27FC236}">
                <a16:creationId xmlns:a16="http://schemas.microsoft.com/office/drawing/2014/main" id="{7291F061-78C5-4ED5-8229-53CED9502E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32712" y="4543335"/>
            <a:ext cx="463642" cy="449153"/>
          </a:xfrm>
          <a:prstGeom prst="rect">
            <a:avLst/>
          </a:prstGeom>
        </p:spPr>
      </p:pic>
    </p:spTree>
    <p:extLst>
      <p:ext uri="{BB962C8B-B14F-4D97-AF65-F5344CB8AC3E}">
        <p14:creationId xmlns:p14="http://schemas.microsoft.com/office/powerpoint/2010/main" val="23661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1500000">
                                      <p:cBhvr>
                                        <p:cTn id="37" dur="500" fill="hold"/>
                                        <p:tgtEl>
                                          <p:spTgt spid="12"/>
                                        </p:tgtEl>
                                        <p:attrNameLst>
                                          <p:attrName>r</p:attrName>
                                        </p:attrNameLst>
                                      </p:cBhvr>
                                    </p:animRo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491" y="939074"/>
            <a:ext cx="10253794" cy="4979852"/>
          </a:xfrm>
        </p:spPr>
        <p:txBody>
          <a:bodyPr/>
          <a:lstStyle/>
          <a:p>
            <a:pPr>
              <a:spcBef>
                <a:spcPts val="0"/>
              </a:spcBef>
            </a:pPr>
            <a:r>
              <a:rPr lang="en-US" i="1" dirty="0">
                <a:effectLst/>
              </a:rPr>
              <a:t>Obstruction </a:t>
            </a:r>
            <a:r>
              <a:rPr lang="en-US" sz="2000" b="0" i="1" dirty="0">
                <a:solidFill>
                  <a:srgbClr val="FF0000"/>
                </a:solidFill>
                <a:effectLst/>
              </a:rPr>
              <a:t>(Changed 2025-2028)</a:t>
            </a:r>
          </a:p>
          <a:p>
            <a:pPr algn="just" eaLnBrk="1" hangingPunct="1">
              <a:lnSpc>
                <a:spcPct val="90000"/>
              </a:lnSpc>
              <a:spcAft>
                <a:spcPct val="50000"/>
              </a:spcAft>
            </a:pPr>
            <a:r>
              <a:rPr lang="en-US" sz="2600" b="0" dirty="0">
                <a:solidFill>
                  <a:schemeClr val="tx1"/>
                </a:solidFill>
                <a:cs typeface="Arial" panose="020B0604020202020204" pitchFamily="34" charset="0"/>
              </a:rPr>
              <a:t>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is </a:t>
            </a:r>
          </a:p>
          <a:p>
            <a:pPr marL="514350" indent="-514350" algn="just" eaLnBrk="1" hangingPunct="1">
              <a:lnSpc>
                <a:spcPct val="90000"/>
              </a:lnSpc>
              <a:spcAft>
                <a:spcPct val="50000"/>
              </a:spcAft>
              <a:buFont typeface="+mj-lt"/>
              <a:buAutoNum type="alphaLcParenR"/>
            </a:pPr>
            <a:r>
              <a:rPr lang="en-US" sz="2600" b="0" dirty="0">
                <a:solidFill>
                  <a:schemeClr val="tx1"/>
                </a:solidFill>
                <a:cs typeface="Arial" panose="020B0604020202020204" pitchFamily="34" charset="0"/>
              </a:rPr>
              <a:t>an object that a boat could not pass without changing course substantially, if she were sailing directly towards it and one of her hull lengths from it;</a:t>
            </a:r>
          </a:p>
          <a:p>
            <a:pPr marL="514350" indent="-514350" algn="just" eaLnBrk="1" hangingPunct="1">
              <a:lnSpc>
                <a:spcPct val="90000"/>
              </a:lnSpc>
              <a:spcAft>
                <a:spcPct val="50000"/>
              </a:spcAft>
              <a:buFont typeface="+mj-lt"/>
              <a:buAutoNum type="alphaLcParenR"/>
            </a:pPr>
            <a:r>
              <a:rPr lang="en-US" sz="2600" b="0" dirty="0">
                <a:solidFill>
                  <a:schemeClr val="tx1"/>
                </a:solidFill>
                <a:cs typeface="Arial" panose="020B0604020202020204" pitchFamily="34" charset="0"/>
              </a:rPr>
              <a:t>an object that can be safely passed on only one side; or</a:t>
            </a:r>
          </a:p>
          <a:p>
            <a:pPr marL="514350" indent="-514350" algn="just" eaLnBrk="1" hangingPunct="1">
              <a:lnSpc>
                <a:spcPct val="90000"/>
              </a:lnSpc>
              <a:spcAft>
                <a:spcPct val="50000"/>
              </a:spcAft>
              <a:buFont typeface="+mj-lt"/>
              <a:buAutoNum type="alphaLcParenR"/>
            </a:pPr>
            <a:r>
              <a:rPr lang="en-US" sz="2600" b="0" dirty="0">
                <a:solidFill>
                  <a:srgbClr val="FF0000"/>
                </a:solidFill>
                <a:cs typeface="Arial" panose="020B0604020202020204" pitchFamily="34" charset="0"/>
              </a:rPr>
              <a:t>an object, area or line that is so designated in a </a:t>
            </a:r>
            <a:r>
              <a:rPr lang="en-US" sz="2600" i="1" dirty="0">
                <a:solidFill>
                  <a:srgbClr val="FF0000"/>
                </a:solidFill>
                <a:cs typeface="Arial" panose="020B0604020202020204" pitchFamily="34" charset="0"/>
              </a:rPr>
              <a:t>rule</a:t>
            </a:r>
            <a:r>
              <a:rPr lang="en-US" sz="2600" b="0" dirty="0">
                <a:solidFill>
                  <a:srgbClr val="FF0000"/>
                </a:solidFill>
                <a:cs typeface="Arial" panose="020B0604020202020204" pitchFamily="34" charset="0"/>
              </a:rPr>
              <a:t>.</a:t>
            </a:r>
          </a:p>
          <a:p>
            <a:pPr algn="just" eaLnBrk="1" hangingPunct="1">
              <a:lnSpc>
                <a:spcPct val="90000"/>
              </a:lnSpc>
              <a:spcAft>
                <a:spcPct val="50000"/>
              </a:spcAft>
            </a:pPr>
            <a:r>
              <a:rPr lang="en-US" sz="2600" b="0" dirty="0">
                <a:solidFill>
                  <a:schemeClr val="tx1"/>
                </a:solidFill>
                <a:cs typeface="Arial" panose="020B0604020202020204" pitchFamily="34" charset="0"/>
              </a:rPr>
              <a:t>However, a boat </a:t>
            </a:r>
            <a:r>
              <a:rPr lang="en-US" sz="2600" i="1" dirty="0">
                <a:cs typeface="Arial" panose="020B0604020202020204" pitchFamily="34" charset="0"/>
              </a:rPr>
              <a:t>racing</a:t>
            </a:r>
            <a:r>
              <a:rPr lang="en-US" sz="2600" b="0" dirty="0">
                <a:solidFill>
                  <a:schemeClr val="tx1"/>
                </a:solidFill>
                <a:cs typeface="Arial" panose="020B0604020202020204" pitchFamily="34" charset="0"/>
              </a:rPr>
              <a:t> is not 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to other boats unless they are required to </a:t>
            </a:r>
            <a:r>
              <a:rPr lang="en-US" sz="2600" i="1" dirty="0">
                <a:cs typeface="Arial" panose="020B0604020202020204" pitchFamily="34" charset="0"/>
              </a:rPr>
              <a:t>keep clear </a:t>
            </a:r>
            <a:r>
              <a:rPr lang="en-US" sz="2600" b="0" dirty="0">
                <a:solidFill>
                  <a:schemeClr val="tx1"/>
                </a:solidFill>
                <a:cs typeface="Arial" panose="020B0604020202020204" pitchFamily="34" charset="0"/>
              </a:rPr>
              <a:t>of her or, if rule 22 applies, avoid her.</a:t>
            </a:r>
          </a:p>
          <a:p>
            <a:endParaRPr lang="en-US" dirty="0"/>
          </a:p>
        </p:txBody>
      </p:sp>
      <p:sp>
        <p:nvSpPr>
          <p:cNvPr id="6" name="Title 1">
            <a:extLst>
              <a:ext uri="{FF2B5EF4-FFF2-40B4-BE49-F238E27FC236}">
                <a16:creationId xmlns:a16="http://schemas.microsoft.com/office/drawing/2014/main" id="{12C9D38C-B6F5-491D-882C-87DB40AE48FD}"/>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11397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29DB-10BF-30AE-85DF-3BB86E2493EA}"/>
            </a:ext>
          </a:extLst>
        </p:cNvPr>
        <p:cNvGrpSpPr/>
        <p:nvPr/>
      </p:nvGrpSpPr>
      <p:grpSpPr>
        <a:xfrm>
          <a:off x="0" y="0"/>
          <a:ext cx="0" cy="0"/>
          <a:chOff x="0" y="0"/>
          <a:chExt cx="0" cy="0"/>
        </a:xfrm>
      </p:grpSpPr>
      <p:sp>
        <p:nvSpPr>
          <p:cNvPr id="32773" name="Rectangle 3">
            <a:extLst>
              <a:ext uri="{FF2B5EF4-FFF2-40B4-BE49-F238E27FC236}">
                <a16:creationId xmlns:a16="http://schemas.microsoft.com/office/drawing/2014/main" id="{C4616AB2-DDB5-E8FA-0B2D-0D2530CB16AA}"/>
              </a:ext>
            </a:extLst>
          </p:cNvPr>
          <p:cNvSpPr>
            <a:spLocks noGrp="1" noChangeArrowheads="1"/>
          </p:cNvSpPr>
          <p:nvPr>
            <p:ph idx="1"/>
          </p:nvPr>
        </p:nvSpPr>
        <p:spPr>
          <a:xfrm>
            <a:off x="1191499" y="1083306"/>
            <a:ext cx="7952501" cy="2439943"/>
          </a:xfrm>
          <a:noFill/>
        </p:spPr>
        <p:txBody>
          <a:bodyPr/>
          <a:lstStyle/>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object must be large enough to require a substantial course change to avoid if you were sailing towards it.</a:t>
            </a:r>
          </a:p>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amount of course change required is determined from a point one-boat length from the object.</a:t>
            </a:r>
          </a:p>
          <a:p>
            <a:pPr marL="682625" lvl="1" indent="-450850" eaLnBrk="1" hangingPunct="1">
              <a:lnSpc>
                <a:spcPct val="90000"/>
              </a:lnSpc>
              <a:buFontTx/>
              <a:buAutoNum type="arabicPeriod"/>
            </a:pPr>
            <a:r>
              <a:rPr lang="en-US" sz="2400" b="0" dirty="0">
                <a:cs typeface="Arial" panose="020B0604020202020204" pitchFamily="34" charset="0"/>
              </a:rPr>
              <a:t>The size of course change must be substantial.</a:t>
            </a:r>
          </a:p>
        </p:txBody>
      </p:sp>
      <p:sp>
        <p:nvSpPr>
          <p:cNvPr id="23" name="Title 1">
            <a:extLst>
              <a:ext uri="{FF2B5EF4-FFF2-40B4-BE49-F238E27FC236}">
                <a16:creationId xmlns:a16="http://schemas.microsoft.com/office/drawing/2014/main" id="{43BB4FDA-3C6E-E481-FFD1-1C2FB818CD5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Key Points About Obstructions</a:t>
            </a:r>
          </a:p>
        </p:txBody>
      </p:sp>
      <p:pic>
        <p:nvPicPr>
          <p:cNvPr id="15" name="Picture 14">
            <a:extLst>
              <a:ext uri="{FF2B5EF4-FFF2-40B4-BE49-F238E27FC236}">
                <a16:creationId xmlns:a16="http://schemas.microsoft.com/office/drawing/2014/main" id="{7B338BEA-E1C2-41C1-A04B-73B9B8CF5AFA}"/>
              </a:ext>
            </a:extLst>
          </p:cNvPr>
          <p:cNvPicPr>
            <a:picLocks noChangeAspect="1"/>
          </p:cNvPicPr>
          <p:nvPr/>
        </p:nvPicPr>
        <p:blipFill>
          <a:blip r:embed="rId3"/>
          <a:stretch>
            <a:fillRect/>
          </a:stretch>
        </p:blipFill>
        <p:spPr>
          <a:xfrm>
            <a:off x="8636668" y="1778374"/>
            <a:ext cx="2808617" cy="4034412"/>
          </a:xfrm>
          <a:prstGeom prst="rect">
            <a:avLst/>
          </a:prstGeom>
        </p:spPr>
      </p:pic>
      <p:pic>
        <p:nvPicPr>
          <p:cNvPr id="12" name="Graphic 11">
            <a:extLst>
              <a:ext uri="{FF2B5EF4-FFF2-40B4-BE49-F238E27FC236}">
                <a16:creationId xmlns:a16="http://schemas.microsoft.com/office/drawing/2014/main" id="{9D87340C-A094-9E8B-9DBA-6F4D2DA16B4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47502" r="49725"/>
          <a:stretch/>
        </p:blipFill>
        <p:spPr>
          <a:xfrm>
            <a:off x="5340880" y="4257883"/>
            <a:ext cx="3939033" cy="1697281"/>
          </a:xfrm>
          <a:prstGeom prst="rect">
            <a:avLst/>
          </a:prstGeom>
        </p:spPr>
      </p:pic>
      <p:sp>
        <p:nvSpPr>
          <p:cNvPr id="5" name="Callout: Line 4">
            <a:extLst>
              <a:ext uri="{FF2B5EF4-FFF2-40B4-BE49-F238E27FC236}">
                <a16:creationId xmlns:a16="http://schemas.microsoft.com/office/drawing/2014/main" id="{6B69093E-676A-A7CA-07A7-01ECC954BA33}"/>
              </a:ext>
            </a:extLst>
          </p:cNvPr>
          <p:cNvSpPr/>
          <p:nvPr/>
        </p:nvSpPr>
        <p:spPr>
          <a:xfrm>
            <a:off x="2373416" y="4218846"/>
            <a:ext cx="2540667" cy="620485"/>
          </a:xfrm>
          <a:prstGeom prst="borderCallout1">
            <a:avLst>
              <a:gd name="adj1" fmla="val 31031"/>
              <a:gd name="adj2" fmla="val 107008"/>
              <a:gd name="adj3" fmla="val 70395"/>
              <a:gd name="adj4" fmla="val 22132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 is an </a:t>
            </a:r>
            <a:r>
              <a:rPr lang="en-US" i="1" dirty="0">
                <a:solidFill>
                  <a:srgbClr val="7030A0"/>
                </a:solidFill>
              </a:rPr>
              <a:t>obstruction</a:t>
            </a:r>
            <a:r>
              <a:rPr lang="en-US" dirty="0">
                <a:solidFill>
                  <a:schemeClr val="tx1"/>
                </a:solidFill>
              </a:rPr>
              <a:t> to Blue and Yellow</a:t>
            </a:r>
          </a:p>
        </p:txBody>
      </p:sp>
      <p:sp>
        <p:nvSpPr>
          <p:cNvPr id="6" name="Callout: Line 5">
            <a:extLst>
              <a:ext uri="{FF2B5EF4-FFF2-40B4-BE49-F238E27FC236}">
                <a16:creationId xmlns:a16="http://schemas.microsoft.com/office/drawing/2014/main" id="{C33AED8B-2ECF-9CB0-6542-B8D39C590C7A}"/>
              </a:ext>
            </a:extLst>
          </p:cNvPr>
          <p:cNvSpPr/>
          <p:nvPr/>
        </p:nvSpPr>
        <p:spPr>
          <a:xfrm>
            <a:off x="5384424" y="3495489"/>
            <a:ext cx="2540667" cy="620485"/>
          </a:xfrm>
          <a:prstGeom prst="borderCallout1">
            <a:avLst>
              <a:gd name="adj1" fmla="val 31031"/>
              <a:gd name="adj2" fmla="val 107008"/>
              <a:gd name="adj3" fmla="val 54606"/>
              <a:gd name="adj4" fmla="val 15877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shoreline is a </a:t>
            </a:r>
            <a:r>
              <a:rPr lang="en-US" i="1" dirty="0">
                <a:solidFill>
                  <a:srgbClr val="7030A0"/>
                </a:solidFill>
              </a:rPr>
              <a:t>continuing obstruction</a:t>
            </a:r>
          </a:p>
        </p:txBody>
      </p:sp>
    </p:spTree>
    <p:extLst>
      <p:ext uri="{BB962C8B-B14F-4D97-AF65-F5344CB8AC3E}">
        <p14:creationId xmlns:p14="http://schemas.microsoft.com/office/powerpoint/2010/main" val="41712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56962215-389E-4943-A18D-A624146D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75" y="4992814"/>
            <a:ext cx="553055" cy="1140249"/>
          </a:xfrm>
          <a:prstGeom prst="rect">
            <a:avLst/>
          </a:prstGeom>
        </p:spPr>
      </p:pic>
      <p:pic>
        <p:nvPicPr>
          <p:cNvPr id="30" name="Picture 29">
            <a:extLst>
              <a:ext uri="{FF2B5EF4-FFF2-40B4-BE49-F238E27FC236}">
                <a16:creationId xmlns:a16="http://schemas.microsoft.com/office/drawing/2014/main" id="{C66EEEFD-6EC0-4336-8316-7D15BF98B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218202" y="5562432"/>
            <a:ext cx="2766013" cy="45719"/>
          </a:xfrm>
          <a:prstGeom prst="rect">
            <a:avLst/>
          </a:prstGeom>
        </p:spPr>
      </p:pic>
      <p:pic>
        <p:nvPicPr>
          <p:cNvPr id="28" name="Picture 27">
            <a:extLst>
              <a:ext uri="{FF2B5EF4-FFF2-40B4-BE49-F238E27FC236}">
                <a16:creationId xmlns:a16="http://schemas.microsoft.com/office/drawing/2014/main" id="{B4B5FC04-99C6-4436-B3EC-D3523F81B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770652" y="4845373"/>
            <a:ext cx="2766013" cy="45719"/>
          </a:xfrm>
          <a:prstGeom prst="rect">
            <a:avLst/>
          </a:prstGeom>
        </p:spPr>
      </p:pic>
      <p:sp>
        <p:nvSpPr>
          <p:cNvPr id="8" name="Content Placeholder 3"/>
          <p:cNvSpPr txBox="1">
            <a:spLocks/>
          </p:cNvSpPr>
          <p:nvPr/>
        </p:nvSpPr>
        <p:spPr>
          <a:xfrm>
            <a:off x="1191491" y="1181126"/>
            <a:ext cx="6194552" cy="2175217"/>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a:solidFill>
                  <a:srgbClr val="6D2F72"/>
                </a:solidFill>
                <a:effectLst/>
              </a:rPr>
              <a:t>Questions</a:t>
            </a:r>
          </a:p>
          <a:p>
            <a:pPr eaLnBrk="1" hangingPunct="1">
              <a:buFontTx/>
              <a:buChar char="•"/>
            </a:pPr>
            <a:r>
              <a:rPr lang="en-US" sz="2800" b="0" dirty="0">
                <a:solidFill>
                  <a:schemeClr val="tx1"/>
                </a:solidFill>
                <a:effectLst/>
              </a:rPr>
              <a:t>Is Green an </a:t>
            </a:r>
            <a:r>
              <a:rPr lang="en-US" sz="2800" i="1" dirty="0">
                <a:solidFill>
                  <a:srgbClr val="6D2F72"/>
                </a:solidFill>
                <a:effectLst/>
              </a:rPr>
              <a:t>obstruction</a:t>
            </a:r>
            <a:r>
              <a:rPr lang="en-US" sz="2800" b="0" dirty="0">
                <a:solidFill>
                  <a:schemeClr val="tx1"/>
                </a:solidFill>
                <a:effectLst/>
              </a:rPr>
              <a:t>?</a:t>
            </a:r>
          </a:p>
          <a:p>
            <a:pPr eaLnBrk="1" hangingPunct="1">
              <a:buFontTx/>
              <a:buChar char="•"/>
            </a:pPr>
            <a:r>
              <a:rPr lang="en-US" sz="2800" b="0" dirty="0">
                <a:solidFill>
                  <a:schemeClr val="tx1"/>
                </a:solidFill>
                <a:effectLst/>
              </a:rPr>
              <a:t>Who has what rights? </a:t>
            </a:r>
          </a:p>
          <a:p>
            <a:pPr eaLnBrk="1" hangingPunct="1">
              <a:buFontTx/>
              <a:buChar char="•"/>
            </a:pPr>
            <a:r>
              <a:rPr lang="en-US" sz="2800" b="0" dirty="0">
                <a:solidFill>
                  <a:schemeClr val="tx1"/>
                </a:solidFill>
                <a:effectLst/>
              </a:rPr>
              <a:t>What rules apply?</a:t>
            </a:r>
          </a:p>
          <a:p>
            <a:endParaRPr lang="en-US" sz="2400" dirty="0"/>
          </a:p>
        </p:txBody>
      </p:sp>
      <p:sp>
        <p:nvSpPr>
          <p:cNvPr id="46" name="Title 1">
            <a:extLst>
              <a:ext uri="{FF2B5EF4-FFF2-40B4-BE49-F238E27FC236}">
                <a16:creationId xmlns:a16="http://schemas.microsoft.com/office/drawing/2014/main" id="{871C21DB-9CF3-4633-A6B5-0F6EA12E6F45}"/>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pic>
        <p:nvPicPr>
          <p:cNvPr id="20" name="Picture 19" descr="A green rectangle with a white letter on it&#10;&#10;Description automatically generated with low confidence">
            <a:extLst>
              <a:ext uri="{FF2B5EF4-FFF2-40B4-BE49-F238E27FC236}">
                <a16:creationId xmlns:a16="http://schemas.microsoft.com/office/drawing/2014/main" id="{576039E3-A5C8-49D0-B67F-CC689348F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9172" y="3994150"/>
            <a:ext cx="378418" cy="1068864"/>
          </a:xfrm>
          <a:prstGeom prst="rect">
            <a:avLst/>
          </a:prstGeom>
        </p:spPr>
      </p:pic>
      <p:pic>
        <p:nvPicPr>
          <p:cNvPr id="24" name="Picture 23" descr="Icon&#10;&#10;Description automatically generated">
            <a:extLst>
              <a:ext uri="{FF2B5EF4-FFF2-40B4-BE49-F238E27FC236}">
                <a16:creationId xmlns:a16="http://schemas.microsoft.com/office/drawing/2014/main" id="{4C974383-1FB1-4582-AE80-0BB3B7264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7845" y="4672605"/>
            <a:ext cx="1045581" cy="640418"/>
          </a:xfrm>
          <a:prstGeom prst="rect">
            <a:avLst/>
          </a:prstGeom>
        </p:spPr>
      </p:pic>
      <p:pic>
        <p:nvPicPr>
          <p:cNvPr id="33" name="Picture 32" descr="Icon&#10;&#10;Description automatically generated">
            <a:extLst>
              <a:ext uri="{FF2B5EF4-FFF2-40B4-BE49-F238E27FC236}">
                <a16:creationId xmlns:a16="http://schemas.microsoft.com/office/drawing/2014/main" id="{3773D7EE-099D-489D-9C6D-68BA3D56D0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1788" y="5401743"/>
            <a:ext cx="1052115" cy="640418"/>
          </a:xfrm>
          <a:prstGeom prst="rect">
            <a:avLst/>
          </a:prstGeom>
        </p:spPr>
      </p:pic>
      <p:grpSp>
        <p:nvGrpSpPr>
          <p:cNvPr id="36" name="Group 35">
            <a:extLst>
              <a:ext uri="{FF2B5EF4-FFF2-40B4-BE49-F238E27FC236}">
                <a16:creationId xmlns:a16="http://schemas.microsoft.com/office/drawing/2014/main" id="{8B124CD1-FE6D-4F18-9827-4BD9C7981C2D}"/>
              </a:ext>
            </a:extLst>
          </p:cNvPr>
          <p:cNvGrpSpPr/>
          <p:nvPr/>
        </p:nvGrpSpPr>
        <p:grpSpPr>
          <a:xfrm>
            <a:off x="1962150" y="2633310"/>
            <a:ext cx="7621753" cy="1626550"/>
            <a:chOff x="1962150" y="2633310"/>
            <a:chExt cx="7621753" cy="1626550"/>
          </a:xfrm>
        </p:grpSpPr>
        <p:pic>
          <p:nvPicPr>
            <p:cNvPr id="10" name="Picture 9" descr="A picture containing application&#10;&#10;Description automatically generated">
              <a:extLst>
                <a:ext uri="{FF2B5EF4-FFF2-40B4-BE49-F238E27FC236}">
                  <a16:creationId xmlns:a16="http://schemas.microsoft.com/office/drawing/2014/main" id="{FA0CCD01-5104-437B-9D1F-9D63F680B20A}"/>
                </a:ext>
              </a:extLst>
            </p:cNvPr>
            <p:cNvPicPr>
              <a:picLocks noChangeAspect="1"/>
            </p:cNvPicPr>
            <p:nvPr/>
          </p:nvPicPr>
          <p:blipFill rotWithShape="1">
            <a:blip r:embed="rId8">
              <a:extLst>
                <a:ext uri="{28A0092B-C50C-407E-A947-70E740481C1C}">
                  <a14:useLocalDpi xmlns:a14="http://schemas.microsoft.com/office/drawing/2010/main" val="0"/>
                </a:ext>
              </a:extLst>
            </a:blip>
            <a:srcRect l="33129" r="7878" b="53496"/>
            <a:stretch/>
          </p:blipFill>
          <p:spPr>
            <a:xfrm>
              <a:off x="4699000" y="2633310"/>
              <a:ext cx="4884903" cy="1626550"/>
            </a:xfrm>
            <a:prstGeom prst="rect">
              <a:avLst/>
            </a:prstGeom>
          </p:spPr>
        </p:pic>
        <p:pic>
          <p:nvPicPr>
            <p:cNvPr id="35" name="Picture 34" descr="A picture containing application&#10;&#10;Description automatically generated">
              <a:extLst>
                <a:ext uri="{FF2B5EF4-FFF2-40B4-BE49-F238E27FC236}">
                  <a16:creationId xmlns:a16="http://schemas.microsoft.com/office/drawing/2014/main" id="{414179E8-109F-4AD5-9101-D148A141B0CE}"/>
                </a:ext>
              </a:extLst>
            </p:cNvPr>
            <p:cNvPicPr>
              <a:picLocks noChangeAspect="1"/>
            </p:cNvPicPr>
            <p:nvPr/>
          </p:nvPicPr>
          <p:blipFill rotWithShape="1">
            <a:blip r:embed="rId8">
              <a:extLst>
                <a:ext uri="{28A0092B-C50C-407E-A947-70E740481C1C}">
                  <a14:useLocalDpi xmlns:a14="http://schemas.microsoft.com/office/drawing/2010/main" val="0"/>
                </a:ext>
              </a:extLst>
            </a:blip>
            <a:srcRect l="1" r="56363" b="66177"/>
            <a:stretch/>
          </p:blipFill>
          <p:spPr>
            <a:xfrm>
              <a:off x="1962150" y="2633310"/>
              <a:ext cx="3613149" cy="1183040"/>
            </a:xfrm>
            <a:prstGeom prst="rect">
              <a:avLst/>
            </a:prstGeom>
          </p:spPr>
        </p:pic>
      </p:grpSp>
      <p:pic>
        <p:nvPicPr>
          <p:cNvPr id="26" name="Picture 25" descr="Icon&#10;&#10;Description automatically generated">
            <a:extLst>
              <a:ext uri="{FF2B5EF4-FFF2-40B4-BE49-F238E27FC236}">
                <a16:creationId xmlns:a16="http://schemas.microsoft.com/office/drawing/2014/main" id="{58C18933-054E-4D46-AE6C-6E638A6A82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9600" y="4681169"/>
            <a:ext cx="1045581" cy="640418"/>
          </a:xfrm>
          <a:prstGeom prst="rect">
            <a:avLst/>
          </a:prstGeom>
        </p:spPr>
      </p:pic>
      <p:pic>
        <p:nvPicPr>
          <p:cNvPr id="31" name="Picture 30" descr="Icon&#10;&#10;Description automatically generated">
            <a:extLst>
              <a:ext uri="{FF2B5EF4-FFF2-40B4-BE49-F238E27FC236}">
                <a16:creationId xmlns:a16="http://schemas.microsoft.com/office/drawing/2014/main" id="{17487CCA-395D-4608-B7A8-AFDEB6922D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8921" y="5401743"/>
            <a:ext cx="1052115" cy="640418"/>
          </a:xfrm>
          <a:prstGeom prst="rect">
            <a:avLst/>
          </a:prstGeom>
        </p:spPr>
      </p:pic>
    </p:spTree>
    <p:extLst>
      <p:ext uri="{BB962C8B-B14F-4D97-AF65-F5344CB8AC3E}">
        <p14:creationId xmlns:p14="http://schemas.microsoft.com/office/powerpoint/2010/main" val="16089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7.40741E-7 L -0.27578 7.40741E-7 " pathEditMode="relative" rAng="0" ptsTypes="AA">
                                      <p:cBhvr>
                                        <p:cTn id="6" dur="2000" fill="hold"/>
                                        <p:tgtEl>
                                          <p:spTgt spid="24"/>
                                        </p:tgtEl>
                                        <p:attrNameLst>
                                          <p:attrName>ppt_x</p:attrName>
                                          <p:attrName>ppt_y</p:attrName>
                                        </p:attrNameLst>
                                      </p:cBhvr>
                                      <p:rCtr x="-13789" y="0"/>
                                    </p:animMotion>
                                  </p:childTnLst>
                                </p:cTn>
                              </p:par>
                              <p:par>
                                <p:cTn id="7" presetID="22" presetClass="entr" presetSubtype="2"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right)">
                                      <p:cBhvr>
                                        <p:cTn id="9" dur="2000"/>
                                        <p:tgtEl>
                                          <p:spTgt spid="28"/>
                                        </p:tgtEl>
                                      </p:cBhvr>
                                    </p:animEffect>
                                  </p:childTnLst>
                                </p:cTn>
                              </p:par>
                              <p:par>
                                <p:cTn id="10" presetID="42" presetClass="path" presetSubtype="0" accel="50000" decel="50000" fill="hold" nodeType="withEffect">
                                  <p:stCondLst>
                                    <p:cond delay="0"/>
                                  </p:stCondLst>
                                  <p:childTnLst>
                                    <p:animMotion origin="layout" path="M 1.45833E-6 7.40741E-7 L -0.2694 0.00116 " pathEditMode="relative" rAng="0" ptsTypes="AA">
                                      <p:cBhvr>
                                        <p:cTn id="11" dur="2000" fill="hold"/>
                                        <p:tgtEl>
                                          <p:spTgt spid="33"/>
                                        </p:tgtEl>
                                        <p:attrNameLst>
                                          <p:attrName>ppt_x</p:attrName>
                                          <p:attrName>ppt_y</p:attrName>
                                        </p:attrNameLst>
                                      </p:cBhvr>
                                      <p:rCtr x="-13477" y="46"/>
                                    </p:animMotion>
                                  </p:childTnLst>
                                </p:cTn>
                              </p:par>
                              <p:par>
                                <p:cTn id="12" presetID="42" presetClass="path" presetSubtype="0" accel="50000" decel="50000" fill="hold" nodeType="withEffect">
                                  <p:stCondLst>
                                    <p:cond delay="0"/>
                                  </p:stCondLst>
                                  <p:childTnLst>
                                    <p:animMotion origin="layout" path="M 1.66667E-6 -1.11111E-6 L -0.02266 -0.13889 " pathEditMode="relative" rAng="0" ptsTypes="AA">
                                      <p:cBhvr>
                                        <p:cTn id="13" dur="2000" fill="hold"/>
                                        <p:tgtEl>
                                          <p:spTgt spid="22"/>
                                        </p:tgtEl>
                                        <p:attrNameLst>
                                          <p:attrName>ppt_x</p:attrName>
                                          <p:attrName>ppt_y</p:attrName>
                                        </p:attrNameLst>
                                      </p:cBhvr>
                                      <p:rCtr x="-1133" y="-6944"/>
                                    </p:animMotion>
                                  </p:childTnLst>
                                </p:cTn>
                              </p:par>
                              <p:par>
                                <p:cTn id="14" presetID="8" presetClass="emph" presetSubtype="0" fill="hold" nodeType="withEffect">
                                  <p:stCondLst>
                                    <p:cond delay="0"/>
                                  </p:stCondLst>
                                  <p:childTnLst>
                                    <p:animRot by="1020000">
                                      <p:cBhvr>
                                        <p:cTn id="15" dur="2000" fill="hold"/>
                                        <p:tgtEl>
                                          <p:spTgt spid="22"/>
                                        </p:tgtEl>
                                        <p:attrNameLst>
                                          <p:attrName>r</p:attrName>
                                        </p:attrNameLst>
                                      </p:cBhvr>
                                    </p:animRot>
                                  </p:childTnLst>
                                </p:cTn>
                              </p:par>
                              <p:par>
                                <p:cTn id="16" presetID="2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2000"/>
                                        <p:tgtEl>
                                          <p:spTgt spid="30"/>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926DA705-F9D2-40A8-954E-98E8802E439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r>
              <a:rPr lang="en-US" i="1" dirty="0">
                <a:effectLst/>
              </a:rPr>
              <a:t> </a:t>
            </a:r>
            <a:r>
              <a:rPr lang="en-US" sz="2000" b="0" i="1" dirty="0">
                <a:solidFill>
                  <a:srgbClr val="FF0000"/>
                </a:solidFill>
                <a:effectLst/>
              </a:rPr>
              <a:t>(Changed 2025-2028)</a:t>
            </a:r>
          </a:p>
        </p:txBody>
      </p:sp>
      <p:sp>
        <p:nvSpPr>
          <p:cNvPr id="9" name="Content Placeholder 1">
            <a:extLst>
              <a:ext uri="{FF2B5EF4-FFF2-40B4-BE49-F238E27FC236}">
                <a16:creationId xmlns:a16="http://schemas.microsoft.com/office/drawing/2014/main" id="{55416DED-7FCD-4EAC-862E-F6E41E395AF7}"/>
              </a:ext>
            </a:extLst>
          </p:cNvPr>
          <p:cNvSpPr txBox="1">
            <a:spLocks/>
          </p:cNvSpPr>
          <p:nvPr/>
        </p:nvSpPr>
        <p:spPr>
          <a:xfrm>
            <a:off x="1191490" y="1005840"/>
            <a:ext cx="9899635" cy="64745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0" dirty="0">
                <a:solidFill>
                  <a:schemeClr val="tx1"/>
                </a:solidFill>
                <a:effectLst/>
              </a:rPr>
              <a:t>Rule 19.2(a) - Blue, a </a:t>
            </a:r>
            <a:r>
              <a:rPr lang="en-US" sz="2800" i="1" dirty="0">
                <a:solidFill>
                  <a:srgbClr val="6D2F72"/>
                </a:solidFill>
                <a:effectLst/>
              </a:rPr>
              <a:t>leeward</a:t>
            </a:r>
            <a:r>
              <a:rPr lang="en-US" sz="2800" b="0" dirty="0">
                <a:solidFill>
                  <a:schemeClr val="tx1"/>
                </a:solidFill>
                <a:effectLst/>
              </a:rPr>
              <a:t> right-of-way boat, may choose to pass Green an </a:t>
            </a:r>
            <a:r>
              <a:rPr lang="en-US" sz="2800" i="1" dirty="0">
                <a:solidFill>
                  <a:srgbClr val="6D2F72"/>
                </a:solidFill>
                <a:effectLst/>
              </a:rPr>
              <a:t>obstruction </a:t>
            </a:r>
            <a:r>
              <a:rPr lang="en-US" sz="2800" b="0" dirty="0">
                <a:solidFill>
                  <a:srgbClr val="FF0000"/>
                </a:solidFill>
                <a:effectLst/>
              </a:rPr>
              <a:t>on her port or starboard side</a:t>
            </a:r>
            <a:r>
              <a:rPr lang="en-US" sz="2800" b="0" dirty="0">
                <a:solidFill>
                  <a:schemeClr val="tx1"/>
                </a:solidFill>
                <a:effectLst/>
              </a:rPr>
              <a:t>.</a:t>
            </a:r>
          </a:p>
          <a:p>
            <a:pPr marL="0" indent="0">
              <a:buNone/>
            </a:pPr>
            <a:endParaRPr lang="en-US" sz="2400" dirty="0">
              <a:effectLst/>
            </a:endParaRPr>
          </a:p>
        </p:txBody>
      </p:sp>
      <p:pic>
        <p:nvPicPr>
          <p:cNvPr id="16" name="Picture 15" descr="A picture containing application&#10;&#10;Description automatically generated">
            <a:extLst>
              <a:ext uri="{FF2B5EF4-FFF2-40B4-BE49-F238E27FC236}">
                <a16:creationId xmlns:a16="http://schemas.microsoft.com/office/drawing/2014/main" id="{A3D1395A-CF82-4FB4-B175-7B843DBA1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25" y="1653291"/>
            <a:ext cx="9334500" cy="4557983"/>
          </a:xfrm>
          <a:prstGeom prst="rect">
            <a:avLst/>
          </a:prstGeom>
        </p:spPr>
      </p:pic>
    </p:spTree>
    <p:extLst>
      <p:ext uri="{BB962C8B-B14F-4D97-AF65-F5344CB8AC3E}">
        <p14:creationId xmlns:p14="http://schemas.microsoft.com/office/powerpoint/2010/main" val="8193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hape&#10;&#10;Description automatically generated">
            <a:extLst>
              <a:ext uri="{FF2B5EF4-FFF2-40B4-BE49-F238E27FC236}">
                <a16:creationId xmlns:a16="http://schemas.microsoft.com/office/drawing/2014/main" id="{FDB6B5BF-1E75-4270-B55C-36076F34F663}"/>
              </a:ext>
            </a:extLst>
          </p:cNvPr>
          <p:cNvPicPr>
            <a:picLocks noChangeAspect="1"/>
          </p:cNvPicPr>
          <p:nvPr/>
        </p:nvPicPr>
        <p:blipFill rotWithShape="1">
          <a:blip r:embed="rId3">
            <a:extLst>
              <a:ext uri="{28A0092B-C50C-407E-A947-70E740481C1C}">
                <a14:useLocalDpi xmlns:a14="http://schemas.microsoft.com/office/drawing/2010/main" val="0"/>
              </a:ext>
            </a:extLst>
          </a:blip>
          <a:srcRect r="84922" b="59331"/>
          <a:stretch/>
        </p:blipFill>
        <p:spPr>
          <a:xfrm rot="9355832">
            <a:off x="3365957" y="3204912"/>
            <a:ext cx="325749" cy="1536646"/>
          </a:xfrm>
          <a:prstGeom prst="rect">
            <a:avLst/>
          </a:prstGeom>
        </p:spPr>
      </p:pic>
      <p:grpSp>
        <p:nvGrpSpPr>
          <p:cNvPr id="15" name="Group 14">
            <a:extLst>
              <a:ext uri="{FF2B5EF4-FFF2-40B4-BE49-F238E27FC236}">
                <a16:creationId xmlns:a16="http://schemas.microsoft.com/office/drawing/2014/main" id="{A61165BA-8372-473C-BC40-7163B1A0D7DD}"/>
              </a:ext>
            </a:extLst>
          </p:cNvPr>
          <p:cNvGrpSpPr/>
          <p:nvPr/>
        </p:nvGrpSpPr>
        <p:grpSpPr>
          <a:xfrm>
            <a:off x="1943100" y="1471260"/>
            <a:ext cx="7621753" cy="1626550"/>
            <a:chOff x="1962150" y="2633310"/>
            <a:chExt cx="7621753" cy="1626550"/>
          </a:xfrm>
        </p:grpSpPr>
        <p:pic>
          <p:nvPicPr>
            <p:cNvPr id="16" name="Picture 15" descr="A picture containing application&#10;&#10;Description automatically generated">
              <a:extLst>
                <a:ext uri="{FF2B5EF4-FFF2-40B4-BE49-F238E27FC236}">
                  <a16:creationId xmlns:a16="http://schemas.microsoft.com/office/drawing/2014/main" id="{8D4FF79E-9D44-4CAF-B7C5-6DA2F1EA9300}"/>
                </a:ext>
              </a:extLst>
            </p:cNvPr>
            <p:cNvPicPr>
              <a:picLocks noChangeAspect="1"/>
            </p:cNvPicPr>
            <p:nvPr/>
          </p:nvPicPr>
          <p:blipFill rotWithShape="1">
            <a:blip r:embed="rId4">
              <a:extLst>
                <a:ext uri="{28A0092B-C50C-407E-A947-70E740481C1C}">
                  <a14:useLocalDpi xmlns:a14="http://schemas.microsoft.com/office/drawing/2010/main" val="0"/>
                </a:ext>
              </a:extLst>
            </a:blip>
            <a:srcRect l="33129" r="7878" b="53496"/>
            <a:stretch/>
          </p:blipFill>
          <p:spPr>
            <a:xfrm>
              <a:off x="4699000" y="2633310"/>
              <a:ext cx="4884903" cy="1626550"/>
            </a:xfrm>
            <a:prstGeom prst="rect">
              <a:avLst/>
            </a:prstGeom>
          </p:spPr>
        </p:pic>
        <p:pic>
          <p:nvPicPr>
            <p:cNvPr id="17" name="Picture 16" descr="A picture containing application&#10;&#10;Description automatically generated">
              <a:extLst>
                <a:ext uri="{FF2B5EF4-FFF2-40B4-BE49-F238E27FC236}">
                  <a16:creationId xmlns:a16="http://schemas.microsoft.com/office/drawing/2014/main" id="{F6BC614D-3EF1-4FED-B5DB-11A27B793569}"/>
                </a:ext>
              </a:extLst>
            </p:cNvPr>
            <p:cNvPicPr>
              <a:picLocks noChangeAspect="1"/>
            </p:cNvPicPr>
            <p:nvPr/>
          </p:nvPicPr>
          <p:blipFill rotWithShape="1">
            <a:blip r:embed="rId4">
              <a:extLst>
                <a:ext uri="{28A0092B-C50C-407E-A947-70E740481C1C}">
                  <a14:useLocalDpi xmlns:a14="http://schemas.microsoft.com/office/drawing/2010/main" val="0"/>
                </a:ext>
              </a:extLst>
            </a:blip>
            <a:srcRect l="1" r="56363" b="66177"/>
            <a:stretch/>
          </p:blipFill>
          <p:spPr>
            <a:xfrm>
              <a:off x="1962150" y="2633310"/>
              <a:ext cx="3613149" cy="1183040"/>
            </a:xfrm>
            <a:prstGeom prst="rect">
              <a:avLst/>
            </a:prstGeom>
          </p:spPr>
        </p:pic>
      </p:grpSp>
      <p:sp>
        <p:nvSpPr>
          <p:cNvPr id="50" name="Content Placeholder 1">
            <a:extLst>
              <a:ext uri="{FF2B5EF4-FFF2-40B4-BE49-F238E27FC236}">
                <a16:creationId xmlns:a16="http://schemas.microsoft.com/office/drawing/2014/main" id="{C060A17C-058C-4C73-A447-1EDE2F96F6B7}"/>
              </a:ext>
            </a:extLst>
          </p:cNvPr>
          <p:cNvSpPr txBox="1">
            <a:spLocks/>
          </p:cNvSpPr>
          <p:nvPr/>
        </p:nvSpPr>
        <p:spPr>
          <a:xfrm>
            <a:off x="1191490" y="1005840"/>
            <a:ext cx="9899635" cy="64745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Does Orange have the right to ask for </a:t>
            </a:r>
            <a:r>
              <a:rPr lang="en-US" i="1" dirty="0">
                <a:solidFill>
                  <a:srgbClr val="6D2F72"/>
                </a:solidFill>
                <a:effectLst/>
              </a:rPr>
              <a:t>room</a:t>
            </a:r>
            <a:r>
              <a:rPr lang="en-US" dirty="0">
                <a:solidFill>
                  <a:schemeClr val="tx1"/>
                </a:solidFill>
                <a:effectLst/>
              </a:rPr>
              <a:t>?</a:t>
            </a:r>
          </a:p>
          <a:p>
            <a:pPr marL="0" indent="0">
              <a:buNone/>
            </a:pPr>
            <a:endParaRPr lang="en-US" sz="2400" dirty="0">
              <a:effectLst/>
            </a:endParaRPr>
          </a:p>
        </p:txBody>
      </p:sp>
      <p:sp>
        <p:nvSpPr>
          <p:cNvPr id="47" name="Oval Callout 46"/>
          <p:cNvSpPr/>
          <p:nvPr/>
        </p:nvSpPr>
        <p:spPr>
          <a:xfrm>
            <a:off x="3999253" y="1963913"/>
            <a:ext cx="2848082" cy="1116623"/>
          </a:xfrm>
          <a:prstGeom prst="wedgeEllipseCallout">
            <a:avLst>
              <a:gd name="adj1" fmla="val 23895"/>
              <a:gd name="adj2" fmla="val 8580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Blue! I want </a:t>
            </a:r>
            <a:r>
              <a:rPr lang="en-US" b="1" i="1" dirty="0">
                <a:solidFill>
                  <a:srgbClr val="C00000"/>
                </a:solidFill>
              </a:rPr>
              <a:t>ROOM</a:t>
            </a:r>
            <a:r>
              <a:rPr lang="en-US" b="1" dirty="0">
                <a:solidFill>
                  <a:srgbClr val="C00000"/>
                </a:solidFill>
              </a:rPr>
              <a:t> </a:t>
            </a:r>
            <a:r>
              <a:rPr lang="en-US" b="1" dirty="0">
                <a:solidFill>
                  <a:schemeClr val="tx1"/>
                </a:solidFill>
              </a:rPr>
              <a:t>to duck this </a:t>
            </a:r>
            <a:r>
              <a:rPr lang="en-US" b="1" i="1" dirty="0">
                <a:solidFill>
                  <a:schemeClr val="tx1"/>
                </a:solidFill>
              </a:rPr>
              <a:t>obstruction</a:t>
            </a:r>
            <a:r>
              <a:rPr lang="en-US" b="1" dirty="0">
                <a:solidFill>
                  <a:schemeClr val="tx1"/>
                </a:solidFill>
              </a:rPr>
              <a:t>…</a:t>
            </a:r>
          </a:p>
        </p:txBody>
      </p:sp>
      <p:sp>
        <p:nvSpPr>
          <p:cNvPr id="48" name="Title 1">
            <a:extLst>
              <a:ext uri="{FF2B5EF4-FFF2-40B4-BE49-F238E27FC236}">
                <a16:creationId xmlns:a16="http://schemas.microsoft.com/office/drawing/2014/main" id="{F0F6471C-C0C8-41F3-98B8-2FB8ED988CC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sp>
        <p:nvSpPr>
          <p:cNvPr id="8" name="TextBox 7">
            <a:extLst>
              <a:ext uri="{FF2B5EF4-FFF2-40B4-BE49-F238E27FC236}">
                <a16:creationId xmlns:a16="http://schemas.microsoft.com/office/drawing/2014/main" id="{985EAD9C-9780-4BDB-8B0B-F45402F40278}"/>
              </a:ext>
            </a:extLst>
          </p:cNvPr>
          <p:cNvSpPr txBox="1"/>
          <p:nvPr/>
        </p:nvSpPr>
        <p:spPr>
          <a:xfrm>
            <a:off x="1308613" y="4846861"/>
            <a:ext cx="1083405" cy="646331"/>
          </a:xfrm>
          <a:prstGeom prst="rect">
            <a:avLst/>
          </a:prstGeom>
          <a:noFill/>
        </p:spPr>
        <p:txBody>
          <a:bodyPr wrap="square">
            <a:spAutoFit/>
          </a:bodyPr>
          <a:lstStyle/>
          <a:p>
            <a:pPr marL="0" indent="0">
              <a:buNone/>
            </a:pPr>
            <a:r>
              <a:rPr lang="en-US" sz="3600" b="1" dirty="0">
                <a:solidFill>
                  <a:srgbClr val="C00000"/>
                </a:solidFill>
                <a:effectLst/>
                <a:latin typeface="+mn-lt"/>
              </a:rPr>
              <a:t>No. </a:t>
            </a:r>
            <a:endParaRPr lang="en-US" sz="3600" i="1" dirty="0">
              <a:solidFill>
                <a:srgbClr val="6D2F72"/>
              </a:solidFill>
              <a:latin typeface="+mn-lt"/>
            </a:endParaRPr>
          </a:p>
        </p:txBody>
      </p:sp>
      <p:pic>
        <p:nvPicPr>
          <p:cNvPr id="7" name="Picture 6" descr="Icon&#10;&#10;Description automatically generated">
            <a:extLst>
              <a:ext uri="{FF2B5EF4-FFF2-40B4-BE49-F238E27FC236}">
                <a16:creationId xmlns:a16="http://schemas.microsoft.com/office/drawing/2014/main" id="{FF846079-5C7E-46BC-8842-736517E70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825" y="3830764"/>
            <a:ext cx="553055" cy="1140249"/>
          </a:xfrm>
          <a:prstGeom prst="rect">
            <a:avLst/>
          </a:prstGeom>
        </p:spPr>
      </p:pic>
      <p:pic>
        <p:nvPicPr>
          <p:cNvPr id="10" name="Picture 9">
            <a:extLst>
              <a:ext uri="{FF2B5EF4-FFF2-40B4-BE49-F238E27FC236}">
                <a16:creationId xmlns:a16="http://schemas.microsoft.com/office/drawing/2014/main" id="{07CE935A-B7E4-494D-879B-0E1A3A7FB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199152" y="4400382"/>
            <a:ext cx="2766013" cy="45719"/>
          </a:xfrm>
          <a:prstGeom prst="rect">
            <a:avLst/>
          </a:prstGeom>
        </p:spPr>
      </p:pic>
      <p:pic>
        <p:nvPicPr>
          <p:cNvPr id="11" name="Picture 10">
            <a:extLst>
              <a:ext uri="{FF2B5EF4-FFF2-40B4-BE49-F238E27FC236}">
                <a16:creationId xmlns:a16="http://schemas.microsoft.com/office/drawing/2014/main" id="{08CB0853-46F8-43A0-BCAA-651A6C8FE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751602" y="3683323"/>
            <a:ext cx="2766013" cy="45719"/>
          </a:xfrm>
          <a:prstGeom prst="rect">
            <a:avLst/>
          </a:prstGeom>
        </p:spPr>
      </p:pic>
      <p:pic>
        <p:nvPicPr>
          <p:cNvPr id="12" name="Picture 11" descr="A green rectangle with a white letter on it&#10;&#10;Description automatically generated with low confidence">
            <a:extLst>
              <a:ext uri="{FF2B5EF4-FFF2-40B4-BE49-F238E27FC236}">
                <a16:creationId xmlns:a16="http://schemas.microsoft.com/office/drawing/2014/main" id="{6D8ED33A-AD79-4D0D-9D39-8D6B8A442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122" y="2832100"/>
            <a:ext cx="378418" cy="1068864"/>
          </a:xfrm>
          <a:prstGeom prst="rect">
            <a:avLst/>
          </a:prstGeom>
        </p:spPr>
      </p:pic>
      <p:pic>
        <p:nvPicPr>
          <p:cNvPr id="13" name="Picture 12" descr="Icon&#10;&#10;Description automatically generated">
            <a:extLst>
              <a:ext uri="{FF2B5EF4-FFF2-40B4-BE49-F238E27FC236}">
                <a16:creationId xmlns:a16="http://schemas.microsoft.com/office/drawing/2014/main" id="{EC24B622-4900-46D8-8DFD-A3CA4D8B0E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8795" y="3510555"/>
            <a:ext cx="1045581" cy="640418"/>
          </a:xfrm>
          <a:prstGeom prst="rect">
            <a:avLst/>
          </a:prstGeom>
        </p:spPr>
      </p:pic>
      <p:pic>
        <p:nvPicPr>
          <p:cNvPr id="14" name="Picture 13" descr="Icon&#10;&#10;Description automatically generated">
            <a:extLst>
              <a:ext uri="{FF2B5EF4-FFF2-40B4-BE49-F238E27FC236}">
                <a16:creationId xmlns:a16="http://schemas.microsoft.com/office/drawing/2014/main" id="{066F9E7D-99D6-460F-80A0-CE62D238BC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2738" y="4239693"/>
            <a:ext cx="1052115" cy="640418"/>
          </a:xfrm>
          <a:prstGeom prst="rect">
            <a:avLst/>
          </a:prstGeom>
        </p:spPr>
      </p:pic>
      <p:pic>
        <p:nvPicPr>
          <p:cNvPr id="18" name="Picture 17" descr="Icon&#10;&#10;Description automatically generated">
            <a:extLst>
              <a:ext uri="{FF2B5EF4-FFF2-40B4-BE49-F238E27FC236}">
                <a16:creationId xmlns:a16="http://schemas.microsoft.com/office/drawing/2014/main" id="{44CA5B67-4453-4639-B10F-FECEE76982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0550" y="3519119"/>
            <a:ext cx="1045581" cy="640418"/>
          </a:xfrm>
          <a:prstGeom prst="rect">
            <a:avLst/>
          </a:prstGeom>
        </p:spPr>
      </p:pic>
      <p:pic>
        <p:nvPicPr>
          <p:cNvPr id="19" name="Picture 18" descr="Icon&#10;&#10;Description automatically generated">
            <a:extLst>
              <a:ext uri="{FF2B5EF4-FFF2-40B4-BE49-F238E27FC236}">
                <a16:creationId xmlns:a16="http://schemas.microsoft.com/office/drawing/2014/main" id="{EADAE03F-432D-4E30-B531-82CB184EE9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9871" y="4239693"/>
            <a:ext cx="1052115" cy="640418"/>
          </a:xfrm>
          <a:prstGeom prst="rect">
            <a:avLst/>
          </a:prstGeom>
        </p:spPr>
      </p:pic>
      <p:sp>
        <p:nvSpPr>
          <p:cNvPr id="20" name="TextBox 19">
            <a:extLst>
              <a:ext uri="{FF2B5EF4-FFF2-40B4-BE49-F238E27FC236}">
                <a16:creationId xmlns:a16="http://schemas.microsoft.com/office/drawing/2014/main" id="{4B37CC52-CEBD-42FC-8D1B-E8A226821D44}"/>
              </a:ext>
            </a:extLst>
          </p:cNvPr>
          <p:cNvSpPr txBox="1"/>
          <p:nvPr/>
        </p:nvSpPr>
        <p:spPr>
          <a:xfrm>
            <a:off x="1316926" y="5360689"/>
            <a:ext cx="9197061"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n-lt"/>
              </a:rPr>
              <a:t>Green is an</a:t>
            </a:r>
            <a:r>
              <a:rPr lang="en-US" sz="2400" b="1" dirty="0">
                <a:latin typeface="+mn-lt"/>
              </a:rPr>
              <a:t> </a:t>
            </a:r>
            <a:r>
              <a:rPr lang="en-US" sz="2400" b="1" i="1" dirty="0">
                <a:solidFill>
                  <a:srgbClr val="6D2F72"/>
                </a:solidFill>
                <a:latin typeface="+mn-lt"/>
              </a:rPr>
              <a:t>obstruction</a:t>
            </a:r>
            <a:r>
              <a:rPr lang="en-US" sz="2400" dirty="0">
                <a:latin typeface="+mn-lt"/>
              </a:rPr>
              <a:t>,</a:t>
            </a:r>
            <a:r>
              <a:rPr lang="en-US" sz="2400" b="1" dirty="0">
                <a:latin typeface="+mn-lt"/>
              </a:rPr>
              <a:t> </a:t>
            </a:r>
            <a:r>
              <a:rPr lang="en-US" sz="2400" dirty="0">
                <a:latin typeface="+mn-lt"/>
              </a:rPr>
              <a:t>so RRS 19.2 (a) applies. </a:t>
            </a:r>
          </a:p>
          <a:p>
            <a:pPr marL="342900" indent="-342900">
              <a:buFont typeface="Arial" panose="020B0604020202020204" pitchFamily="34" charset="0"/>
              <a:buChar char="•"/>
            </a:pPr>
            <a:r>
              <a:rPr lang="en-US" sz="2400" dirty="0">
                <a:latin typeface="+mn-lt"/>
              </a:rPr>
              <a:t>Blue (</a:t>
            </a:r>
            <a:r>
              <a:rPr lang="en-US" sz="2400" dirty="0" err="1">
                <a:latin typeface="+mn-lt"/>
              </a:rPr>
              <a:t>RoW</a:t>
            </a:r>
            <a:r>
              <a:rPr lang="en-US" sz="2400" dirty="0">
                <a:latin typeface="+mn-lt"/>
              </a:rPr>
              <a:t>) may choose the side on which to pass the </a:t>
            </a:r>
            <a:r>
              <a:rPr lang="en-US" sz="2400" b="1" i="1" dirty="0">
                <a:solidFill>
                  <a:srgbClr val="6D2F72"/>
                </a:solidFill>
                <a:latin typeface="+mn-lt"/>
              </a:rPr>
              <a:t>obstruction</a:t>
            </a:r>
            <a:r>
              <a:rPr lang="en-US" sz="2400" i="1" dirty="0">
                <a:solidFill>
                  <a:srgbClr val="6D2F72"/>
                </a:solidFill>
                <a:latin typeface="+mn-lt"/>
              </a:rPr>
              <a:t>.</a:t>
            </a:r>
            <a:endParaRPr lang="en-US" sz="2400" dirty="0"/>
          </a:p>
        </p:txBody>
      </p:sp>
    </p:spTree>
    <p:extLst>
      <p:ext uri="{BB962C8B-B14F-4D97-AF65-F5344CB8AC3E}">
        <p14:creationId xmlns:p14="http://schemas.microsoft.com/office/powerpoint/2010/main" val="22461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4.81481E-6 L -0.27578 -4.81481E-6 " pathEditMode="relative" rAng="0" ptsTypes="AA">
                                      <p:cBhvr>
                                        <p:cTn id="6" dur="2000" fill="hold"/>
                                        <p:tgtEl>
                                          <p:spTgt spid="13"/>
                                        </p:tgtEl>
                                        <p:attrNameLst>
                                          <p:attrName>ppt_x</p:attrName>
                                          <p:attrName>ppt_y</p:attrName>
                                        </p:attrNameLst>
                                      </p:cBhvr>
                                      <p:rCtr x="-13789" y="0"/>
                                    </p:animMotion>
                                  </p:childTnLst>
                                </p:cTn>
                              </p:par>
                              <p:par>
                                <p:cTn id="7" presetID="22"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2000"/>
                                        <p:tgtEl>
                                          <p:spTgt spid="11"/>
                                        </p:tgtEl>
                                      </p:cBhvr>
                                    </p:animEffect>
                                  </p:childTnLst>
                                </p:cTn>
                              </p:par>
                              <p:par>
                                <p:cTn id="10" presetID="42" presetClass="path" presetSubtype="0" accel="50000" decel="50000" fill="hold" nodeType="withEffect">
                                  <p:stCondLst>
                                    <p:cond delay="0"/>
                                  </p:stCondLst>
                                  <p:childTnLst>
                                    <p:animMotion origin="layout" path="M 3.95833E-6 -4.81481E-6 L -0.2694 0.00116 " pathEditMode="relative" rAng="0" ptsTypes="AA">
                                      <p:cBhvr>
                                        <p:cTn id="11" dur="2000" fill="hold"/>
                                        <p:tgtEl>
                                          <p:spTgt spid="14"/>
                                        </p:tgtEl>
                                        <p:attrNameLst>
                                          <p:attrName>ppt_x</p:attrName>
                                          <p:attrName>ppt_y</p:attrName>
                                        </p:attrNameLst>
                                      </p:cBhvr>
                                      <p:rCtr x="-13477" y="46"/>
                                    </p:animMotion>
                                  </p:childTnLst>
                                </p:cTn>
                              </p:par>
                              <p:par>
                                <p:cTn id="12" presetID="42" presetClass="path" presetSubtype="0" accel="50000" decel="50000" fill="hold" nodeType="withEffect">
                                  <p:stCondLst>
                                    <p:cond delay="0"/>
                                  </p:stCondLst>
                                  <p:childTnLst>
                                    <p:animMotion origin="layout" path="M 4.16667E-6 3.33333E-6 L -0.02266 -0.13889 " pathEditMode="relative" rAng="0" ptsTypes="AA">
                                      <p:cBhvr>
                                        <p:cTn id="13" dur="2000" fill="hold"/>
                                        <p:tgtEl>
                                          <p:spTgt spid="7"/>
                                        </p:tgtEl>
                                        <p:attrNameLst>
                                          <p:attrName>ppt_x</p:attrName>
                                          <p:attrName>ppt_y</p:attrName>
                                        </p:attrNameLst>
                                      </p:cBhvr>
                                      <p:rCtr x="-1133" y="-6944"/>
                                    </p:animMotion>
                                  </p:childTnLst>
                                </p:cTn>
                              </p:par>
                              <p:par>
                                <p:cTn id="14" presetID="2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2000"/>
                                        <p:tgtEl>
                                          <p:spTgt spid="23"/>
                                        </p:tgtEl>
                                      </p:cBhvr>
                                    </p:animEffect>
                                  </p:childTnLst>
                                </p:cTn>
                              </p:par>
                              <p:par>
                                <p:cTn id="17" presetID="8" presetClass="emph" presetSubtype="0" fill="hold" nodeType="withEffect">
                                  <p:stCondLst>
                                    <p:cond delay="0"/>
                                  </p:stCondLst>
                                  <p:childTnLst>
                                    <p:animRot by="1020000">
                                      <p:cBhvr>
                                        <p:cTn id="18" dur="2000" fill="hold"/>
                                        <p:tgtEl>
                                          <p:spTgt spid="7"/>
                                        </p:tgtEl>
                                        <p:attrNameLst>
                                          <p:attrName>r</p:attrName>
                                        </p:attrNameLst>
                                      </p:cBhvr>
                                    </p:animRo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2000"/>
                                        <p:tgtEl>
                                          <p:spTgt spid="10"/>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5286DD2-C55C-403B-8038-F12ADA607628}"/>
              </a:ext>
            </a:extLst>
          </p:cNvPr>
          <p:cNvPicPr>
            <a:picLocks noChangeAspect="1"/>
          </p:cNvPicPr>
          <p:nvPr/>
        </p:nvPicPr>
        <p:blipFill rotWithShape="1">
          <a:blip r:embed="rId3">
            <a:extLst>
              <a:ext uri="{28A0092B-C50C-407E-A947-70E740481C1C}">
                <a14:useLocalDpi xmlns:a14="http://schemas.microsoft.com/office/drawing/2010/main" val="0"/>
              </a:ext>
            </a:extLst>
          </a:blip>
          <a:srcRect t="74688" r="77069"/>
          <a:stretch/>
        </p:blipFill>
        <p:spPr>
          <a:xfrm>
            <a:off x="4693409" y="3784425"/>
            <a:ext cx="544607" cy="151053"/>
          </a:xfrm>
          <a:prstGeom prst="rect">
            <a:avLst/>
          </a:prstGeom>
        </p:spPr>
      </p:pic>
      <p:pic>
        <p:nvPicPr>
          <p:cNvPr id="34" name="Picture 33">
            <a:extLst>
              <a:ext uri="{FF2B5EF4-FFF2-40B4-BE49-F238E27FC236}">
                <a16:creationId xmlns:a16="http://schemas.microsoft.com/office/drawing/2014/main" id="{29A99F95-37F5-44FB-84F7-D6B5F76486A7}"/>
              </a:ext>
            </a:extLst>
          </p:cNvPr>
          <p:cNvPicPr>
            <a:picLocks noChangeAspect="1"/>
          </p:cNvPicPr>
          <p:nvPr/>
        </p:nvPicPr>
        <p:blipFill rotWithShape="1">
          <a:blip r:embed="rId3">
            <a:extLst>
              <a:ext uri="{28A0092B-C50C-407E-A947-70E740481C1C}">
                <a14:useLocalDpi xmlns:a14="http://schemas.microsoft.com/office/drawing/2010/main" val="0"/>
              </a:ext>
            </a:extLst>
          </a:blip>
          <a:srcRect l="42728" b="14093"/>
          <a:stretch/>
        </p:blipFill>
        <p:spPr>
          <a:xfrm>
            <a:off x="5697124" y="3335946"/>
            <a:ext cx="1360207" cy="512663"/>
          </a:xfrm>
          <a:prstGeom prst="rect">
            <a:avLst/>
          </a:prstGeom>
        </p:spPr>
      </p:pic>
      <p:pic>
        <p:nvPicPr>
          <p:cNvPr id="36" name="Picture 35">
            <a:extLst>
              <a:ext uri="{FF2B5EF4-FFF2-40B4-BE49-F238E27FC236}">
                <a16:creationId xmlns:a16="http://schemas.microsoft.com/office/drawing/2014/main" id="{D17FD001-B2B2-4B00-A29D-B064D589B003}"/>
              </a:ext>
            </a:extLst>
          </p:cNvPr>
          <p:cNvPicPr>
            <a:picLocks noChangeAspect="1"/>
          </p:cNvPicPr>
          <p:nvPr/>
        </p:nvPicPr>
        <p:blipFill rotWithShape="1">
          <a:blip r:embed="rId3">
            <a:extLst>
              <a:ext uri="{28A0092B-C50C-407E-A947-70E740481C1C}">
                <a14:useLocalDpi xmlns:a14="http://schemas.microsoft.com/office/drawing/2010/main" val="0"/>
              </a:ext>
            </a:extLst>
          </a:blip>
          <a:srcRect t="71815" r="63269"/>
          <a:stretch/>
        </p:blipFill>
        <p:spPr>
          <a:xfrm>
            <a:off x="4365659" y="4459639"/>
            <a:ext cx="872357" cy="168199"/>
          </a:xfrm>
          <a:prstGeom prst="rect">
            <a:avLst/>
          </a:prstGeom>
        </p:spPr>
      </p:pic>
      <p:sp>
        <p:nvSpPr>
          <p:cNvPr id="7" name="Content Placeholder 3"/>
          <p:cNvSpPr txBox="1">
            <a:spLocks/>
          </p:cNvSpPr>
          <p:nvPr/>
        </p:nvSpPr>
        <p:spPr>
          <a:xfrm>
            <a:off x="1191491" y="1005840"/>
            <a:ext cx="10698565" cy="77968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dirty="0">
                <a:solidFill>
                  <a:schemeClr val="tx1"/>
                </a:solidFill>
                <a:effectLst/>
              </a:rPr>
              <a:t>What happens once Blue decides to go to </a:t>
            </a:r>
            <a:r>
              <a:rPr lang="en-US" i="1" dirty="0">
                <a:solidFill>
                  <a:srgbClr val="6D2F72"/>
                </a:solidFill>
                <a:effectLst/>
              </a:rPr>
              <a:t>leeward</a:t>
            </a:r>
            <a:r>
              <a:rPr lang="en-US" dirty="0">
                <a:solidFill>
                  <a:srgbClr val="6D2F72"/>
                </a:solidFill>
                <a:effectLst/>
              </a:rPr>
              <a:t> </a:t>
            </a:r>
            <a:r>
              <a:rPr lang="en-US" dirty="0">
                <a:solidFill>
                  <a:schemeClr val="tx1"/>
                </a:solidFill>
                <a:effectLst/>
              </a:rPr>
              <a:t>of Green?</a:t>
            </a:r>
            <a:endParaRPr lang="en-US" sz="2600" dirty="0">
              <a:effectLst/>
            </a:endParaRPr>
          </a:p>
        </p:txBody>
      </p:sp>
      <p:sp>
        <p:nvSpPr>
          <p:cNvPr id="56" name="Title 1">
            <a:extLst>
              <a:ext uri="{FF2B5EF4-FFF2-40B4-BE49-F238E27FC236}">
                <a16:creationId xmlns:a16="http://schemas.microsoft.com/office/drawing/2014/main" id="{C08B5789-2C8B-4448-8589-8D951ECE4ED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sp>
        <p:nvSpPr>
          <p:cNvPr id="8" name="TextBox 7">
            <a:extLst>
              <a:ext uri="{FF2B5EF4-FFF2-40B4-BE49-F238E27FC236}">
                <a16:creationId xmlns:a16="http://schemas.microsoft.com/office/drawing/2014/main" id="{BC094EAE-3DAF-4DA5-8F71-1993BC4F6747}"/>
              </a:ext>
            </a:extLst>
          </p:cNvPr>
          <p:cNvSpPr txBox="1"/>
          <p:nvPr/>
        </p:nvSpPr>
        <p:spPr>
          <a:xfrm>
            <a:off x="1191491" y="4621888"/>
            <a:ext cx="10253792" cy="1631216"/>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chemeClr val="tx1"/>
                </a:solidFill>
                <a:effectLst/>
                <a:latin typeface="+mn-lt"/>
              </a:rPr>
              <a:t>Rule 19 applies… </a:t>
            </a:r>
          </a:p>
          <a:p>
            <a:pPr lvl="1"/>
            <a:r>
              <a:rPr lang="en-US" sz="2000" dirty="0">
                <a:latin typeface="+mn-lt"/>
              </a:rPr>
              <a:t>Green is not a </a:t>
            </a:r>
            <a:r>
              <a:rPr lang="en-US" sz="2000" b="1" i="1" dirty="0">
                <a:solidFill>
                  <a:srgbClr val="6D2F72"/>
                </a:solidFill>
                <a:latin typeface="+mn-lt"/>
              </a:rPr>
              <a:t>mark</a:t>
            </a:r>
            <a:r>
              <a:rPr lang="en-US" sz="2000" dirty="0">
                <a:latin typeface="+mn-lt"/>
              </a:rPr>
              <a:t> of the course (rule 19.1).</a:t>
            </a: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r>
              <a:rPr lang="en-US" sz="2000" b="1" dirty="0">
                <a:solidFill>
                  <a:schemeClr val="tx1"/>
                </a:solidFill>
                <a:effectLst/>
                <a:latin typeface="+mn-lt"/>
              </a:rPr>
              <a:t>Rule 19.2(b) – </a:t>
            </a:r>
            <a:r>
              <a:rPr lang="en-US" sz="2000" b="1" i="1" dirty="0">
                <a:solidFill>
                  <a:srgbClr val="6D2F72"/>
                </a:solidFill>
                <a:effectLst/>
                <a:latin typeface="+mn-lt"/>
              </a:rPr>
              <a:t>Overlapped</a:t>
            </a:r>
          </a:p>
          <a:p>
            <a:pPr lvl="1"/>
            <a:r>
              <a:rPr lang="en-US" sz="2000" dirty="0">
                <a:latin typeface="+mn-lt"/>
              </a:rPr>
              <a:t>Blue (outside) shall give Orange (inside) </a:t>
            </a:r>
            <a:r>
              <a:rPr lang="en-US" sz="2000" b="1" i="1" dirty="0">
                <a:solidFill>
                  <a:srgbClr val="6D2F72"/>
                </a:solidFill>
                <a:latin typeface="+mn-lt"/>
              </a:rPr>
              <a:t>room</a:t>
            </a:r>
            <a:r>
              <a:rPr lang="en-US" sz="2000" i="1" dirty="0">
                <a:latin typeface="+mn-lt"/>
              </a:rPr>
              <a:t>.</a:t>
            </a:r>
          </a:p>
        </p:txBody>
      </p:sp>
      <p:pic>
        <p:nvPicPr>
          <p:cNvPr id="3" name="Picture 2" descr="Icon&#10;&#10;Description automatically generated with medium confidence">
            <a:extLst>
              <a:ext uri="{FF2B5EF4-FFF2-40B4-BE49-F238E27FC236}">
                <a16:creationId xmlns:a16="http://schemas.microsoft.com/office/drawing/2014/main" id="{5F36A0DF-50BC-4E26-BACF-E354B4219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685" y="2557377"/>
            <a:ext cx="349021" cy="985831"/>
          </a:xfrm>
          <a:prstGeom prst="rect">
            <a:avLst/>
          </a:prstGeom>
        </p:spPr>
      </p:pic>
      <p:grpSp>
        <p:nvGrpSpPr>
          <p:cNvPr id="35" name="Group 34">
            <a:extLst>
              <a:ext uri="{FF2B5EF4-FFF2-40B4-BE49-F238E27FC236}">
                <a16:creationId xmlns:a16="http://schemas.microsoft.com/office/drawing/2014/main" id="{3926CFB4-F40A-4891-B078-199C54095516}"/>
              </a:ext>
            </a:extLst>
          </p:cNvPr>
          <p:cNvGrpSpPr/>
          <p:nvPr/>
        </p:nvGrpSpPr>
        <p:grpSpPr>
          <a:xfrm>
            <a:off x="2959371" y="1548167"/>
            <a:ext cx="6718166" cy="1523898"/>
            <a:chOff x="2959371" y="1548167"/>
            <a:chExt cx="6718166" cy="1523898"/>
          </a:xfrm>
        </p:grpSpPr>
        <p:pic>
          <p:nvPicPr>
            <p:cNvPr id="13" name="Picture 12" descr="Diagram, arrow&#10;&#10;Description automatically generated">
              <a:extLst>
                <a:ext uri="{FF2B5EF4-FFF2-40B4-BE49-F238E27FC236}">
                  <a16:creationId xmlns:a16="http://schemas.microsoft.com/office/drawing/2014/main" id="{03EC94B2-F0DD-4503-AF6D-C78CD8D7D460}"/>
                </a:ext>
              </a:extLst>
            </p:cNvPr>
            <p:cNvPicPr>
              <a:picLocks noChangeAspect="1"/>
            </p:cNvPicPr>
            <p:nvPr/>
          </p:nvPicPr>
          <p:blipFill rotWithShape="1">
            <a:blip r:embed="rId5">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14" name="Picture 13" descr="Diagram, arrow&#10;&#10;Description automatically generated">
              <a:extLst>
                <a:ext uri="{FF2B5EF4-FFF2-40B4-BE49-F238E27FC236}">
                  <a16:creationId xmlns:a16="http://schemas.microsoft.com/office/drawing/2014/main" id="{D82F827D-8012-43FA-ADE1-D5704D35B913}"/>
                </a:ext>
              </a:extLst>
            </p:cNvPr>
            <p:cNvPicPr>
              <a:picLocks noChangeAspect="1"/>
            </p:cNvPicPr>
            <p:nvPr/>
          </p:nvPicPr>
          <p:blipFill rotWithShape="1">
            <a:blip r:embed="rId5">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5" name="Picture 4" descr="Icon&#10;&#10;Description automatically generated">
            <a:extLst>
              <a:ext uri="{FF2B5EF4-FFF2-40B4-BE49-F238E27FC236}">
                <a16:creationId xmlns:a16="http://schemas.microsoft.com/office/drawing/2014/main" id="{FA57D588-F731-43CC-BD27-261762A36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1738" y="3196041"/>
            <a:ext cx="967161" cy="588707"/>
          </a:xfrm>
          <a:prstGeom prst="rect">
            <a:avLst/>
          </a:prstGeom>
        </p:spPr>
      </p:pic>
      <p:pic>
        <p:nvPicPr>
          <p:cNvPr id="16" name="Picture 15" descr="Icon&#10;&#10;Description automatically generated">
            <a:extLst>
              <a:ext uri="{FF2B5EF4-FFF2-40B4-BE49-F238E27FC236}">
                <a16:creationId xmlns:a16="http://schemas.microsoft.com/office/drawing/2014/main" id="{78C590F3-B9AD-426D-BC29-6439157532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7332" y="3188443"/>
            <a:ext cx="973034" cy="595983"/>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5C5F7B8D-22DC-48FE-9054-4407E928E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608" y="3407143"/>
            <a:ext cx="961331" cy="725650"/>
          </a:xfrm>
          <a:prstGeom prst="rect">
            <a:avLst/>
          </a:prstGeom>
        </p:spPr>
      </p:pic>
      <p:pic>
        <p:nvPicPr>
          <p:cNvPr id="20" name="Picture 19" descr="Icon&#10;&#10;Description automatically generated">
            <a:extLst>
              <a:ext uri="{FF2B5EF4-FFF2-40B4-BE49-F238E27FC236}">
                <a16:creationId xmlns:a16="http://schemas.microsoft.com/office/drawing/2014/main" id="{B9C15C71-CCB6-428E-BD73-00864F1133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1686" y="3870932"/>
            <a:ext cx="961156" cy="588708"/>
          </a:xfrm>
          <a:prstGeom prst="rect">
            <a:avLst/>
          </a:prstGeom>
        </p:spPr>
      </p:pic>
      <p:pic>
        <p:nvPicPr>
          <p:cNvPr id="22" name="Picture 21" descr="Icon&#10;&#10;Description automatically generated">
            <a:extLst>
              <a:ext uri="{FF2B5EF4-FFF2-40B4-BE49-F238E27FC236}">
                <a16:creationId xmlns:a16="http://schemas.microsoft.com/office/drawing/2014/main" id="{22F52AEA-7F49-44F5-B5B3-AF7A4BFCD0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9328" y="3879245"/>
            <a:ext cx="979115" cy="595983"/>
          </a:xfrm>
          <a:prstGeom prst="rect">
            <a:avLst/>
          </a:prstGeom>
        </p:spPr>
      </p:pic>
      <p:pic>
        <p:nvPicPr>
          <p:cNvPr id="26" name="Picture 25" descr="Icon&#10;&#10;Description automatically generated">
            <a:extLst>
              <a:ext uri="{FF2B5EF4-FFF2-40B4-BE49-F238E27FC236}">
                <a16:creationId xmlns:a16="http://schemas.microsoft.com/office/drawing/2014/main" id="{494A1D2E-80DC-400A-AC93-81456F2121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9400" y="3634792"/>
            <a:ext cx="961332" cy="540007"/>
          </a:xfrm>
          <a:prstGeom prst="rect">
            <a:avLst/>
          </a:prstGeom>
        </p:spPr>
      </p:pic>
      <p:pic>
        <p:nvPicPr>
          <p:cNvPr id="28" name="Picture 27" descr="Icon&#10;&#10;Description automatically generated">
            <a:extLst>
              <a:ext uri="{FF2B5EF4-FFF2-40B4-BE49-F238E27FC236}">
                <a16:creationId xmlns:a16="http://schemas.microsoft.com/office/drawing/2014/main" id="{47933B52-920D-4AAC-A1A2-26C3C9DD5A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6521" y="4310922"/>
            <a:ext cx="979116" cy="553413"/>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76519CD-FDAE-4457-845D-AF67470672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5956" y="4123660"/>
            <a:ext cx="919213" cy="689410"/>
          </a:xfrm>
          <a:prstGeom prst="rect">
            <a:avLst/>
          </a:prstGeom>
        </p:spPr>
      </p:pic>
      <p:pic>
        <p:nvPicPr>
          <p:cNvPr id="32" name="Picture 31" descr="Diagram, arrow&#10;&#10;Description automatically generated">
            <a:extLst>
              <a:ext uri="{FF2B5EF4-FFF2-40B4-BE49-F238E27FC236}">
                <a16:creationId xmlns:a16="http://schemas.microsoft.com/office/drawing/2014/main" id="{B21FE64E-808E-42D6-87D8-5784A2F30215}"/>
              </a:ext>
            </a:extLst>
          </p:cNvPr>
          <p:cNvPicPr>
            <a:picLocks noChangeAspect="1"/>
          </p:cNvPicPr>
          <p:nvPr/>
        </p:nvPicPr>
        <p:blipFill rotWithShape="1">
          <a:blip r:embed="rId5">
            <a:extLst>
              <a:ext uri="{28A0092B-C50C-407E-A947-70E740481C1C}">
                <a14:useLocalDpi xmlns:a14="http://schemas.microsoft.com/office/drawing/2010/main" val="0"/>
              </a:ext>
            </a:extLst>
          </a:blip>
          <a:srcRect l="75588" t="51036" r="14913" b="43309"/>
          <a:stretch/>
        </p:blipFill>
        <p:spPr>
          <a:xfrm>
            <a:off x="8043314" y="3242416"/>
            <a:ext cx="638163" cy="187262"/>
          </a:xfrm>
          <a:prstGeom prst="rect">
            <a:avLst/>
          </a:prstGeom>
        </p:spPr>
      </p:pic>
      <p:pic>
        <p:nvPicPr>
          <p:cNvPr id="33" name="Picture 32" descr="Diagram, arrow&#10;&#10;Description automatically generated">
            <a:extLst>
              <a:ext uri="{FF2B5EF4-FFF2-40B4-BE49-F238E27FC236}">
                <a16:creationId xmlns:a16="http://schemas.microsoft.com/office/drawing/2014/main" id="{98C15BA8-87D2-472C-8903-9A85845B00F5}"/>
              </a:ext>
            </a:extLst>
          </p:cNvPr>
          <p:cNvPicPr>
            <a:picLocks noChangeAspect="1"/>
          </p:cNvPicPr>
          <p:nvPr/>
        </p:nvPicPr>
        <p:blipFill rotWithShape="1">
          <a:blip r:embed="rId5">
            <a:extLst>
              <a:ext uri="{28A0092B-C50C-407E-A947-70E740481C1C}">
                <a14:useLocalDpi xmlns:a14="http://schemas.microsoft.com/office/drawing/2010/main" val="0"/>
              </a:ext>
            </a:extLst>
          </a:blip>
          <a:srcRect l="70691" t="72824" r="19288" b="21520"/>
          <a:stretch/>
        </p:blipFill>
        <p:spPr>
          <a:xfrm>
            <a:off x="7708443" y="3953844"/>
            <a:ext cx="673243" cy="187262"/>
          </a:xfrm>
          <a:prstGeom prst="rect">
            <a:avLst/>
          </a:prstGeom>
        </p:spPr>
      </p:pic>
      <p:pic>
        <p:nvPicPr>
          <p:cNvPr id="38" name="Picture 37">
            <a:extLst>
              <a:ext uri="{FF2B5EF4-FFF2-40B4-BE49-F238E27FC236}">
                <a16:creationId xmlns:a16="http://schemas.microsoft.com/office/drawing/2014/main" id="{CF5CDC69-F375-458A-96D2-6AB61CB2632A}"/>
              </a:ext>
            </a:extLst>
          </p:cNvPr>
          <p:cNvPicPr>
            <a:picLocks noChangeAspect="1"/>
          </p:cNvPicPr>
          <p:nvPr/>
        </p:nvPicPr>
        <p:blipFill rotWithShape="1">
          <a:blip r:embed="rId3">
            <a:extLst>
              <a:ext uri="{28A0092B-C50C-407E-A947-70E740481C1C}">
                <a14:useLocalDpi xmlns:a14="http://schemas.microsoft.com/office/drawing/2010/main" val="0"/>
              </a:ext>
            </a:extLst>
          </a:blip>
          <a:srcRect l="56343" b="32500"/>
          <a:stretch/>
        </p:blipFill>
        <p:spPr>
          <a:xfrm>
            <a:off x="5714890" y="4033840"/>
            <a:ext cx="1036861" cy="402817"/>
          </a:xfrm>
          <a:prstGeom prst="rect">
            <a:avLst/>
          </a:prstGeom>
        </p:spPr>
      </p:pic>
    </p:spTree>
    <p:extLst>
      <p:ext uri="{BB962C8B-B14F-4D97-AF65-F5344CB8AC3E}">
        <p14:creationId xmlns:p14="http://schemas.microsoft.com/office/powerpoint/2010/main" val="20557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500"/>
                                        <p:tgtEl>
                                          <p:spTgt spid="34"/>
                                        </p:tgtEl>
                                      </p:cBhvr>
                                    </p:animEffect>
                                  </p:childTnLst>
                                </p:cTn>
                              </p:par>
                              <p:par>
                                <p:cTn id="13" presetID="2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right)">
                                      <p:cBhvr>
                                        <p:cTn id="25" dur="500"/>
                                        <p:tgtEl>
                                          <p:spTgt spid="37"/>
                                        </p:tgtEl>
                                      </p:cBhvr>
                                    </p:animEffect>
                                  </p:childTnLst>
                                </p:cTn>
                              </p:par>
                              <p:par>
                                <p:cTn id="26" presetID="22" presetClass="entr" presetSubtype="2"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hape&#10;&#10;Description automatically generated">
            <a:extLst>
              <a:ext uri="{FF2B5EF4-FFF2-40B4-BE49-F238E27FC236}">
                <a16:creationId xmlns:a16="http://schemas.microsoft.com/office/drawing/2014/main" id="{0F7413F3-6217-407C-A372-ACDFDF704753}"/>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059229" flipV="1">
            <a:off x="6728545" y="3437834"/>
            <a:ext cx="326872" cy="1255234"/>
          </a:xfrm>
          <a:prstGeom prst="rect">
            <a:avLst/>
          </a:prstGeom>
        </p:spPr>
      </p:pic>
      <p:pic>
        <p:nvPicPr>
          <p:cNvPr id="34" name="Picture 33" descr="Shape&#10;&#10;Description automatically generated">
            <a:extLst>
              <a:ext uri="{FF2B5EF4-FFF2-40B4-BE49-F238E27FC236}">
                <a16:creationId xmlns:a16="http://schemas.microsoft.com/office/drawing/2014/main" id="{059B49A7-FC1F-4BD8-9118-C6AD1BE7EA65}"/>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162084" flipV="1">
            <a:off x="8056218" y="3382491"/>
            <a:ext cx="326872" cy="1255234"/>
          </a:xfrm>
          <a:prstGeom prst="rect">
            <a:avLst/>
          </a:prstGeom>
        </p:spPr>
      </p:pic>
      <p:grpSp>
        <p:nvGrpSpPr>
          <p:cNvPr id="30" name="Group 29">
            <a:extLst>
              <a:ext uri="{FF2B5EF4-FFF2-40B4-BE49-F238E27FC236}">
                <a16:creationId xmlns:a16="http://schemas.microsoft.com/office/drawing/2014/main" id="{42C45DAC-0A3B-4D80-9AD9-B318910A3D19}"/>
              </a:ext>
            </a:extLst>
          </p:cNvPr>
          <p:cNvGrpSpPr/>
          <p:nvPr/>
        </p:nvGrpSpPr>
        <p:grpSpPr>
          <a:xfrm>
            <a:off x="8051859" y="3734242"/>
            <a:ext cx="533378" cy="1033831"/>
            <a:chOff x="8051859" y="3734242"/>
            <a:chExt cx="533378" cy="1033831"/>
          </a:xfrm>
        </p:grpSpPr>
        <p:pic>
          <p:nvPicPr>
            <p:cNvPr id="29" name="Picture 28" descr="Icon&#10;&#10;Description automatically generated">
              <a:extLst>
                <a:ext uri="{FF2B5EF4-FFF2-40B4-BE49-F238E27FC236}">
                  <a16:creationId xmlns:a16="http://schemas.microsoft.com/office/drawing/2014/main" id="{AE4A4882-F415-4752-9F70-53950A4C1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859" y="3734242"/>
              <a:ext cx="533378" cy="1033831"/>
            </a:xfrm>
            <a:prstGeom prst="rect">
              <a:avLst/>
            </a:prstGeom>
          </p:spPr>
        </p:pic>
        <p:pic>
          <p:nvPicPr>
            <p:cNvPr id="23" name="Picture 22">
              <a:extLst>
                <a:ext uri="{FF2B5EF4-FFF2-40B4-BE49-F238E27FC236}">
                  <a16:creationId xmlns:a16="http://schemas.microsoft.com/office/drawing/2014/main" id="{0344CFCB-B98F-46E4-BFE6-DA1AE2D9D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872" y="4005334"/>
              <a:ext cx="194674" cy="738419"/>
            </a:xfrm>
            <a:prstGeom prst="rect">
              <a:avLst/>
            </a:prstGeom>
          </p:spPr>
        </p:pic>
      </p:grpSp>
      <p:pic>
        <p:nvPicPr>
          <p:cNvPr id="17" name="Picture 16" descr="A picture containing text, ax, clipart&#10;&#10;Description automatically generated">
            <a:extLst>
              <a:ext uri="{FF2B5EF4-FFF2-40B4-BE49-F238E27FC236}">
                <a16:creationId xmlns:a16="http://schemas.microsoft.com/office/drawing/2014/main" id="{123CC7CE-DC52-46C3-B5D3-BF9B76863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9458" y="3769781"/>
            <a:ext cx="561595" cy="1096449"/>
          </a:xfrm>
          <a:prstGeom prst="rect">
            <a:avLst/>
          </a:prstGeom>
        </p:spPr>
      </p:pic>
      <p:sp>
        <p:nvSpPr>
          <p:cNvPr id="6" name="Content Placeholder 1"/>
          <p:cNvSpPr txBox="1">
            <a:spLocks/>
          </p:cNvSpPr>
          <p:nvPr/>
        </p:nvSpPr>
        <p:spPr>
          <a:xfrm>
            <a:off x="1191491" y="1043940"/>
            <a:ext cx="10351460" cy="752688"/>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Is Green entitled to </a:t>
            </a:r>
            <a:r>
              <a:rPr lang="en-US" i="1" dirty="0">
                <a:solidFill>
                  <a:srgbClr val="6D2F72"/>
                </a:solidFill>
                <a:effectLst/>
              </a:rPr>
              <a:t>room</a:t>
            </a:r>
            <a:r>
              <a:rPr lang="en-US" dirty="0">
                <a:effectLst/>
              </a:rPr>
              <a:t> </a:t>
            </a:r>
            <a:r>
              <a:rPr lang="en-US" dirty="0">
                <a:solidFill>
                  <a:schemeClr val="tx1"/>
                </a:solidFill>
                <a:effectLst/>
              </a:rPr>
              <a:t>to pass between Blue &amp; Orange?</a:t>
            </a:r>
            <a:endParaRPr lang="en-US" sz="3600" dirty="0">
              <a:effectLst/>
            </a:endParaRPr>
          </a:p>
        </p:txBody>
      </p:sp>
      <p:sp>
        <p:nvSpPr>
          <p:cNvPr id="44" name="Rectangle 43"/>
          <p:cNvSpPr/>
          <p:nvPr/>
        </p:nvSpPr>
        <p:spPr>
          <a:xfrm>
            <a:off x="746715" y="2952828"/>
            <a:ext cx="5682660"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mn-lt"/>
              </a:rPr>
              <a:t>Blue is an </a:t>
            </a:r>
            <a:r>
              <a:rPr lang="en-US" sz="2400" b="1" i="1" dirty="0">
                <a:solidFill>
                  <a:srgbClr val="6D2F72"/>
                </a:solidFill>
                <a:latin typeface="+mn-lt"/>
              </a:rPr>
              <a:t>obstruction</a:t>
            </a:r>
            <a:r>
              <a:rPr lang="en-US" sz="2400" b="1" dirty="0">
                <a:solidFill>
                  <a:srgbClr val="0033CC"/>
                </a:solidFill>
                <a:latin typeface="+mn-lt"/>
              </a:rPr>
              <a:t> </a:t>
            </a:r>
            <a:r>
              <a:rPr lang="en-US" sz="2400" dirty="0">
                <a:latin typeface="+mn-lt"/>
              </a:rPr>
              <a:t>as both Orange (</a:t>
            </a:r>
            <a:r>
              <a:rPr lang="en-US" sz="2400" b="1" i="1" dirty="0">
                <a:solidFill>
                  <a:srgbClr val="6D2F72"/>
                </a:solidFill>
                <a:latin typeface="+mn-lt"/>
              </a:rPr>
              <a:t>same</a:t>
            </a:r>
            <a:r>
              <a:rPr lang="en-US" sz="2400" b="1" dirty="0">
                <a:solidFill>
                  <a:srgbClr val="6D2F72"/>
                </a:solidFill>
                <a:latin typeface="+mn-lt"/>
              </a:rPr>
              <a:t> </a:t>
            </a:r>
            <a:r>
              <a:rPr lang="en-US" sz="2400" b="1" i="1" dirty="0">
                <a:solidFill>
                  <a:srgbClr val="6D2F72"/>
                </a:solidFill>
                <a:latin typeface="+mn-lt"/>
              </a:rPr>
              <a:t>tack</a:t>
            </a:r>
            <a:r>
              <a:rPr lang="en-US" sz="2400" b="1" dirty="0">
                <a:solidFill>
                  <a:srgbClr val="6D2F72"/>
                </a:solidFill>
                <a:latin typeface="+mn-lt"/>
              </a:rPr>
              <a:t>, </a:t>
            </a:r>
            <a:r>
              <a:rPr lang="en-US" sz="2400" b="1" i="1" dirty="0">
                <a:solidFill>
                  <a:srgbClr val="6D2F72"/>
                </a:solidFill>
                <a:latin typeface="+mn-lt"/>
              </a:rPr>
              <a:t>windward</a:t>
            </a:r>
            <a:r>
              <a:rPr lang="en-US" sz="2400" b="1" i="1" dirty="0">
                <a:solidFill>
                  <a:srgbClr val="C00000"/>
                </a:solidFill>
                <a:latin typeface="+mn-lt"/>
              </a:rPr>
              <a:t> </a:t>
            </a:r>
            <a:r>
              <a:rPr lang="en-US" sz="2400" i="1" dirty="0">
                <a:latin typeface="+mn-lt"/>
              </a:rPr>
              <a:t>– </a:t>
            </a:r>
            <a:r>
              <a:rPr lang="en-US" sz="2400" dirty="0">
                <a:latin typeface="+mn-lt"/>
              </a:rPr>
              <a:t>rule 11) and Green</a:t>
            </a:r>
            <a:r>
              <a:rPr lang="en-US" sz="2400" b="1" dirty="0">
                <a:latin typeface="+mn-lt"/>
              </a:rPr>
              <a:t> </a:t>
            </a:r>
            <a:r>
              <a:rPr lang="en-US" sz="2400" dirty="0">
                <a:latin typeface="+mn-lt"/>
              </a:rPr>
              <a:t>(</a:t>
            </a:r>
            <a:r>
              <a:rPr lang="en-US" sz="2400" b="1" i="1" dirty="0">
                <a:solidFill>
                  <a:srgbClr val="6D2F72"/>
                </a:solidFill>
                <a:latin typeface="+mn-lt"/>
              </a:rPr>
              <a:t>same</a:t>
            </a:r>
            <a:r>
              <a:rPr lang="en-US" sz="2400" b="1" dirty="0">
                <a:solidFill>
                  <a:srgbClr val="6D2F72"/>
                </a:solidFill>
                <a:latin typeface="+mn-lt"/>
              </a:rPr>
              <a:t> </a:t>
            </a:r>
            <a:r>
              <a:rPr lang="en-US" sz="2400" b="1" i="1" dirty="0">
                <a:solidFill>
                  <a:srgbClr val="6D2F72"/>
                </a:solidFill>
                <a:latin typeface="+mn-lt"/>
              </a:rPr>
              <a:t>tack</a:t>
            </a:r>
            <a:r>
              <a:rPr lang="en-US" sz="2400" b="1" dirty="0">
                <a:solidFill>
                  <a:srgbClr val="6D2F72"/>
                </a:solidFill>
                <a:latin typeface="+mn-lt"/>
              </a:rPr>
              <a:t>, </a:t>
            </a:r>
            <a:r>
              <a:rPr lang="en-US" sz="2400" b="1" i="1" dirty="0">
                <a:solidFill>
                  <a:srgbClr val="6D2F72"/>
                </a:solidFill>
                <a:latin typeface="+mn-lt"/>
              </a:rPr>
              <a:t>clear astern </a:t>
            </a:r>
            <a:r>
              <a:rPr lang="en-US" sz="2400" dirty="0">
                <a:latin typeface="+mn-lt"/>
              </a:rPr>
              <a:t>– rule 12) are required to</a:t>
            </a:r>
            <a:r>
              <a:rPr lang="en-US" sz="2400" b="1" dirty="0">
                <a:solidFill>
                  <a:srgbClr val="0033CC"/>
                </a:solidFill>
                <a:latin typeface="+mn-lt"/>
              </a:rPr>
              <a:t> </a:t>
            </a:r>
            <a:r>
              <a:rPr lang="en-US" sz="2400" b="1" i="1" dirty="0">
                <a:solidFill>
                  <a:srgbClr val="6D2F72"/>
                </a:solidFill>
                <a:latin typeface="+mn-lt"/>
              </a:rPr>
              <a:t>keep clear </a:t>
            </a:r>
            <a:r>
              <a:rPr lang="en-US" sz="2400" dirty="0">
                <a:latin typeface="+mn-lt"/>
              </a:rPr>
              <a:t>of Blue.</a:t>
            </a:r>
          </a:p>
        </p:txBody>
      </p:sp>
      <p:sp>
        <p:nvSpPr>
          <p:cNvPr id="45" name="Title 1">
            <a:extLst>
              <a:ext uri="{FF2B5EF4-FFF2-40B4-BE49-F238E27FC236}">
                <a16:creationId xmlns:a16="http://schemas.microsoft.com/office/drawing/2014/main" id="{1920751A-2495-4A14-A765-BF9A6AEAF85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grpSp>
        <p:nvGrpSpPr>
          <p:cNvPr id="7" name="Group 6">
            <a:extLst>
              <a:ext uri="{FF2B5EF4-FFF2-40B4-BE49-F238E27FC236}">
                <a16:creationId xmlns:a16="http://schemas.microsoft.com/office/drawing/2014/main" id="{8CD2E972-B397-42E9-B7A5-056908EF2388}"/>
              </a:ext>
            </a:extLst>
          </p:cNvPr>
          <p:cNvGrpSpPr/>
          <p:nvPr/>
        </p:nvGrpSpPr>
        <p:grpSpPr>
          <a:xfrm>
            <a:off x="2959371" y="1529546"/>
            <a:ext cx="7349980" cy="1667214"/>
            <a:chOff x="2959371" y="1548167"/>
            <a:chExt cx="6718166" cy="1523898"/>
          </a:xfrm>
        </p:grpSpPr>
        <p:pic>
          <p:nvPicPr>
            <p:cNvPr id="8" name="Picture 7" descr="Diagram, arrow&#10;&#10;Description automatically generated">
              <a:extLst>
                <a:ext uri="{FF2B5EF4-FFF2-40B4-BE49-F238E27FC236}">
                  <a16:creationId xmlns:a16="http://schemas.microsoft.com/office/drawing/2014/main" id="{198355E6-06D3-40CD-96DA-0F5EED44184C}"/>
                </a:ext>
              </a:extLst>
            </p:cNvPr>
            <p:cNvPicPr>
              <a:picLocks noChangeAspect="1"/>
            </p:cNvPicPr>
            <p:nvPr/>
          </p:nvPicPr>
          <p:blipFill rotWithShape="1">
            <a:blip r:embed="rId7">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9" name="Picture 8" descr="Diagram, arrow&#10;&#10;Description automatically generated">
              <a:extLst>
                <a:ext uri="{FF2B5EF4-FFF2-40B4-BE49-F238E27FC236}">
                  <a16:creationId xmlns:a16="http://schemas.microsoft.com/office/drawing/2014/main" id="{AF5D8E32-27EA-443D-9413-381E0876A746}"/>
                </a:ext>
              </a:extLst>
            </p:cNvPr>
            <p:cNvPicPr>
              <a:picLocks noChangeAspect="1"/>
            </p:cNvPicPr>
            <p:nvPr/>
          </p:nvPicPr>
          <p:blipFill rotWithShape="1">
            <a:blip r:embed="rId7">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5" name="Picture 4" descr="Icon&#10;&#10;Description automatically generated">
            <a:extLst>
              <a:ext uri="{FF2B5EF4-FFF2-40B4-BE49-F238E27FC236}">
                <a16:creationId xmlns:a16="http://schemas.microsoft.com/office/drawing/2014/main" id="{19AD0DCE-CB22-4E52-A45B-79021CAD89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1369" y="5589766"/>
            <a:ext cx="1047982" cy="685717"/>
          </a:xfrm>
          <a:prstGeom prst="rect">
            <a:avLst/>
          </a:prstGeom>
        </p:spPr>
      </p:pic>
      <p:pic>
        <p:nvPicPr>
          <p:cNvPr id="12" name="Picture 11" descr="A screenshot of a computer&#10;&#10;Description automatically generated with low confidence">
            <a:extLst>
              <a:ext uri="{FF2B5EF4-FFF2-40B4-BE49-F238E27FC236}">
                <a16:creationId xmlns:a16="http://schemas.microsoft.com/office/drawing/2014/main" id="{8AEFEAE1-3F2A-4614-AFD9-415D5525D8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15584">
            <a:off x="7951990" y="4958643"/>
            <a:ext cx="1343032" cy="649679"/>
          </a:xfrm>
          <a:prstGeom prst="rect">
            <a:avLst/>
          </a:prstGeom>
        </p:spPr>
      </p:pic>
      <p:pic>
        <p:nvPicPr>
          <p:cNvPr id="21" name="Picture 20" descr="A close-up of a flag&#10;&#10;Description automatically generated with low confidence">
            <a:extLst>
              <a:ext uri="{FF2B5EF4-FFF2-40B4-BE49-F238E27FC236}">
                <a16:creationId xmlns:a16="http://schemas.microsoft.com/office/drawing/2014/main" id="{0D284A3D-2E5A-49FE-9F45-BCE63AE986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101" y="2656275"/>
            <a:ext cx="377144" cy="1065266"/>
          </a:xfrm>
          <a:prstGeom prst="rect">
            <a:avLst/>
          </a:prstGeom>
        </p:spPr>
      </p:pic>
      <p:grpSp>
        <p:nvGrpSpPr>
          <p:cNvPr id="46" name="Group 45">
            <a:extLst>
              <a:ext uri="{FF2B5EF4-FFF2-40B4-BE49-F238E27FC236}">
                <a16:creationId xmlns:a16="http://schemas.microsoft.com/office/drawing/2014/main" id="{40131BBC-7925-4DE5-837D-6E1D1F6EB510}"/>
              </a:ext>
            </a:extLst>
          </p:cNvPr>
          <p:cNvGrpSpPr/>
          <p:nvPr/>
        </p:nvGrpSpPr>
        <p:grpSpPr>
          <a:xfrm rot="178477">
            <a:off x="7472011" y="4024989"/>
            <a:ext cx="657932" cy="1033084"/>
            <a:chOff x="7465661" y="4024989"/>
            <a:chExt cx="657932" cy="1033084"/>
          </a:xfrm>
        </p:grpSpPr>
        <p:pic>
          <p:nvPicPr>
            <p:cNvPr id="47" name="Picture 46" descr="A green rectangle with a number on it&#10;&#10;Description automatically generated with medium confidence">
              <a:extLst>
                <a:ext uri="{FF2B5EF4-FFF2-40B4-BE49-F238E27FC236}">
                  <a16:creationId xmlns:a16="http://schemas.microsoft.com/office/drawing/2014/main" id="{83B7C1C5-0545-4C1C-BFF2-56352AE7F7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5661" y="4024989"/>
              <a:ext cx="657932" cy="932602"/>
            </a:xfrm>
            <a:prstGeom prst="rect">
              <a:avLst/>
            </a:prstGeom>
          </p:spPr>
        </p:pic>
        <p:pic>
          <p:nvPicPr>
            <p:cNvPr id="48" name="Picture 47">
              <a:extLst>
                <a:ext uri="{FF2B5EF4-FFF2-40B4-BE49-F238E27FC236}">
                  <a16:creationId xmlns:a16="http://schemas.microsoft.com/office/drawing/2014/main" id="{A2709C52-0024-4D8F-B06B-E65716881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52125">
              <a:off x="7618232" y="4376298"/>
              <a:ext cx="179741" cy="681775"/>
            </a:xfrm>
            <a:prstGeom prst="rect">
              <a:avLst/>
            </a:prstGeom>
          </p:spPr>
        </p:pic>
      </p:grpSp>
      <p:pic>
        <p:nvPicPr>
          <p:cNvPr id="54" name="Picture 53" descr="A picture containing text, clipart&#10;&#10;Description automatically generated">
            <a:extLst>
              <a:ext uri="{FF2B5EF4-FFF2-40B4-BE49-F238E27FC236}">
                <a16:creationId xmlns:a16="http://schemas.microsoft.com/office/drawing/2014/main" id="{F8E0B0B1-3134-4BC9-BBFF-40F049228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4955" y="2734540"/>
            <a:ext cx="385907" cy="1071221"/>
          </a:xfrm>
          <a:prstGeom prst="rect">
            <a:avLst/>
          </a:prstGeom>
        </p:spPr>
      </p:pic>
    </p:spTree>
    <p:extLst>
      <p:ext uri="{BB962C8B-B14F-4D97-AF65-F5344CB8AC3E}">
        <p14:creationId xmlns:p14="http://schemas.microsoft.com/office/powerpoint/2010/main" val="37945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59259E-6 L -0.025 -0.1507 " pathEditMode="relative" rAng="0" ptsTypes="AA">
                                      <p:cBhvr>
                                        <p:cTn id="6" dur="2000" fill="hold"/>
                                        <p:tgtEl>
                                          <p:spTgt spid="30"/>
                                        </p:tgtEl>
                                        <p:attrNameLst>
                                          <p:attrName>ppt_x</p:attrName>
                                          <p:attrName>ppt_y</p:attrName>
                                        </p:attrNameLst>
                                      </p:cBhvr>
                                      <p:rCtr x="-1250" y="-7546"/>
                                    </p:animMotion>
                                  </p:childTnLst>
                                </p:cTn>
                              </p:par>
                              <p:par>
                                <p:cTn id="7" presetID="8" presetClass="emph" presetSubtype="0" fill="hold" nodeType="withEffect">
                                  <p:stCondLst>
                                    <p:cond delay="0"/>
                                  </p:stCondLst>
                                  <p:childTnLst>
                                    <p:animRot by="1020000">
                                      <p:cBhvr>
                                        <p:cTn id="8" dur="2000" fill="hold"/>
                                        <p:tgtEl>
                                          <p:spTgt spid="30"/>
                                        </p:tgtEl>
                                        <p:attrNameLst>
                                          <p:attrName>r</p:attrName>
                                        </p:attrNameLst>
                                      </p:cBhvr>
                                    </p:animRot>
                                  </p:childTnLst>
                                </p:cTn>
                              </p:par>
                              <p:par>
                                <p:cTn id="9" presetID="2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000"/>
                                        <p:tgtEl>
                                          <p:spTgt spid="34"/>
                                        </p:tgtEl>
                                      </p:cBhvr>
                                    </p:animEffect>
                                  </p:childTnLst>
                                </p:cTn>
                              </p:par>
                              <p:par>
                                <p:cTn id="12" presetID="42" presetClass="path" presetSubtype="0" accel="50000" decel="50000" fill="hold" nodeType="withEffect">
                                  <p:stCondLst>
                                    <p:cond delay="0"/>
                                  </p:stCondLst>
                                  <p:childTnLst>
                                    <p:animMotion origin="layout" path="M -1.25E-6 3.7037E-7 L -0.02904 -0.14352 " pathEditMode="relative" rAng="0" ptsTypes="AA">
                                      <p:cBhvr>
                                        <p:cTn id="13" dur="2000" fill="hold"/>
                                        <p:tgtEl>
                                          <p:spTgt spid="17"/>
                                        </p:tgtEl>
                                        <p:attrNameLst>
                                          <p:attrName>ppt_x</p:attrName>
                                          <p:attrName>ppt_y</p:attrName>
                                        </p:attrNameLst>
                                      </p:cBhvr>
                                      <p:rCtr x="-1458" y="-7176"/>
                                    </p:animMotion>
                                  </p:childTnLst>
                                </p:cTn>
                              </p:par>
                              <p:par>
                                <p:cTn id="14" presetID="8" presetClass="emph" presetSubtype="0" fill="hold" nodeType="withEffect">
                                  <p:stCondLst>
                                    <p:cond delay="0"/>
                                  </p:stCondLst>
                                  <p:childTnLst>
                                    <p:animRot by="1020000">
                                      <p:cBhvr>
                                        <p:cTn id="15" dur="2000" fill="hold"/>
                                        <p:tgtEl>
                                          <p:spTgt spid="17"/>
                                        </p:tgtEl>
                                        <p:attrNameLst>
                                          <p:attrName>r</p:attrName>
                                        </p:attrNameLst>
                                      </p:cBhvr>
                                    </p:animRo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2000"/>
                                        <p:tgtEl>
                                          <p:spTgt spid="36"/>
                                        </p:tgtEl>
                                      </p:cBhvr>
                                    </p:animEffect>
                                  </p:childTnLst>
                                </p:cTn>
                              </p:par>
                              <p:par>
                                <p:cTn id="19" presetID="22" presetClass="entr" presetSubtype="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2000"/>
                                        <p:tgtEl>
                                          <p:spTgt spid="12"/>
                                        </p:tgtEl>
                                      </p:cBhvr>
                                    </p:animEffec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Shape&#10;&#10;Description automatically generated">
            <a:extLst>
              <a:ext uri="{FF2B5EF4-FFF2-40B4-BE49-F238E27FC236}">
                <a16:creationId xmlns:a16="http://schemas.microsoft.com/office/drawing/2014/main" id="{2AB59C8B-C0FE-4063-82AA-12E79623B542}"/>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162084" flipV="1">
            <a:off x="8056218" y="3353919"/>
            <a:ext cx="326872" cy="1255234"/>
          </a:xfrm>
          <a:prstGeom prst="rect">
            <a:avLst/>
          </a:prstGeom>
        </p:spPr>
      </p:pic>
      <p:pic>
        <p:nvPicPr>
          <p:cNvPr id="34" name="Picture 33" descr="Shape&#10;&#10;Description automatically generated">
            <a:extLst>
              <a:ext uri="{FF2B5EF4-FFF2-40B4-BE49-F238E27FC236}">
                <a16:creationId xmlns:a16="http://schemas.microsoft.com/office/drawing/2014/main" id="{C7A6F683-2B72-480F-AC2F-03EEADBD27F4}"/>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059229" flipV="1">
            <a:off x="6728545" y="3437834"/>
            <a:ext cx="326872" cy="1255234"/>
          </a:xfrm>
          <a:prstGeom prst="rect">
            <a:avLst/>
          </a:prstGeom>
        </p:spPr>
      </p:pic>
      <p:sp>
        <p:nvSpPr>
          <p:cNvPr id="6" name="Content Placeholder 1"/>
          <p:cNvSpPr txBox="1">
            <a:spLocks/>
          </p:cNvSpPr>
          <p:nvPr/>
        </p:nvSpPr>
        <p:spPr>
          <a:xfrm>
            <a:off x="1191491" y="1049600"/>
            <a:ext cx="10253788" cy="83457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Is Green entitled to </a:t>
            </a:r>
            <a:r>
              <a:rPr lang="en-US" i="1" dirty="0">
                <a:solidFill>
                  <a:srgbClr val="6D2F72"/>
                </a:solidFill>
                <a:effectLst/>
              </a:rPr>
              <a:t>room</a:t>
            </a:r>
            <a:r>
              <a:rPr lang="en-US" dirty="0">
                <a:effectLst/>
              </a:rPr>
              <a:t> </a:t>
            </a:r>
            <a:r>
              <a:rPr lang="en-US" dirty="0">
                <a:solidFill>
                  <a:schemeClr val="tx1"/>
                </a:solidFill>
                <a:effectLst/>
              </a:rPr>
              <a:t>to pass between Blue &amp; Orange?</a:t>
            </a:r>
          </a:p>
          <a:p>
            <a:endParaRPr lang="en-US" dirty="0">
              <a:solidFill>
                <a:schemeClr val="tx1"/>
              </a:solidFill>
              <a:effectLst/>
            </a:endParaRPr>
          </a:p>
        </p:txBody>
      </p:sp>
      <p:sp>
        <p:nvSpPr>
          <p:cNvPr id="45" name="Rectangle 44"/>
          <p:cNvSpPr/>
          <p:nvPr/>
        </p:nvSpPr>
        <p:spPr>
          <a:xfrm>
            <a:off x="1191489" y="2885197"/>
            <a:ext cx="5466485" cy="2985433"/>
          </a:xfrm>
          <a:prstGeom prst="rect">
            <a:avLst/>
          </a:prstGeom>
        </p:spPr>
        <p:txBody>
          <a:bodyPr wrap="square">
            <a:spAutoFit/>
          </a:bodyPr>
          <a:lstStyle/>
          <a:p>
            <a:pPr>
              <a:spcAft>
                <a:spcPts val="1200"/>
              </a:spcAft>
            </a:pPr>
            <a:r>
              <a:rPr lang="en-US" sz="2400" b="1" dirty="0">
                <a:solidFill>
                  <a:srgbClr val="00CC00"/>
                </a:solidFill>
                <a:latin typeface="+mn-lt"/>
              </a:rPr>
              <a:t>It depends…</a:t>
            </a:r>
            <a:br>
              <a:rPr lang="en-US" sz="2400" b="1" dirty="0">
                <a:latin typeface="+mn-lt"/>
              </a:rPr>
            </a:br>
            <a:r>
              <a:rPr lang="en-US" sz="2400" b="1" dirty="0">
                <a:latin typeface="+mn-lt"/>
              </a:rPr>
              <a:t>Caveats</a:t>
            </a:r>
          </a:p>
          <a:p>
            <a:pPr marL="342900" indent="-342900">
              <a:buFont typeface="Arial" panose="020B0604020202020204" pitchFamily="34" charset="0"/>
              <a:buChar char="•"/>
            </a:pPr>
            <a:r>
              <a:rPr lang="en-US" sz="2000" dirty="0">
                <a:latin typeface="+mn-lt"/>
              </a:rPr>
              <a:t>When Green</a:t>
            </a:r>
            <a:r>
              <a:rPr lang="en-US" sz="2000" b="1" dirty="0">
                <a:latin typeface="+mn-lt"/>
              </a:rPr>
              <a:t> </a:t>
            </a:r>
            <a:r>
              <a:rPr lang="en-US" sz="2000" b="1" i="1" dirty="0">
                <a:solidFill>
                  <a:srgbClr val="6D2F72"/>
                </a:solidFill>
                <a:latin typeface="+mn-lt"/>
              </a:rPr>
              <a:t>overlaps</a:t>
            </a:r>
            <a:r>
              <a:rPr lang="en-US" sz="2000" b="1" dirty="0">
                <a:solidFill>
                  <a:srgbClr val="0033CC"/>
                </a:solidFill>
                <a:latin typeface="+mn-lt"/>
              </a:rPr>
              <a:t> </a:t>
            </a:r>
            <a:r>
              <a:rPr lang="en-US" sz="2000" dirty="0">
                <a:latin typeface="+mn-lt"/>
              </a:rPr>
              <a:t>Orange and gains </a:t>
            </a:r>
            <a:r>
              <a:rPr lang="en-US" sz="2000" dirty="0" err="1">
                <a:latin typeface="+mn-lt"/>
              </a:rPr>
              <a:t>RoW</a:t>
            </a:r>
            <a:r>
              <a:rPr lang="en-US" sz="2000" dirty="0">
                <a:latin typeface="+mn-lt"/>
              </a:rPr>
              <a:t> she must initially give Orange</a:t>
            </a:r>
            <a:r>
              <a:rPr lang="en-US" sz="2000" b="1" dirty="0">
                <a:latin typeface="+mn-lt"/>
              </a:rPr>
              <a:t> </a:t>
            </a:r>
            <a:r>
              <a:rPr lang="en-US" sz="2000" b="1" i="1" dirty="0">
                <a:solidFill>
                  <a:srgbClr val="6D2F72"/>
                </a:solidFill>
                <a:latin typeface="+mn-lt"/>
              </a:rPr>
              <a:t>room</a:t>
            </a:r>
            <a:r>
              <a:rPr lang="en-US" sz="2000" dirty="0">
                <a:solidFill>
                  <a:srgbClr val="0033CC"/>
                </a:solidFill>
                <a:latin typeface="+mn-lt"/>
              </a:rPr>
              <a:t> </a:t>
            </a:r>
            <a:r>
              <a:rPr lang="en-US" sz="2000" dirty="0">
                <a:latin typeface="+mn-lt"/>
              </a:rPr>
              <a:t>to</a:t>
            </a:r>
            <a:r>
              <a:rPr lang="en-US" sz="2000" dirty="0">
                <a:solidFill>
                  <a:srgbClr val="0033CC"/>
                </a:solidFill>
                <a:latin typeface="+mn-lt"/>
              </a:rPr>
              <a:t> </a:t>
            </a:r>
            <a:r>
              <a:rPr lang="en-US" sz="2000" b="1" i="1" dirty="0">
                <a:solidFill>
                  <a:srgbClr val="6D2F72"/>
                </a:solidFill>
                <a:latin typeface="+mn-lt"/>
              </a:rPr>
              <a:t>keep clear </a:t>
            </a:r>
            <a:r>
              <a:rPr lang="en-US" sz="2000" dirty="0">
                <a:latin typeface="+mn-lt"/>
              </a:rPr>
              <a:t>(rule 15). </a:t>
            </a:r>
          </a:p>
          <a:p>
            <a:pPr marL="342900" indent="-342900">
              <a:spcBef>
                <a:spcPts val="1200"/>
              </a:spcBef>
              <a:buFont typeface="Arial" panose="020B0604020202020204" pitchFamily="34" charset="0"/>
              <a:buChar char="•"/>
            </a:pPr>
            <a:r>
              <a:rPr lang="en-US" sz="2000" dirty="0">
                <a:latin typeface="+mn-lt"/>
              </a:rPr>
              <a:t>Orange must </a:t>
            </a:r>
            <a:r>
              <a:rPr lang="en-US" sz="2000" b="1" i="1" dirty="0">
                <a:solidFill>
                  <a:srgbClr val="6D2F72"/>
                </a:solidFill>
                <a:latin typeface="+mn-lt"/>
              </a:rPr>
              <a:t>keep clear </a:t>
            </a:r>
            <a:r>
              <a:rPr lang="en-US" sz="2000" dirty="0">
                <a:latin typeface="+mn-lt"/>
              </a:rPr>
              <a:t>and give Green</a:t>
            </a:r>
            <a:r>
              <a:rPr lang="en-US" sz="2000" dirty="0">
                <a:solidFill>
                  <a:srgbClr val="0033CC"/>
                </a:solidFill>
                <a:latin typeface="+mn-lt"/>
              </a:rPr>
              <a:t> </a:t>
            </a:r>
            <a:r>
              <a:rPr lang="en-US" sz="2000" b="1" i="1" dirty="0">
                <a:solidFill>
                  <a:srgbClr val="6D2F72"/>
                </a:solidFill>
                <a:latin typeface="+mn-lt"/>
              </a:rPr>
              <a:t>room</a:t>
            </a:r>
            <a:r>
              <a:rPr lang="en-US" sz="2000" b="1" dirty="0">
                <a:solidFill>
                  <a:srgbClr val="0033CC"/>
                </a:solidFill>
                <a:latin typeface="+mn-lt"/>
              </a:rPr>
              <a:t> </a:t>
            </a:r>
            <a:r>
              <a:rPr lang="en-US" sz="2000" dirty="0">
                <a:latin typeface="+mn-lt"/>
              </a:rPr>
              <a:t>to pass between her and Blue if she is able to when the</a:t>
            </a:r>
            <a:r>
              <a:rPr lang="en-US" sz="2000" b="1" dirty="0">
                <a:latin typeface="+mn-lt"/>
              </a:rPr>
              <a:t> </a:t>
            </a:r>
            <a:r>
              <a:rPr lang="en-US" sz="2000" b="1" i="1" dirty="0">
                <a:solidFill>
                  <a:srgbClr val="6D2F72"/>
                </a:solidFill>
                <a:latin typeface="+mn-lt"/>
              </a:rPr>
              <a:t>overlap</a:t>
            </a:r>
            <a:r>
              <a:rPr lang="en-US" sz="2000" b="1" dirty="0">
                <a:solidFill>
                  <a:srgbClr val="0033CC"/>
                </a:solidFill>
                <a:latin typeface="+mn-lt"/>
              </a:rPr>
              <a:t> </a:t>
            </a:r>
            <a:r>
              <a:rPr lang="en-US" sz="2000" dirty="0">
                <a:latin typeface="+mn-lt"/>
              </a:rPr>
              <a:t>begins (rules 11 and 19.2(b)). </a:t>
            </a:r>
          </a:p>
        </p:txBody>
      </p:sp>
      <p:sp>
        <p:nvSpPr>
          <p:cNvPr id="46" name="Title 1">
            <a:extLst>
              <a:ext uri="{FF2B5EF4-FFF2-40B4-BE49-F238E27FC236}">
                <a16:creationId xmlns:a16="http://schemas.microsoft.com/office/drawing/2014/main" id="{BCFF1533-7B69-405E-94CF-BA869B5AFB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pic>
        <p:nvPicPr>
          <p:cNvPr id="20" name="Picture 19" descr="A picture containing text, ax, clipart&#10;&#10;Description automatically generated">
            <a:extLst>
              <a:ext uri="{FF2B5EF4-FFF2-40B4-BE49-F238E27FC236}">
                <a16:creationId xmlns:a16="http://schemas.microsoft.com/office/drawing/2014/main" id="{AF7CDF03-058B-458D-BE6F-5D87F9D2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058" y="3769781"/>
            <a:ext cx="561595" cy="1096449"/>
          </a:xfrm>
          <a:prstGeom prst="rect">
            <a:avLst/>
          </a:prstGeom>
        </p:spPr>
      </p:pic>
      <p:grpSp>
        <p:nvGrpSpPr>
          <p:cNvPr id="21" name="Group 20">
            <a:extLst>
              <a:ext uri="{FF2B5EF4-FFF2-40B4-BE49-F238E27FC236}">
                <a16:creationId xmlns:a16="http://schemas.microsoft.com/office/drawing/2014/main" id="{DCDB49A8-21FA-4D93-9B61-B3915E77AD34}"/>
              </a:ext>
            </a:extLst>
          </p:cNvPr>
          <p:cNvGrpSpPr/>
          <p:nvPr/>
        </p:nvGrpSpPr>
        <p:grpSpPr>
          <a:xfrm>
            <a:off x="2959371" y="1529546"/>
            <a:ext cx="7349980" cy="1667214"/>
            <a:chOff x="2959371" y="1548167"/>
            <a:chExt cx="6718166" cy="1523898"/>
          </a:xfrm>
        </p:grpSpPr>
        <p:pic>
          <p:nvPicPr>
            <p:cNvPr id="22" name="Picture 21" descr="Diagram, arrow&#10;&#10;Description automatically generated">
              <a:extLst>
                <a:ext uri="{FF2B5EF4-FFF2-40B4-BE49-F238E27FC236}">
                  <a16:creationId xmlns:a16="http://schemas.microsoft.com/office/drawing/2014/main" id="{5688C923-1690-4548-9BBB-CE42665E9A1E}"/>
                </a:ext>
              </a:extLst>
            </p:cNvPr>
            <p:cNvPicPr>
              <a:picLocks noChangeAspect="1"/>
            </p:cNvPicPr>
            <p:nvPr/>
          </p:nvPicPr>
          <p:blipFill rotWithShape="1">
            <a:blip r:embed="rId5">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23" name="Picture 22" descr="Diagram, arrow&#10;&#10;Description automatically generated">
              <a:extLst>
                <a:ext uri="{FF2B5EF4-FFF2-40B4-BE49-F238E27FC236}">
                  <a16:creationId xmlns:a16="http://schemas.microsoft.com/office/drawing/2014/main" id="{96E5EFAD-4044-4DB0-BCD7-32702D636BD7}"/>
                </a:ext>
              </a:extLst>
            </p:cNvPr>
            <p:cNvPicPr>
              <a:picLocks noChangeAspect="1"/>
            </p:cNvPicPr>
            <p:nvPr/>
          </p:nvPicPr>
          <p:blipFill rotWithShape="1">
            <a:blip r:embed="rId5">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24" name="Picture 23" descr="Icon&#10;&#10;Description automatically generated">
            <a:extLst>
              <a:ext uri="{FF2B5EF4-FFF2-40B4-BE49-F238E27FC236}">
                <a16:creationId xmlns:a16="http://schemas.microsoft.com/office/drawing/2014/main" id="{E5F09802-FCAF-40C1-AC0B-E15AD9276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1369" y="5589766"/>
            <a:ext cx="1047982" cy="685717"/>
          </a:xfrm>
          <a:prstGeom prst="rect">
            <a:avLst/>
          </a:prstGeom>
        </p:spPr>
      </p:pic>
      <p:pic>
        <p:nvPicPr>
          <p:cNvPr id="25" name="Picture 24" descr="A screenshot of a computer&#10;&#10;Description automatically generated with low confidence">
            <a:extLst>
              <a:ext uri="{FF2B5EF4-FFF2-40B4-BE49-F238E27FC236}">
                <a16:creationId xmlns:a16="http://schemas.microsoft.com/office/drawing/2014/main" id="{2ACD9281-BDFB-4273-946A-A1B4C07983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15584">
            <a:off x="7951990" y="4958643"/>
            <a:ext cx="1343032" cy="649679"/>
          </a:xfrm>
          <a:prstGeom prst="rect">
            <a:avLst/>
          </a:prstGeom>
        </p:spPr>
      </p:pic>
      <p:pic>
        <p:nvPicPr>
          <p:cNvPr id="26" name="Picture 25" descr="A close-up of a flag&#10;&#10;Description automatically generated with low confidence">
            <a:extLst>
              <a:ext uri="{FF2B5EF4-FFF2-40B4-BE49-F238E27FC236}">
                <a16:creationId xmlns:a16="http://schemas.microsoft.com/office/drawing/2014/main" id="{0F715066-0388-474F-B00E-CE938E05E3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1101" y="2656275"/>
            <a:ext cx="377144" cy="1065266"/>
          </a:xfrm>
          <a:prstGeom prst="rect">
            <a:avLst/>
          </a:prstGeom>
        </p:spPr>
      </p:pic>
      <p:grpSp>
        <p:nvGrpSpPr>
          <p:cNvPr id="27" name="Group 26">
            <a:extLst>
              <a:ext uri="{FF2B5EF4-FFF2-40B4-BE49-F238E27FC236}">
                <a16:creationId xmlns:a16="http://schemas.microsoft.com/office/drawing/2014/main" id="{112340F4-0E2B-4858-BC2B-3708A3E9322C}"/>
              </a:ext>
            </a:extLst>
          </p:cNvPr>
          <p:cNvGrpSpPr/>
          <p:nvPr/>
        </p:nvGrpSpPr>
        <p:grpSpPr>
          <a:xfrm rot="178477">
            <a:off x="7472011" y="4024989"/>
            <a:ext cx="657932" cy="1033084"/>
            <a:chOff x="7465661" y="4024989"/>
            <a:chExt cx="657932" cy="1033084"/>
          </a:xfrm>
        </p:grpSpPr>
        <p:pic>
          <p:nvPicPr>
            <p:cNvPr id="28" name="Picture 27" descr="A green rectangle with a number on it&#10;&#10;Description automatically generated with medium confidence">
              <a:extLst>
                <a:ext uri="{FF2B5EF4-FFF2-40B4-BE49-F238E27FC236}">
                  <a16:creationId xmlns:a16="http://schemas.microsoft.com/office/drawing/2014/main" id="{6AE1EA0A-A7D9-40A7-A260-A9EC114E43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5661" y="4024989"/>
              <a:ext cx="657932" cy="932602"/>
            </a:xfrm>
            <a:prstGeom prst="rect">
              <a:avLst/>
            </a:prstGeom>
          </p:spPr>
        </p:pic>
        <p:pic>
          <p:nvPicPr>
            <p:cNvPr id="29" name="Picture 28">
              <a:extLst>
                <a:ext uri="{FF2B5EF4-FFF2-40B4-BE49-F238E27FC236}">
                  <a16:creationId xmlns:a16="http://schemas.microsoft.com/office/drawing/2014/main" id="{0CD913BC-F9EA-4424-8281-BEDD0A79F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52125">
              <a:off x="7618232" y="4376298"/>
              <a:ext cx="179741" cy="681775"/>
            </a:xfrm>
            <a:prstGeom prst="rect">
              <a:avLst/>
            </a:prstGeom>
          </p:spPr>
        </p:pic>
      </p:grpSp>
      <p:pic>
        <p:nvPicPr>
          <p:cNvPr id="30" name="Picture 29" descr="A picture containing text, clipart&#10;&#10;Description automatically generated">
            <a:extLst>
              <a:ext uri="{FF2B5EF4-FFF2-40B4-BE49-F238E27FC236}">
                <a16:creationId xmlns:a16="http://schemas.microsoft.com/office/drawing/2014/main" id="{A6C1C81C-0F58-4E1E-8466-24B6C5A507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4955" y="2734540"/>
            <a:ext cx="385907" cy="1071221"/>
          </a:xfrm>
          <a:prstGeom prst="rect">
            <a:avLst/>
          </a:prstGeom>
        </p:spPr>
      </p:pic>
      <p:grpSp>
        <p:nvGrpSpPr>
          <p:cNvPr id="31" name="Group 30">
            <a:extLst>
              <a:ext uri="{FF2B5EF4-FFF2-40B4-BE49-F238E27FC236}">
                <a16:creationId xmlns:a16="http://schemas.microsoft.com/office/drawing/2014/main" id="{EADD1D7A-571A-41EF-8CAD-8AA913E0A1D9}"/>
              </a:ext>
            </a:extLst>
          </p:cNvPr>
          <p:cNvGrpSpPr/>
          <p:nvPr/>
        </p:nvGrpSpPr>
        <p:grpSpPr>
          <a:xfrm>
            <a:off x="8053445" y="3738207"/>
            <a:ext cx="533378" cy="1033831"/>
            <a:chOff x="8051859" y="3734242"/>
            <a:chExt cx="533378" cy="1033831"/>
          </a:xfrm>
        </p:grpSpPr>
        <p:pic>
          <p:nvPicPr>
            <p:cNvPr id="32" name="Picture 31" descr="Icon&#10;&#10;Description automatically generated">
              <a:extLst>
                <a:ext uri="{FF2B5EF4-FFF2-40B4-BE49-F238E27FC236}">
                  <a16:creationId xmlns:a16="http://schemas.microsoft.com/office/drawing/2014/main" id="{380761E1-1903-41E8-AFF5-58450B2325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51859" y="3734242"/>
              <a:ext cx="533378" cy="1033831"/>
            </a:xfrm>
            <a:prstGeom prst="rect">
              <a:avLst/>
            </a:prstGeom>
          </p:spPr>
        </p:pic>
        <p:pic>
          <p:nvPicPr>
            <p:cNvPr id="33" name="Picture 32">
              <a:extLst>
                <a:ext uri="{FF2B5EF4-FFF2-40B4-BE49-F238E27FC236}">
                  <a16:creationId xmlns:a16="http://schemas.microsoft.com/office/drawing/2014/main" id="{0F2DB303-C3D1-4ED4-89C9-84E0152380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0872" y="4005334"/>
              <a:ext cx="194674" cy="738419"/>
            </a:xfrm>
            <a:prstGeom prst="rect">
              <a:avLst/>
            </a:prstGeom>
          </p:spPr>
        </p:pic>
      </p:grpSp>
      <p:pic>
        <p:nvPicPr>
          <p:cNvPr id="3" name="Picture 2">
            <a:extLst>
              <a:ext uri="{FF2B5EF4-FFF2-40B4-BE49-F238E27FC236}">
                <a16:creationId xmlns:a16="http://schemas.microsoft.com/office/drawing/2014/main" id="{2F2315D9-E0F8-41B5-BB9C-93730C6FFE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6996182" y="3702755"/>
            <a:ext cx="2659335" cy="45719"/>
          </a:xfrm>
          <a:prstGeom prst="rect">
            <a:avLst/>
          </a:prstGeom>
        </p:spPr>
      </p:pic>
    </p:spTree>
    <p:extLst>
      <p:ext uri="{BB962C8B-B14F-4D97-AF65-F5344CB8AC3E}">
        <p14:creationId xmlns:p14="http://schemas.microsoft.com/office/powerpoint/2010/main" val="37141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5EF5992-D398-240A-4A16-599C21A076D8}"/>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78710" y="529391"/>
            <a:ext cx="3508703" cy="5185276"/>
          </a:xfrm>
          <a:prstGeom prst="rect">
            <a:avLst/>
          </a:prstGeom>
          <a:noFill/>
          <a:extLst>
            <a:ext uri="{909E8E84-426E-40DD-AFC4-6F175D3DCCD1}">
              <a14:hiddenFill xmlns:a14="http://schemas.microsoft.com/office/drawing/2010/main">
                <a:solidFill>
                  <a:srgbClr val="FFFFFF"/>
                </a:solidFill>
              </a14:hiddenFill>
            </a:ext>
          </a:extLst>
        </p:spPr>
      </p:pic>
      <p:sp>
        <p:nvSpPr>
          <p:cNvPr id="9218" name="Title 1"/>
          <p:cNvSpPr>
            <a:spLocks noGrp="1"/>
          </p:cNvSpPr>
          <p:nvPr>
            <p:ph type="title"/>
          </p:nvPr>
        </p:nvSpPr>
        <p:spPr>
          <a:xfrm>
            <a:off x="746715" y="77466"/>
            <a:ext cx="10698570" cy="1005840"/>
          </a:xfrm>
        </p:spPr>
        <p:txBody>
          <a:bodyPr/>
          <a:lstStyle/>
          <a:p>
            <a:r>
              <a:rPr lang="en-US" dirty="0">
                <a:solidFill>
                  <a:srgbClr val="6D2F72"/>
                </a:solidFill>
              </a:rPr>
              <a:t>US Sailing Presents…</a:t>
            </a:r>
          </a:p>
        </p:txBody>
      </p:sp>
      <p:sp>
        <p:nvSpPr>
          <p:cNvPr id="2" name="Text Placeholder 1"/>
          <p:cNvSpPr>
            <a:spLocks noGrp="1"/>
          </p:cNvSpPr>
          <p:nvPr>
            <p:ph type="body" sz="half" idx="1"/>
          </p:nvPr>
        </p:nvSpPr>
        <p:spPr>
          <a:xfrm>
            <a:off x="1143866" y="2096457"/>
            <a:ext cx="6366698" cy="2346720"/>
          </a:xfrm>
        </p:spPr>
        <p:txBody>
          <a:bodyPr/>
          <a:lstStyle/>
          <a:p>
            <a:r>
              <a:rPr lang="en-US" dirty="0">
                <a:solidFill>
                  <a:schemeClr val="tx1"/>
                </a:solidFill>
              </a:rPr>
              <a:t>RRS Part 2:</a:t>
            </a:r>
          </a:p>
          <a:p>
            <a:r>
              <a:rPr lang="en-US" i="1" dirty="0">
                <a:solidFill>
                  <a:schemeClr val="tx1"/>
                </a:solidFill>
              </a:rPr>
              <a:t>Around the Race Course </a:t>
            </a:r>
            <a:r>
              <a:rPr lang="en-US" dirty="0">
                <a:solidFill>
                  <a:schemeClr val="tx1"/>
                </a:solidFill>
              </a:rPr>
              <a:t>with </a:t>
            </a:r>
            <a:br>
              <a:rPr lang="en-US" dirty="0">
                <a:solidFill>
                  <a:schemeClr val="tx1"/>
                </a:solidFill>
              </a:rPr>
            </a:br>
            <a:r>
              <a:rPr lang="en-US" i="1" dirty="0">
                <a:solidFill>
                  <a:schemeClr val="tx1"/>
                </a:solidFill>
              </a:rPr>
              <a:t>The Racing Rules of Sailing</a:t>
            </a:r>
          </a:p>
        </p:txBody>
      </p:sp>
      <p:pic>
        <p:nvPicPr>
          <p:cNvPr id="1028" name="Picture 4">
            <a:extLst>
              <a:ext uri="{FF2B5EF4-FFF2-40B4-BE49-F238E27FC236}">
                <a16:creationId xmlns:a16="http://schemas.microsoft.com/office/drawing/2014/main" id="{AF5FCC8B-AAC7-2237-BB39-040E8E4C6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7141" y="1728027"/>
            <a:ext cx="2036590" cy="410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72417"/>
      </p:ext>
    </p:extLst>
  </p:cSld>
  <p:clrMapOvr>
    <a:masterClrMapping/>
  </p:clrMapOvr>
  <p:transition advTm="18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1191492" y="1283809"/>
            <a:ext cx="7263684" cy="454433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p>
          <a:p>
            <a:endParaRPr lang="en-US" sz="2800" dirty="0"/>
          </a:p>
          <a:p>
            <a:endParaRPr lang="en-US" sz="2800" dirty="0"/>
          </a:p>
          <a:p>
            <a:endParaRPr lang="en-US" sz="2800" dirty="0"/>
          </a:p>
          <a:p>
            <a:pPr marL="0" indent="0">
              <a:buNone/>
            </a:pPr>
            <a:r>
              <a:rPr lang="en-US" sz="2800" dirty="0">
                <a:solidFill>
                  <a:schemeClr val="tx1"/>
                </a:solidFill>
                <a:effectLst/>
              </a:rPr>
              <a:t>Boats approaching line to </a:t>
            </a:r>
            <a:r>
              <a:rPr lang="en-US" sz="2800" i="1" dirty="0">
                <a:solidFill>
                  <a:srgbClr val="6D2F72"/>
                </a:solidFill>
                <a:effectLst/>
              </a:rPr>
              <a:t>start</a:t>
            </a:r>
            <a:r>
              <a:rPr lang="en-US" sz="2800" b="0" dirty="0">
                <a:solidFill>
                  <a:schemeClr val="tx1"/>
                </a:solidFill>
                <a:effectLst/>
              </a:rPr>
              <a:t>.</a:t>
            </a:r>
            <a:r>
              <a:rPr lang="en-US" sz="2800" dirty="0">
                <a:effectLst/>
              </a:rPr>
              <a:t> </a:t>
            </a:r>
          </a:p>
          <a:p>
            <a:pPr lvl="1"/>
            <a:r>
              <a:rPr lang="en-US" sz="2400" b="0" dirty="0"/>
              <a:t>What is happening?</a:t>
            </a:r>
          </a:p>
          <a:p>
            <a:pPr lvl="1"/>
            <a:r>
              <a:rPr lang="en-US" sz="2400" b="0" dirty="0"/>
              <a:t>What </a:t>
            </a:r>
            <a:r>
              <a:rPr lang="en-US" sz="2400" i="1" dirty="0">
                <a:solidFill>
                  <a:srgbClr val="6D2F72"/>
                </a:solidFill>
              </a:rPr>
              <a:t>rules</a:t>
            </a:r>
            <a:r>
              <a:rPr lang="en-US" sz="2400" b="0" dirty="0"/>
              <a:t> apply?</a:t>
            </a:r>
          </a:p>
          <a:p>
            <a:pPr lvl="1"/>
            <a:r>
              <a:rPr lang="en-US" sz="2400" b="0" dirty="0"/>
              <a:t>Who has what rights?</a:t>
            </a:r>
          </a:p>
          <a:p>
            <a:pPr lvl="1"/>
            <a:r>
              <a:rPr lang="en-US" sz="2400" b="0" dirty="0"/>
              <a:t>Does the right-of-way boat have any limitations?</a:t>
            </a:r>
          </a:p>
        </p:txBody>
      </p:sp>
      <p:sp>
        <p:nvSpPr>
          <p:cNvPr id="45" name="Title 1">
            <a:extLst>
              <a:ext uri="{FF2B5EF4-FFF2-40B4-BE49-F238E27FC236}">
                <a16:creationId xmlns:a16="http://schemas.microsoft.com/office/drawing/2014/main" id="{5107CAB6-8424-4319-BA83-E8761971B37A}"/>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a:t>
            </a:r>
          </a:p>
        </p:txBody>
      </p:sp>
      <p:pic>
        <p:nvPicPr>
          <p:cNvPr id="3" name="Graphic 2">
            <a:extLst>
              <a:ext uri="{FF2B5EF4-FFF2-40B4-BE49-F238E27FC236}">
                <a16:creationId xmlns:a16="http://schemas.microsoft.com/office/drawing/2014/main" id="{55F0FE55-D7C8-460E-A8E9-C5DF603D8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7561" y="1484313"/>
            <a:ext cx="7836296" cy="4544336"/>
          </a:xfrm>
          <a:prstGeom prst="rect">
            <a:avLst/>
          </a:prstGeom>
        </p:spPr>
      </p:pic>
    </p:spTree>
    <p:extLst>
      <p:ext uri="{BB962C8B-B14F-4D97-AF65-F5344CB8AC3E}">
        <p14:creationId xmlns:p14="http://schemas.microsoft.com/office/powerpoint/2010/main" val="29222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73611AF-A4FB-4CAD-85FA-092D8B523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4705" y="1248652"/>
            <a:ext cx="7804748" cy="4526041"/>
          </a:xfrm>
          <a:prstGeom prst="rect">
            <a:avLst/>
          </a:prstGeom>
        </p:spPr>
      </p:pic>
      <p:sp>
        <p:nvSpPr>
          <p:cNvPr id="9" name="Content Placeholder 1"/>
          <p:cNvSpPr txBox="1">
            <a:spLocks/>
          </p:cNvSpPr>
          <p:nvPr/>
        </p:nvSpPr>
        <p:spPr>
          <a:xfrm>
            <a:off x="1191491" y="1083306"/>
            <a:ext cx="5523312" cy="505350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br>
              <a:rPr lang="en-US" dirty="0">
                <a:solidFill>
                  <a:schemeClr val="tx1"/>
                </a:solidFill>
                <a:effectLst/>
              </a:rPr>
            </a:br>
            <a:endParaRPr lang="en-US" dirty="0">
              <a:solidFill>
                <a:schemeClr val="tx1"/>
              </a:solidFill>
              <a:effectLst/>
            </a:endParaRPr>
          </a:p>
          <a:p>
            <a:pPr marL="0" indent="0">
              <a:lnSpc>
                <a:spcPct val="90000"/>
              </a:lnSpc>
              <a:buNone/>
            </a:pPr>
            <a:endParaRPr lang="en-US" sz="2000" dirty="0">
              <a:solidFill>
                <a:schemeClr val="tx1"/>
              </a:solidFill>
            </a:endParaRPr>
          </a:p>
          <a:p>
            <a:pPr>
              <a:lnSpc>
                <a:spcPct val="90000"/>
              </a:lnSpc>
            </a:pPr>
            <a:r>
              <a:rPr lang="en-US" sz="2000" dirty="0">
                <a:solidFill>
                  <a:schemeClr val="tx1"/>
                </a:solidFill>
                <a:effectLst/>
              </a:rPr>
              <a:t>Part 2, Section C Preamble</a:t>
            </a:r>
          </a:p>
          <a:p>
            <a:pPr marL="628650" lvl="2" indent="0">
              <a:lnSpc>
                <a:spcPct val="90000"/>
              </a:lnSpc>
              <a:buNone/>
            </a:pPr>
            <a:r>
              <a:rPr lang="en-US" sz="2000" dirty="0"/>
              <a:t>Section C</a:t>
            </a:r>
            <a:r>
              <a:rPr lang="en-US" sz="2000" b="1" dirty="0"/>
              <a:t> </a:t>
            </a:r>
            <a:r>
              <a:rPr lang="en-US" sz="2000" b="1" i="1" dirty="0">
                <a:solidFill>
                  <a:srgbClr val="6D2F72"/>
                </a:solidFill>
              </a:rPr>
              <a:t>rules</a:t>
            </a:r>
            <a:r>
              <a:rPr lang="en-US" sz="2000" b="1" dirty="0"/>
              <a:t> </a:t>
            </a:r>
            <a:r>
              <a:rPr lang="en-US" sz="2000" dirty="0"/>
              <a:t>(18, 19, &amp; 20) do not apply at a starting</a:t>
            </a:r>
            <a:r>
              <a:rPr lang="en-US" sz="2000" i="1" dirty="0"/>
              <a:t> </a:t>
            </a:r>
            <a:r>
              <a:rPr lang="en-US" sz="2000" b="1" i="1" dirty="0">
                <a:solidFill>
                  <a:srgbClr val="6D2F72"/>
                </a:solidFill>
              </a:rPr>
              <a:t>mark</a:t>
            </a:r>
            <a:r>
              <a:rPr lang="en-US" sz="2000" b="1" i="1" dirty="0"/>
              <a:t> </a:t>
            </a:r>
            <a:r>
              <a:rPr lang="en-US" sz="2000" dirty="0"/>
              <a:t>surrounded by navigable water when approaching it to </a:t>
            </a:r>
            <a:r>
              <a:rPr lang="en-US" sz="2000" b="1" i="1" dirty="0">
                <a:solidFill>
                  <a:srgbClr val="6D2F72"/>
                </a:solidFill>
              </a:rPr>
              <a:t>start</a:t>
            </a:r>
            <a:r>
              <a:rPr lang="en-US" sz="2000" i="1" dirty="0"/>
              <a:t>.</a:t>
            </a:r>
          </a:p>
          <a:p>
            <a:r>
              <a:rPr lang="en-US" sz="2000" dirty="0">
                <a:solidFill>
                  <a:schemeClr val="tx1"/>
                </a:solidFill>
                <a:effectLst/>
              </a:rPr>
              <a:t>Rule 11 – On the Same </a:t>
            </a:r>
            <a:r>
              <a:rPr lang="en-US" sz="2000" i="1" dirty="0">
                <a:solidFill>
                  <a:srgbClr val="6D2F72"/>
                </a:solidFill>
                <a:effectLst/>
              </a:rPr>
              <a:t>Tack</a:t>
            </a:r>
            <a:r>
              <a:rPr lang="en-US" sz="2000" dirty="0">
                <a:solidFill>
                  <a:srgbClr val="6D2F72"/>
                </a:solidFill>
                <a:effectLst/>
              </a:rPr>
              <a:t>, </a:t>
            </a:r>
            <a:r>
              <a:rPr lang="en-US" sz="2000" i="1" dirty="0">
                <a:solidFill>
                  <a:srgbClr val="6D2F72"/>
                </a:solidFill>
                <a:effectLst/>
              </a:rPr>
              <a:t>Overlapped</a:t>
            </a:r>
          </a:p>
          <a:p>
            <a:pPr marL="566420" lvl="1" indent="0">
              <a:buClr>
                <a:schemeClr val="tx1"/>
              </a:buClr>
              <a:buNone/>
            </a:pPr>
            <a:r>
              <a:rPr lang="en-US" sz="2000" i="1" dirty="0">
                <a:solidFill>
                  <a:srgbClr val="6D2F72"/>
                </a:solidFill>
                <a:effectLst/>
              </a:rPr>
              <a:t>Windward</a:t>
            </a:r>
            <a:r>
              <a:rPr lang="en-US" sz="2000" dirty="0">
                <a:solidFill>
                  <a:schemeClr val="tx1"/>
                </a:solidFill>
                <a:effectLst/>
              </a:rPr>
              <a:t> </a:t>
            </a:r>
            <a:r>
              <a:rPr lang="en-US" sz="2000" b="0" dirty="0">
                <a:solidFill>
                  <a:schemeClr val="tx1"/>
                </a:solidFill>
                <a:effectLst/>
              </a:rPr>
              <a:t>boat shall </a:t>
            </a:r>
            <a:r>
              <a:rPr lang="en-US" sz="2000" i="1" dirty="0">
                <a:solidFill>
                  <a:srgbClr val="6D2F72"/>
                </a:solidFill>
                <a:effectLst/>
              </a:rPr>
              <a:t>keep clear</a:t>
            </a:r>
            <a:r>
              <a:rPr lang="en-US" sz="2000" dirty="0">
                <a:solidFill>
                  <a:srgbClr val="6D2F72"/>
                </a:solidFill>
                <a:effectLst/>
              </a:rPr>
              <a:t> </a:t>
            </a:r>
            <a:r>
              <a:rPr lang="en-US" sz="2000" b="0" dirty="0">
                <a:solidFill>
                  <a:schemeClr val="tx1"/>
                </a:solidFill>
                <a:effectLst/>
              </a:rPr>
              <a:t>of a </a:t>
            </a:r>
            <a:r>
              <a:rPr lang="en-US" sz="2000" i="1" dirty="0">
                <a:solidFill>
                  <a:srgbClr val="6D2F72"/>
                </a:solidFill>
                <a:effectLst/>
              </a:rPr>
              <a:t>leeward</a:t>
            </a:r>
            <a:r>
              <a:rPr lang="en-US" sz="2000" dirty="0">
                <a:solidFill>
                  <a:schemeClr val="tx1"/>
                </a:solidFill>
                <a:effectLst/>
              </a:rPr>
              <a:t> </a:t>
            </a:r>
            <a:r>
              <a:rPr lang="en-US" sz="2000" b="0" dirty="0">
                <a:solidFill>
                  <a:schemeClr val="tx1"/>
                </a:solidFill>
                <a:effectLst/>
              </a:rPr>
              <a:t>boat.</a:t>
            </a:r>
          </a:p>
          <a:p>
            <a:r>
              <a:rPr lang="en-US" sz="2000" dirty="0">
                <a:solidFill>
                  <a:schemeClr val="tx1"/>
                </a:solidFill>
                <a:effectLst/>
              </a:rPr>
              <a:t>Rule 16.1 – Changing Course</a:t>
            </a:r>
          </a:p>
          <a:p>
            <a:pPr marL="566420" lvl="1" indent="0">
              <a:buNone/>
            </a:pPr>
            <a:r>
              <a:rPr lang="en-US" sz="2000" b="0" dirty="0">
                <a:solidFill>
                  <a:schemeClr val="tx1"/>
                </a:solidFill>
                <a:effectLst/>
              </a:rPr>
              <a:t>As </a:t>
            </a:r>
            <a:r>
              <a:rPr lang="en-US" sz="2000" b="0" dirty="0" err="1">
                <a:solidFill>
                  <a:schemeClr val="tx1"/>
                </a:solidFill>
                <a:effectLst/>
              </a:rPr>
              <a:t>RoW</a:t>
            </a:r>
            <a:r>
              <a:rPr lang="en-US" sz="2000" b="0" dirty="0">
                <a:solidFill>
                  <a:schemeClr val="tx1"/>
                </a:solidFill>
                <a:effectLst/>
              </a:rPr>
              <a:t> boat changes course she shall give keep-clear boat </a:t>
            </a:r>
            <a:r>
              <a:rPr lang="en-US" sz="2000" i="1" dirty="0">
                <a:solidFill>
                  <a:srgbClr val="6D2F72"/>
                </a:solidFill>
                <a:effectLst/>
              </a:rPr>
              <a:t>room</a:t>
            </a:r>
            <a:r>
              <a:rPr lang="en-US" sz="2000" dirty="0">
                <a:solidFill>
                  <a:schemeClr val="tx1"/>
                </a:solidFill>
                <a:effectLst/>
              </a:rPr>
              <a:t> </a:t>
            </a:r>
            <a:r>
              <a:rPr lang="en-US" sz="2000" b="0" dirty="0">
                <a:solidFill>
                  <a:schemeClr val="tx1"/>
                </a:solidFill>
                <a:effectLst/>
              </a:rPr>
              <a:t>to</a:t>
            </a:r>
            <a:r>
              <a:rPr lang="en-US" sz="2000" dirty="0">
                <a:solidFill>
                  <a:schemeClr val="tx1"/>
                </a:solidFill>
                <a:effectLst/>
              </a:rPr>
              <a:t> </a:t>
            </a:r>
            <a:r>
              <a:rPr lang="en-US" sz="2000" i="1" dirty="0">
                <a:solidFill>
                  <a:srgbClr val="6D2F72"/>
                </a:solidFill>
                <a:effectLst/>
              </a:rPr>
              <a:t>keep clear. </a:t>
            </a:r>
            <a:endParaRPr lang="en-US" sz="2000" i="1" dirty="0">
              <a:solidFill>
                <a:schemeClr val="tx1"/>
              </a:solidFill>
            </a:endParaRPr>
          </a:p>
        </p:txBody>
      </p:sp>
      <p:sp>
        <p:nvSpPr>
          <p:cNvPr id="43" name="Rectangle 42"/>
          <p:cNvSpPr/>
          <p:nvPr/>
        </p:nvSpPr>
        <p:spPr>
          <a:xfrm>
            <a:off x="8935235" y="1761546"/>
            <a:ext cx="3151990" cy="923330"/>
          </a:xfrm>
          <a:prstGeom prst="rect">
            <a:avLst/>
          </a:prstGeom>
        </p:spPr>
        <p:txBody>
          <a:bodyPr wrap="square">
            <a:spAutoFit/>
          </a:bodyPr>
          <a:lstStyle/>
          <a:p>
            <a:pPr algn="ctr"/>
            <a:r>
              <a:rPr lang="en-US" b="1" dirty="0">
                <a:latin typeface="+mn-lt"/>
              </a:rPr>
              <a:t>Blue must “shut the door” before Orange is trapped by the race committee boat.</a:t>
            </a:r>
          </a:p>
        </p:txBody>
      </p:sp>
      <p:sp>
        <p:nvSpPr>
          <p:cNvPr id="44" name="Oval Callout 43"/>
          <p:cNvSpPr/>
          <p:nvPr/>
        </p:nvSpPr>
        <p:spPr>
          <a:xfrm flipH="1">
            <a:off x="7104755" y="2684876"/>
            <a:ext cx="1004647" cy="497418"/>
          </a:xfrm>
          <a:prstGeom prst="wedgeEllipseCallout">
            <a:avLst>
              <a:gd name="adj1" fmla="val -52601"/>
              <a:gd name="adj2" fmla="val 993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45" name="Title 1">
            <a:extLst>
              <a:ext uri="{FF2B5EF4-FFF2-40B4-BE49-F238E27FC236}">
                <a16:creationId xmlns:a16="http://schemas.microsoft.com/office/drawing/2014/main" id="{F7BBCD71-4582-4E3E-B3EE-A926E882B40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 </a:t>
            </a:r>
            <a:r>
              <a:rPr lang="en-US" dirty="0">
                <a:solidFill>
                  <a:srgbClr val="6D2F72"/>
                </a:solidFill>
                <a:effectLst/>
              </a:rPr>
              <a:t>– “Barging”</a:t>
            </a:r>
            <a:endParaRPr lang="en-US" dirty="0">
              <a:solidFill>
                <a:srgbClr val="6D2F72"/>
              </a:solidFill>
            </a:endParaRPr>
          </a:p>
        </p:txBody>
      </p:sp>
    </p:spTree>
    <p:extLst>
      <p:ext uri="{BB962C8B-B14F-4D97-AF65-F5344CB8AC3E}">
        <p14:creationId xmlns:p14="http://schemas.microsoft.com/office/powerpoint/2010/main" val="33620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02913EE-3052-489E-B3A7-3F18C81D35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7196" y="1363278"/>
            <a:ext cx="8539381" cy="4236334"/>
          </a:xfrm>
          <a:prstGeom prst="rect">
            <a:avLst/>
          </a:prstGeom>
        </p:spPr>
      </p:pic>
      <p:sp>
        <p:nvSpPr>
          <p:cNvPr id="6" name="Content Placeholder 1"/>
          <p:cNvSpPr txBox="1">
            <a:spLocks/>
          </p:cNvSpPr>
          <p:nvPr/>
        </p:nvSpPr>
        <p:spPr>
          <a:xfrm>
            <a:off x="1191491" y="998447"/>
            <a:ext cx="5788174" cy="624659"/>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endParaRPr lang="en-US" sz="2400" i="1" dirty="0">
              <a:solidFill>
                <a:srgbClr val="FF9933"/>
              </a:solidFill>
            </a:endParaRPr>
          </a:p>
        </p:txBody>
      </p:sp>
      <p:sp>
        <p:nvSpPr>
          <p:cNvPr id="74" name="Rectangle 5"/>
          <p:cNvSpPr>
            <a:spLocks noChangeArrowheads="1"/>
          </p:cNvSpPr>
          <p:nvPr/>
        </p:nvSpPr>
        <p:spPr bwMode="auto">
          <a:xfrm>
            <a:off x="0" y="5712543"/>
            <a:ext cx="12192000" cy="48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90000"/>
              </a:lnSpc>
              <a:spcBef>
                <a:spcPct val="20000"/>
              </a:spcBef>
            </a:pPr>
            <a:r>
              <a:rPr lang="en-US" sz="2800" b="1" dirty="0">
                <a:latin typeface="+mn-lt"/>
              </a:rPr>
              <a:t>“Barging” can also apply at the pin-end of the starting line.</a:t>
            </a:r>
            <a:endParaRPr lang="en-US" sz="2800" b="1" i="1" dirty="0">
              <a:latin typeface="+mn-lt"/>
            </a:endParaRPr>
          </a:p>
        </p:txBody>
      </p:sp>
      <p:sp>
        <p:nvSpPr>
          <p:cNvPr id="75" name="Oval Callout 74"/>
          <p:cNvSpPr/>
          <p:nvPr/>
        </p:nvSpPr>
        <p:spPr>
          <a:xfrm>
            <a:off x="5038916" y="2184791"/>
            <a:ext cx="1004647" cy="497418"/>
          </a:xfrm>
          <a:prstGeom prst="wedgeEllipseCallout">
            <a:avLst>
              <a:gd name="adj1" fmla="val -52601"/>
              <a:gd name="adj2" fmla="val 993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76" name="Oval Callout 75"/>
          <p:cNvSpPr/>
          <p:nvPr/>
        </p:nvSpPr>
        <p:spPr>
          <a:xfrm flipH="1">
            <a:off x="5975018" y="3397935"/>
            <a:ext cx="1004647" cy="497418"/>
          </a:xfrm>
          <a:prstGeom prst="wedgeEllipseCallout">
            <a:avLst>
              <a:gd name="adj1" fmla="val -67133"/>
              <a:gd name="adj2" fmla="val -67529"/>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77" name="Title 1">
            <a:extLst>
              <a:ext uri="{FF2B5EF4-FFF2-40B4-BE49-F238E27FC236}">
                <a16:creationId xmlns:a16="http://schemas.microsoft.com/office/drawing/2014/main" id="{AADD41EF-CDEF-4B96-973D-12BCDF4A342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 </a:t>
            </a:r>
            <a:r>
              <a:rPr lang="en-US" dirty="0">
                <a:solidFill>
                  <a:srgbClr val="6D2F72"/>
                </a:solidFill>
                <a:effectLst/>
              </a:rPr>
              <a:t>– “Barging”</a:t>
            </a:r>
            <a:endParaRPr lang="en-US" dirty="0">
              <a:solidFill>
                <a:srgbClr val="6D2F72"/>
              </a:solidFill>
            </a:endParaRPr>
          </a:p>
        </p:txBody>
      </p:sp>
    </p:spTree>
    <p:extLst>
      <p:ext uri="{BB962C8B-B14F-4D97-AF65-F5344CB8AC3E}">
        <p14:creationId xmlns:p14="http://schemas.microsoft.com/office/powerpoint/2010/main" val="351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1191491" y="1019160"/>
            <a:ext cx="10581409" cy="234227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a:solidFill>
                  <a:schemeClr val="tx1"/>
                </a:solidFill>
                <a:effectLst/>
              </a:rPr>
              <a:t>What about </a:t>
            </a:r>
            <a:r>
              <a:rPr lang="en-US" sz="2800" dirty="0">
                <a:solidFill>
                  <a:srgbClr val="0000FF"/>
                </a:solidFill>
                <a:effectLst/>
              </a:rPr>
              <a:t>BEFORE </a:t>
            </a:r>
            <a:r>
              <a:rPr lang="en-US" sz="2800" dirty="0">
                <a:solidFill>
                  <a:schemeClr val="tx1"/>
                </a:solidFill>
                <a:effectLst/>
              </a:rPr>
              <a:t>/</a:t>
            </a:r>
            <a:r>
              <a:rPr lang="en-US" sz="2800" dirty="0">
                <a:solidFill>
                  <a:srgbClr val="0000FF"/>
                </a:solidFill>
                <a:effectLst/>
              </a:rPr>
              <a:t> </a:t>
            </a:r>
            <a:r>
              <a:rPr lang="en-US" sz="2800" dirty="0">
                <a:solidFill>
                  <a:srgbClr val="00CC00"/>
                </a:solidFill>
                <a:effectLst/>
              </a:rPr>
              <a:t>AFTER</a:t>
            </a:r>
            <a:r>
              <a:rPr lang="en-US" dirty="0">
                <a:effectLst/>
              </a:rPr>
              <a:t> </a:t>
            </a:r>
            <a:r>
              <a:rPr lang="en-US" dirty="0">
                <a:solidFill>
                  <a:schemeClr val="tx1"/>
                </a:solidFill>
                <a:effectLst/>
              </a:rPr>
              <a:t>the starting signal?</a:t>
            </a:r>
          </a:p>
          <a:p>
            <a:pPr eaLnBrk="1" hangingPunct="1">
              <a:buFont typeface="Arial" panose="020B0604020202020204" pitchFamily="34" charset="0"/>
              <a:buChar char="•"/>
            </a:pPr>
            <a:r>
              <a:rPr lang="en-US" sz="1900" b="0" dirty="0">
                <a:solidFill>
                  <a:schemeClr val="tx1"/>
                </a:solidFill>
                <a:effectLst/>
              </a:rPr>
              <a:t>How was the</a:t>
            </a:r>
            <a:r>
              <a:rPr lang="en-US" sz="1900" dirty="0">
                <a:solidFill>
                  <a:schemeClr val="tx1"/>
                </a:solidFill>
                <a:effectLst/>
              </a:rPr>
              <a:t> </a:t>
            </a:r>
            <a:r>
              <a:rPr lang="en-US" sz="1900" i="1" dirty="0">
                <a:solidFill>
                  <a:srgbClr val="6D2F72"/>
                </a:solidFill>
                <a:effectLst/>
              </a:rPr>
              <a:t>overlap</a:t>
            </a:r>
            <a:r>
              <a:rPr lang="en-US" sz="1900" dirty="0">
                <a:effectLst/>
              </a:rPr>
              <a:t> </a:t>
            </a:r>
            <a:r>
              <a:rPr lang="en-US" sz="1900" b="0" dirty="0">
                <a:solidFill>
                  <a:schemeClr val="tx1"/>
                </a:solidFill>
                <a:effectLst/>
              </a:rPr>
              <a:t>established?</a:t>
            </a:r>
          </a:p>
          <a:p>
            <a:pPr eaLnBrk="1" hangingPunct="1">
              <a:buFont typeface="Arial" panose="020B0604020202020204" pitchFamily="34" charset="0"/>
              <a:buChar char="•"/>
            </a:pPr>
            <a:r>
              <a:rPr lang="en-US" sz="1900" b="0" dirty="0">
                <a:solidFill>
                  <a:schemeClr val="tx1"/>
                </a:solidFill>
                <a:effectLst/>
              </a:rPr>
              <a:t>Is there a Rule 17 </a:t>
            </a:r>
            <a:r>
              <a:rPr lang="en-US" sz="1900" i="1" dirty="0">
                <a:solidFill>
                  <a:srgbClr val="6D2F72"/>
                </a:solidFill>
                <a:effectLst/>
              </a:rPr>
              <a:t>proper course</a:t>
            </a:r>
            <a:r>
              <a:rPr lang="en-US" sz="1900" dirty="0">
                <a:solidFill>
                  <a:srgbClr val="6D2F72"/>
                </a:solidFill>
                <a:effectLst/>
              </a:rPr>
              <a:t> </a:t>
            </a:r>
            <a:r>
              <a:rPr lang="en-US" sz="1900" b="0" dirty="0">
                <a:solidFill>
                  <a:schemeClr val="tx1"/>
                </a:solidFill>
                <a:effectLst/>
              </a:rPr>
              <a:t>limitation on the </a:t>
            </a:r>
            <a:r>
              <a:rPr lang="en-US" sz="1900" i="1" dirty="0">
                <a:solidFill>
                  <a:srgbClr val="6D2F72"/>
                </a:solidFill>
                <a:effectLst/>
              </a:rPr>
              <a:t>leeward</a:t>
            </a:r>
            <a:r>
              <a:rPr lang="en-US" sz="1900" dirty="0">
                <a:effectLst/>
              </a:rPr>
              <a:t> </a:t>
            </a:r>
            <a:r>
              <a:rPr lang="en-US" sz="1900" b="0" dirty="0">
                <a:solidFill>
                  <a:schemeClr val="tx1"/>
                </a:solidFill>
                <a:effectLst/>
              </a:rPr>
              <a:t>boat?</a:t>
            </a:r>
          </a:p>
          <a:p>
            <a:pPr lvl="0"/>
            <a:r>
              <a:rPr lang="en-US" sz="1900" b="0" dirty="0">
                <a:solidFill>
                  <a:schemeClr val="tx1"/>
                </a:solidFill>
                <a:effectLst/>
              </a:rPr>
              <a:t>Before the starting signal Blue has no </a:t>
            </a:r>
            <a:r>
              <a:rPr lang="en-US" sz="1900" i="1" dirty="0">
                <a:solidFill>
                  <a:srgbClr val="6D2F72"/>
                </a:solidFill>
                <a:effectLst/>
              </a:rPr>
              <a:t>proper course</a:t>
            </a:r>
            <a:r>
              <a:rPr lang="en-US" sz="1900" b="0" dirty="0">
                <a:solidFill>
                  <a:schemeClr val="tx1"/>
                </a:solidFill>
                <a:effectLst/>
              </a:rPr>
              <a:t>, but after the starting signal Blue may be required by rule 17 to sail her </a:t>
            </a:r>
            <a:r>
              <a:rPr lang="en-US" sz="1900" i="1" dirty="0">
                <a:solidFill>
                  <a:srgbClr val="6D2F72"/>
                </a:solidFill>
                <a:effectLst/>
              </a:rPr>
              <a:t>proper course</a:t>
            </a:r>
            <a:r>
              <a:rPr lang="en-US" sz="1900" b="0" i="1" dirty="0">
                <a:solidFill>
                  <a:schemeClr val="tx1"/>
                </a:solidFill>
                <a:effectLst/>
              </a:rPr>
              <a:t>, </a:t>
            </a:r>
            <a:r>
              <a:rPr lang="en-US" sz="1900" b="0" dirty="0">
                <a:solidFill>
                  <a:schemeClr val="tx1"/>
                </a:solidFill>
                <a:effectLst/>
              </a:rPr>
              <a:t>depending on how the </a:t>
            </a:r>
            <a:r>
              <a:rPr lang="en-US" sz="1900" i="1" dirty="0">
                <a:solidFill>
                  <a:srgbClr val="6D2F72"/>
                </a:solidFill>
                <a:effectLst/>
              </a:rPr>
              <a:t>overlap</a:t>
            </a:r>
            <a:r>
              <a:rPr lang="en-US" sz="1900" dirty="0">
                <a:effectLst/>
              </a:rPr>
              <a:t> </a:t>
            </a:r>
            <a:r>
              <a:rPr lang="en-US" sz="1900" b="0" dirty="0">
                <a:solidFill>
                  <a:schemeClr val="tx1"/>
                </a:solidFill>
                <a:effectLst/>
              </a:rPr>
              <a:t>was established.</a:t>
            </a:r>
          </a:p>
        </p:txBody>
      </p:sp>
      <p:sp>
        <p:nvSpPr>
          <p:cNvPr id="95" name="Title 1">
            <a:extLst>
              <a:ext uri="{FF2B5EF4-FFF2-40B4-BE49-F238E27FC236}">
                <a16:creationId xmlns:a16="http://schemas.microsoft.com/office/drawing/2014/main" id="{E9B07D24-A86C-45F1-B66E-6FCC6BB4A3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5" name="Graphic 4">
            <a:extLst>
              <a:ext uri="{FF2B5EF4-FFF2-40B4-BE49-F238E27FC236}">
                <a16:creationId xmlns:a16="http://schemas.microsoft.com/office/drawing/2014/main" id="{2F358106-A13A-4BE7-A7FE-7248A01B37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035" y="3172791"/>
            <a:ext cx="8027929" cy="3056773"/>
          </a:xfrm>
          <a:prstGeom prst="rect">
            <a:avLst/>
          </a:prstGeom>
        </p:spPr>
      </p:pic>
    </p:spTree>
    <p:extLst>
      <p:ext uri="{BB962C8B-B14F-4D97-AF65-F5344CB8AC3E}">
        <p14:creationId xmlns:p14="http://schemas.microsoft.com/office/powerpoint/2010/main" val="9723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0379F622-157E-421B-9483-40B19A3A551A}"/>
              </a:ext>
            </a:extLst>
          </p:cNvPr>
          <p:cNvGrpSpPr/>
          <p:nvPr/>
        </p:nvGrpSpPr>
        <p:grpSpPr>
          <a:xfrm>
            <a:off x="6486135" y="4851239"/>
            <a:ext cx="5628439" cy="1320961"/>
            <a:chOff x="6486135" y="4851239"/>
            <a:chExt cx="5628439" cy="1320961"/>
          </a:xfrm>
        </p:grpSpPr>
        <p:pic>
          <p:nvPicPr>
            <p:cNvPr id="5" name="Picture 4" descr="A picture containing text, clock, gauge&#10;&#10;Description automatically generated">
              <a:extLst>
                <a:ext uri="{FF2B5EF4-FFF2-40B4-BE49-F238E27FC236}">
                  <a16:creationId xmlns:a16="http://schemas.microsoft.com/office/drawing/2014/main" id="{28CEDC38-8979-4B02-AAC2-E13790927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135" y="5150533"/>
              <a:ext cx="2174786" cy="1021667"/>
            </a:xfrm>
            <a:prstGeom prst="rect">
              <a:avLst/>
            </a:prstGeom>
          </p:spPr>
        </p:pic>
        <p:sp>
          <p:nvSpPr>
            <p:cNvPr id="51" name="Rectangle 6"/>
            <p:cNvSpPr>
              <a:spLocks noChangeArrowheads="1"/>
            </p:cNvSpPr>
            <p:nvPr/>
          </p:nvSpPr>
          <p:spPr bwMode="auto">
            <a:xfrm>
              <a:off x="7980724" y="4851239"/>
              <a:ext cx="4133850" cy="830997"/>
            </a:xfrm>
            <a:prstGeom prst="rect">
              <a:avLst/>
            </a:prstGeom>
            <a:noFill/>
            <a:ln w="9525">
              <a:noFill/>
              <a:miter lim="800000"/>
              <a:headEnd/>
              <a:tailEnd/>
            </a:ln>
          </p:spPr>
          <p:txBody>
            <a:bodyPr/>
            <a:lstStyle/>
            <a:p>
              <a:pPr marL="800100" indent="-800100">
                <a:lnSpc>
                  <a:spcPct val="90000"/>
                </a:lnSpc>
                <a:spcBef>
                  <a:spcPct val="20000"/>
                </a:spcBef>
                <a:defRPr/>
              </a:pPr>
              <a:r>
                <a:rPr lang="en-US" sz="1600" b="1" dirty="0">
                  <a:latin typeface="+mn-lt"/>
                </a:rPr>
                <a:t>Rule 12 – On the Same Tack, Not Overlapped </a:t>
              </a:r>
              <a:r>
                <a:rPr lang="en-US" sz="1600" dirty="0">
                  <a:latin typeface="+mn-lt"/>
                </a:rPr>
                <a:t>Orange</a:t>
              </a:r>
              <a:r>
                <a:rPr lang="en-US" sz="1600" b="1" dirty="0">
                  <a:latin typeface="+mn-lt"/>
                </a:rPr>
                <a:t> (</a:t>
              </a:r>
              <a:r>
                <a:rPr lang="en-US" sz="1600" b="1" i="1" dirty="0">
                  <a:solidFill>
                    <a:srgbClr val="6D2F72"/>
                  </a:solidFill>
                  <a:latin typeface="+mn-lt"/>
                </a:rPr>
                <a:t>clear astern</a:t>
              </a:r>
              <a:r>
                <a:rPr lang="en-US" sz="1600" dirty="0">
                  <a:latin typeface="+mn-lt"/>
                </a:rPr>
                <a:t>)</a:t>
              </a:r>
              <a:r>
                <a:rPr lang="en-US" sz="1600" i="1" dirty="0">
                  <a:latin typeface="+mn-lt"/>
                </a:rPr>
                <a:t> </a:t>
              </a:r>
              <a:r>
                <a:rPr lang="en-US" sz="1600" dirty="0">
                  <a:latin typeface="+mn-lt"/>
                </a:rPr>
                <a:t>shall </a:t>
              </a:r>
              <a:r>
                <a:rPr lang="en-US" sz="1600" b="1" i="1" dirty="0">
                  <a:solidFill>
                    <a:srgbClr val="6D2F72"/>
                  </a:solidFill>
                  <a:latin typeface="+mn-lt"/>
                </a:rPr>
                <a:t>keep clear</a:t>
              </a:r>
              <a:r>
                <a:rPr lang="en-US" sz="1600" b="1" i="1" dirty="0">
                  <a:solidFill>
                    <a:srgbClr val="C00000"/>
                  </a:solidFill>
                  <a:latin typeface="+mn-lt"/>
                </a:rPr>
                <a:t> </a:t>
              </a:r>
              <a:r>
                <a:rPr lang="en-US" sz="1600" dirty="0">
                  <a:latin typeface="+mn-lt"/>
                </a:rPr>
                <a:t>of Blue.</a:t>
              </a:r>
              <a:endParaRPr lang="en-US" dirty="0">
                <a:latin typeface="+mn-lt"/>
              </a:endParaRPr>
            </a:p>
          </p:txBody>
        </p:sp>
      </p:grpSp>
      <p:sp>
        <p:nvSpPr>
          <p:cNvPr id="10" name="Content Placeholder 1"/>
          <p:cNvSpPr txBox="1">
            <a:spLocks/>
          </p:cNvSpPr>
          <p:nvPr/>
        </p:nvSpPr>
        <p:spPr>
          <a:xfrm>
            <a:off x="1191491" y="1001394"/>
            <a:ext cx="10136310" cy="63005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The</a:t>
            </a:r>
            <a:r>
              <a:rPr lang="en-US" dirty="0">
                <a:effectLst/>
              </a:rPr>
              <a:t> </a:t>
            </a:r>
            <a:r>
              <a:rPr lang="en-US" i="1" dirty="0">
                <a:solidFill>
                  <a:srgbClr val="6D2F72"/>
                </a:solidFill>
                <a:effectLst/>
              </a:rPr>
              <a:t>rules</a:t>
            </a:r>
            <a:r>
              <a:rPr lang="en-US" dirty="0">
                <a:solidFill>
                  <a:schemeClr val="tx1"/>
                </a:solidFill>
                <a:effectLst/>
              </a:rPr>
              <a:t> that apply change as the situation changes…</a:t>
            </a:r>
          </a:p>
        </p:txBody>
      </p:sp>
      <p:grpSp>
        <p:nvGrpSpPr>
          <p:cNvPr id="41" name="Group 40">
            <a:extLst>
              <a:ext uri="{FF2B5EF4-FFF2-40B4-BE49-F238E27FC236}">
                <a16:creationId xmlns:a16="http://schemas.microsoft.com/office/drawing/2014/main" id="{2E708F5B-E10D-4D91-AB29-07D23EB5EC65}"/>
              </a:ext>
            </a:extLst>
          </p:cNvPr>
          <p:cNvGrpSpPr/>
          <p:nvPr/>
        </p:nvGrpSpPr>
        <p:grpSpPr>
          <a:xfrm>
            <a:off x="5099407" y="4359627"/>
            <a:ext cx="4788306" cy="1808733"/>
            <a:chOff x="5099407" y="4359627"/>
            <a:chExt cx="4788306" cy="1808733"/>
          </a:xfrm>
        </p:grpSpPr>
        <p:grpSp>
          <p:nvGrpSpPr>
            <p:cNvPr id="22" name="Group 21">
              <a:extLst>
                <a:ext uri="{FF2B5EF4-FFF2-40B4-BE49-F238E27FC236}">
                  <a16:creationId xmlns:a16="http://schemas.microsoft.com/office/drawing/2014/main" id="{44CD9732-4239-408D-9094-8AFE56ECC3D0}"/>
                </a:ext>
              </a:extLst>
            </p:cNvPr>
            <p:cNvGrpSpPr/>
            <p:nvPr/>
          </p:nvGrpSpPr>
          <p:grpSpPr>
            <a:xfrm>
              <a:off x="5099407" y="5091234"/>
              <a:ext cx="2637441" cy="1077126"/>
              <a:chOff x="5075028" y="5077533"/>
              <a:chExt cx="2637441" cy="1077126"/>
            </a:xfrm>
          </p:grpSpPr>
          <p:pic>
            <p:nvPicPr>
              <p:cNvPr id="7" name="Picture 6" descr="Icon&#10;&#10;Description automatically generated">
                <a:extLst>
                  <a:ext uri="{FF2B5EF4-FFF2-40B4-BE49-F238E27FC236}">
                    <a16:creationId xmlns:a16="http://schemas.microsoft.com/office/drawing/2014/main" id="{506FAA40-C0B8-4A86-99C5-37556C260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028" y="5112831"/>
                <a:ext cx="1894787" cy="1041828"/>
              </a:xfrm>
              <a:prstGeom prst="rect">
                <a:avLst/>
              </a:prstGeom>
            </p:spPr>
          </p:pic>
          <p:pic>
            <p:nvPicPr>
              <p:cNvPr id="32" name="Picture 31" descr="A picture containing hula-hoop&#10;&#10;Description automatically generated">
                <a:extLst>
                  <a:ext uri="{FF2B5EF4-FFF2-40B4-BE49-F238E27FC236}">
                    <a16:creationId xmlns:a16="http://schemas.microsoft.com/office/drawing/2014/main" id="{D752B3FB-2111-45B1-A8FF-E743FED4270A}"/>
                  </a:ext>
                </a:extLst>
              </p:cNvPr>
              <p:cNvPicPr>
                <a:picLocks noChangeAspect="1"/>
              </p:cNvPicPr>
              <p:nvPr/>
            </p:nvPicPr>
            <p:blipFill rotWithShape="1">
              <a:blip r:embed="rId5">
                <a:extLst>
                  <a:ext uri="{28A0092B-C50C-407E-A947-70E740481C1C}">
                    <a14:useLocalDpi xmlns:a14="http://schemas.microsoft.com/office/drawing/2010/main" val="0"/>
                  </a:ext>
                </a:extLst>
              </a:blip>
              <a:srcRect l="83944" t="89333"/>
              <a:stretch/>
            </p:blipFill>
            <p:spPr>
              <a:xfrm>
                <a:off x="6038849" y="5679516"/>
                <a:ext cx="467767" cy="189875"/>
              </a:xfrm>
              <a:prstGeom prst="rect">
                <a:avLst/>
              </a:prstGeom>
            </p:spPr>
          </p:pic>
          <p:pic>
            <p:nvPicPr>
              <p:cNvPr id="30" name="Picture 29" descr="Shape&#10;&#10;Description automatically generated">
                <a:extLst>
                  <a:ext uri="{FF2B5EF4-FFF2-40B4-BE49-F238E27FC236}">
                    <a16:creationId xmlns:a16="http://schemas.microsoft.com/office/drawing/2014/main" id="{2BBC7391-5B88-4A23-AE76-036BC5881033}"/>
                  </a:ext>
                </a:extLst>
              </p:cNvPr>
              <p:cNvPicPr>
                <a:picLocks noChangeAspect="1"/>
              </p:cNvPicPr>
              <p:nvPr/>
            </p:nvPicPr>
            <p:blipFill rotWithShape="1">
              <a:blip r:embed="rId6">
                <a:extLst>
                  <a:ext uri="{28A0092B-C50C-407E-A947-70E740481C1C}">
                    <a14:useLocalDpi xmlns:a14="http://schemas.microsoft.com/office/drawing/2010/main" val="0"/>
                  </a:ext>
                </a:extLst>
              </a:blip>
              <a:srcRect l="76544" t="79891"/>
              <a:stretch/>
            </p:blipFill>
            <p:spPr>
              <a:xfrm>
                <a:off x="6969815" y="5077533"/>
                <a:ext cx="742654" cy="241310"/>
              </a:xfrm>
              <a:prstGeom prst="rect">
                <a:avLst/>
              </a:prstGeom>
            </p:spPr>
          </p:pic>
        </p:grpSp>
        <p:sp>
          <p:nvSpPr>
            <p:cNvPr id="52" name="TextBox 9"/>
            <p:cNvSpPr txBox="1">
              <a:spLocks noChangeArrowheads="1"/>
            </p:cNvSpPr>
            <p:nvPr/>
          </p:nvSpPr>
          <p:spPr bwMode="auto">
            <a:xfrm>
              <a:off x="5159524" y="4359627"/>
              <a:ext cx="472818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030288" indent="-103028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862013" indent="-862013" eaLnBrk="1" hangingPunct="1">
                <a:lnSpc>
                  <a:spcPct val="90000"/>
                </a:lnSpc>
                <a:spcBef>
                  <a:spcPct val="20000"/>
                </a:spcBef>
              </a:pPr>
              <a:r>
                <a:rPr lang="en-US" sz="1600" b="1" dirty="0">
                  <a:solidFill>
                    <a:schemeClr val="tx1"/>
                  </a:solidFill>
                  <a:latin typeface="+mn-lt"/>
                </a:rPr>
                <a:t>Rule 11 –  On the Same Tack, Overlapped</a:t>
              </a:r>
              <a:br>
                <a:rPr lang="en-US" sz="1600" b="1" dirty="0">
                  <a:solidFill>
                    <a:schemeClr val="tx1"/>
                  </a:solidFill>
                  <a:latin typeface="+mn-lt"/>
                </a:rPr>
              </a:br>
              <a:r>
                <a:rPr lang="en-US" sz="1600" dirty="0">
                  <a:solidFill>
                    <a:schemeClr val="tx1"/>
                  </a:solidFill>
                  <a:latin typeface="+mn-lt"/>
                </a:rPr>
                <a:t>Orange (</a:t>
              </a:r>
              <a:r>
                <a:rPr lang="en-US" sz="1600" b="1" i="1" dirty="0">
                  <a:solidFill>
                    <a:srgbClr val="6D2F72"/>
                  </a:solidFill>
                  <a:latin typeface="+mn-lt"/>
                </a:rPr>
                <a:t>windward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shall</a:t>
              </a:r>
              <a:r>
                <a:rPr lang="en-US" sz="1600" i="1" dirty="0">
                  <a:solidFill>
                    <a:schemeClr val="tx1"/>
                  </a:solidFill>
                  <a:latin typeface="+mn-lt"/>
                </a:rPr>
                <a:t> </a:t>
              </a:r>
              <a:r>
                <a:rPr lang="en-US" sz="1600" b="1" i="1" dirty="0">
                  <a:solidFill>
                    <a:srgbClr val="6D2F72"/>
                  </a:solidFill>
                  <a:latin typeface="+mn-lt"/>
                </a:rPr>
                <a:t>keep clear </a:t>
              </a:r>
              <a:r>
                <a:rPr lang="en-US" sz="1600" dirty="0">
                  <a:solidFill>
                    <a:schemeClr val="tx1"/>
                  </a:solidFill>
                  <a:latin typeface="+mn-lt"/>
                </a:rPr>
                <a:t>of Blue</a:t>
              </a:r>
              <a:r>
                <a:rPr lang="en-US" sz="1600" b="1" dirty="0">
                  <a:solidFill>
                    <a:schemeClr val="tx1"/>
                  </a:solidFill>
                  <a:latin typeface="+mn-lt"/>
                </a:rPr>
                <a:t>.</a:t>
              </a:r>
              <a:endParaRPr lang="en-US" b="1" dirty="0">
                <a:solidFill>
                  <a:schemeClr val="tx1"/>
                </a:solidFill>
                <a:latin typeface="+mn-lt"/>
              </a:endParaRPr>
            </a:p>
          </p:txBody>
        </p:sp>
      </p:grpSp>
      <p:grpSp>
        <p:nvGrpSpPr>
          <p:cNvPr id="44" name="Group 43">
            <a:extLst>
              <a:ext uri="{FF2B5EF4-FFF2-40B4-BE49-F238E27FC236}">
                <a16:creationId xmlns:a16="http://schemas.microsoft.com/office/drawing/2014/main" id="{055A3A0E-4D3E-4821-85B7-C5C85B36700D}"/>
              </a:ext>
            </a:extLst>
          </p:cNvPr>
          <p:cNvGrpSpPr/>
          <p:nvPr/>
        </p:nvGrpSpPr>
        <p:grpSpPr>
          <a:xfrm>
            <a:off x="799337" y="4346337"/>
            <a:ext cx="5210603" cy="1523055"/>
            <a:chOff x="799337" y="4346337"/>
            <a:chExt cx="5210603" cy="1523055"/>
          </a:xfrm>
        </p:grpSpPr>
        <p:grpSp>
          <p:nvGrpSpPr>
            <p:cNvPr id="42" name="Group 41">
              <a:extLst>
                <a:ext uri="{FF2B5EF4-FFF2-40B4-BE49-F238E27FC236}">
                  <a16:creationId xmlns:a16="http://schemas.microsoft.com/office/drawing/2014/main" id="{1FEFCF32-0055-46F1-913E-3F2E2E3F3A01}"/>
                </a:ext>
              </a:extLst>
            </p:cNvPr>
            <p:cNvGrpSpPr/>
            <p:nvPr/>
          </p:nvGrpSpPr>
          <p:grpSpPr>
            <a:xfrm>
              <a:off x="799337" y="4409468"/>
              <a:ext cx="5210603" cy="1459924"/>
              <a:chOff x="799337" y="4409468"/>
              <a:chExt cx="5210603" cy="1459924"/>
            </a:xfrm>
          </p:grpSpPr>
          <p:grpSp>
            <p:nvGrpSpPr>
              <p:cNvPr id="36" name="Group 35">
                <a:extLst>
                  <a:ext uri="{FF2B5EF4-FFF2-40B4-BE49-F238E27FC236}">
                    <a16:creationId xmlns:a16="http://schemas.microsoft.com/office/drawing/2014/main" id="{DDB97D3D-5E26-40DC-886E-0A2701A7DA5F}"/>
                  </a:ext>
                </a:extLst>
              </p:cNvPr>
              <p:cNvGrpSpPr/>
              <p:nvPr/>
            </p:nvGrpSpPr>
            <p:grpSpPr>
              <a:xfrm>
                <a:off x="3947044" y="4409468"/>
                <a:ext cx="2062896" cy="1332548"/>
                <a:chOff x="3947044" y="4409468"/>
                <a:chExt cx="2062896" cy="1332548"/>
              </a:xfrm>
            </p:grpSpPr>
            <p:pic>
              <p:nvPicPr>
                <p:cNvPr id="16" name="Picture 15" descr="A picture containing hula-hoop&#10;&#10;Description automatically generated">
                  <a:extLst>
                    <a:ext uri="{FF2B5EF4-FFF2-40B4-BE49-F238E27FC236}">
                      <a16:creationId xmlns:a16="http://schemas.microsoft.com/office/drawing/2014/main" id="{62828DC8-DD55-4530-A9F8-517563F97A46}"/>
                    </a:ext>
                  </a:extLst>
                </p:cNvPr>
                <p:cNvPicPr>
                  <a:picLocks noChangeAspect="1"/>
                </p:cNvPicPr>
                <p:nvPr/>
              </p:nvPicPr>
              <p:blipFill rotWithShape="1">
                <a:blip r:embed="rId5">
                  <a:extLst>
                    <a:ext uri="{28A0092B-C50C-407E-A947-70E740481C1C}">
                      <a14:useLocalDpi xmlns:a14="http://schemas.microsoft.com/office/drawing/2010/main" val="0"/>
                    </a:ext>
                  </a:extLst>
                </a:blip>
                <a:srcRect l="27856" t="71149" r="49138" b="5977"/>
                <a:stretch/>
              </p:blipFill>
              <p:spPr>
                <a:xfrm rot="330317">
                  <a:off x="4447210" y="5334840"/>
                  <a:ext cx="670282" cy="407176"/>
                </a:xfrm>
                <a:prstGeom prst="rect">
                  <a:avLst/>
                </a:prstGeom>
              </p:spPr>
            </p:pic>
            <p:pic>
              <p:nvPicPr>
                <p:cNvPr id="21" name="Picture 20" descr="Shape&#10;&#10;Description automatically generated">
                  <a:extLst>
                    <a:ext uri="{FF2B5EF4-FFF2-40B4-BE49-F238E27FC236}">
                      <a16:creationId xmlns:a16="http://schemas.microsoft.com/office/drawing/2014/main" id="{5BC3B179-5DE1-4648-9D67-5F596D990A3E}"/>
                    </a:ext>
                  </a:extLst>
                </p:cNvPr>
                <p:cNvPicPr>
                  <a:picLocks noChangeAspect="1"/>
                </p:cNvPicPr>
                <p:nvPr/>
              </p:nvPicPr>
              <p:blipFill rotWithShape="1">
                <a:blip r:embed="rId6">
                  <a:extLst>
                    <a:ext uri="{28A0092B-C50C-407E-A947-70E740481C1C}">
                      <a14:useLocalDpi xmlns:a14="http://schemas.microsoft.com/office/drawing/2010/main" val="0"/>
                    </a:ext>
                  </a:extLst>
                </a:blip>
                <a:srcRect l="25466" t="88092" r="54208"/>
                <a:stretch/>
              </p:blipFill>
              <p:spPr>
                <a:xfrm>
                  <a:off x="5366348" y="5181013"/>
                  <a:ext cx="643592" cy="142910"/>
                </a:xfrm>
                <a:prstGeom prst="rect">
                  <a:avLst/>
                </a:prstGeom>
              </p:spPr>
            </p:pic>
            <p:pic>
              <p:nvPicPr>
                <p:cNvPr id="9" name="Picture 8" descr="Icon&#10;&#10;Description automatically generated">
                  <a:extLst>
                    <a:ext uri="{FF2B5EF4-FFF2-40B4-BE49-F238E27FC236}">
                      <a16:creationId xmlns:a16="http://schemas.microsoft.com/office/drawing/2014/main" id="{D962C561-405C-4653-9215-A9112D1AF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7044" y="4409468"/>
                  <a:ext cx="1491897" cy="1079119"/>
                </a:xfrm>
                <a:prstGeom prst="rect">
                  <a:avLst/>
                </a:prstGeom>
              </p:spPr>
            </p:pic>
          </p:grpSp>
          <p:sp>
            <p:nvSpPr>
              <p:cNvPr id="53" name="TextBox 10"/>
              <p:cNvSpPr txBox="1">
                <a:spLocks noChangeArrowheads="1"/>
              </p:cNvSpPr>
              <p:nvPr/>
            </p:nvSpPr>
            <p:spPr bwMode="auto">
              <a:xfrm>
                <a:off x="799337" y="5038395"/>
                <a:ext cx="35243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65138" indent="-46513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16 – Changing Course </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give </a:t>
                </a:r>
              </a:p>
              <a:p>
                <a:pPr algn="l" eaLnBrk="1" hangingPunct="1"/>
                <a:r>
                  <a:rPr lang="en-US" sz="1600" b="1" dirty="0">
                    <a:solidFill>
                      <a:schemeClr val="tx1"/>
                    </a:solidFill>
                    <a:latin typeface="+mn-lt"/>
                  </a:rPr>
                  <a:t>                  </a:t>
                </a:r>
                <a:r>
                  <a:rPr lang="en-US" sz="1600" dirty="0">
                    <a:solidFill>
                      <a:schemeClr val="tx1"/>
                    </a:solidFill>
                    <a:latin typeface="+mn-lt"/>
                  </a:rPr>
                  <a:t>Orange</a:t>
                </a:r>
                <a:r>
                  <a:rPr lang="en-US" sz="1600" b="1" i="1" dirty="0">
                    <a:solidFill>
                      <a:schemeClr val="tx1"/>
                    </a:solidFill>
                    <a:latin typeface="+mn-lt"/>
                  </a:rPr>
                  <a:t> </a:t>
                </a:r>
                <a:r>
                  <a:rPr lang="en-US" sz="1600" b="1" i="1" dirty="0">
                    <a:solidFill>
                      <a:srgbClr val="6D2F72"/>
                    </a:solidFill>
                    <a:latin typeface="+mn-lt"/>
                  </a:rPr>
                  <a:t>room</a:t>
                </a:r>
                <a:r>
                  <a:rPr lang="en-US" sz="1600" b="1" dirty="0">
                    <a:solidFill>
                      <a:schemeClr val="tx1"/>
                    </a:solidFill>
                    <a:latin typeface="+mn-lt"/>
                  </a:rPr>
                  <a:t> </a:t>
                </a:r>
                <a:r>
                  <a:rPr lang="en-US" sz="1600" dirty="0">
                    <a:solidFill>
                      <a:schemeClr val="tx1"/>
                    </a:solidFill>
                    <a:latin typeface="+mn-lt"/>
                  </a:rPr>
                  <a:t>to</a:t>
                </a:r>
                <a:r>
                  <a:rPr lang="en-US" sz="1600" b="1" dirty="0">
                    <a:solidFill>
                      <a:schemeClr val="tx1"/>
                    </a:solidFill>
                    <a:latin typeface="+mn-lt"/>
                  </a:rPr>
                  <a:t> </a:t>
                </a:r>
                <a:r>
                  <a:rPr lang="en-US" sz="1600" b="1" i="1" dirty="0">
                    <a:solidFill>
                      <a:srgbClr val="6D2F72"/>
                    </a:solidFill>
                    <a:latin typeface="+mn-lt"/>
                  </a:rPr>
                  <a:t>keep clear</a:t>
                </a:r>
                <a:r>
                  <a:rPr lang="en-US" sz="1600" i="1" dirty="0">
                    <a:solidFill>
                      <a:schemeClr val="tx1"/>
                    </a:solidFill>
                    <a:latin typeface="+mn-lt"/>
                  </a:rPr>
                  <a:t>.</a:t>
                </a:r>
                <a:endParaRPr lang="en-US" sz="1600" dirty="0">
                  <a:solidFill>
                    <a:schemeClr val="tx1"/>
                  </a:solidFill>
                  <a:latin typeface="+mn-lt"/>
                </a:endParaRPr>
              </a:p>
            </p:txBody>
          </p:sp>
        </p:grpSp>
        <p:sp>
          <p:nvSpPr>
            <p:cNvPr id="55" name="TextBox 54"/>
            <p:cNvSpPr txBox="1"/>
            <p:nvPr/>
          </p:nvSpPr>
          <p:spPr>
            <a:xfrm>
              <a:off x="2058298" y="4346337"/>
              <a:ext cx="1731730" cy="307777"/>
            </a:xfrm>
            <a:prstGeom prst="rect">
              <a:avLst/>
            </a:prstGeom>
            <a:noFill/>
          </p:spPr>
          <p:txBody>
            <a:bodyPr wrap="square" rtlCol="0">
              <a:spAutoFit/>
            </a:bodyPr>
            <a:lstStyle/>
            <a:p>
              <a:pPr algn="ctr"/>
              <a:r>
                <a:rPr lang="en-US" sz="1400" b="1" dirty="0">
                  <a:solidFill>
                    <a:srgbClr val="0033CC"/>
                  </a:solidFill>
                </a:rPr>
                <a:t>Start Signal: 0.00</a:t>
              </a:r>
            </a:p>
          </p:txBody>
        </p:sp>
      </p:grpSp>
      <p:sp>
        <p:nvSpPr>
          <p:cNvPr id="59" name="Title 1">
            <a:extLst>
              <a:ext uri="{FF2B5EF4-FFF2-40B4-BE49-F238E27FC236}">
                <a16:creationId xmlns:a16="http://schemas.microsoft.com/office/drawing/2014/main" id="{90AC8362-955B-4324-90CE-DE589A5177C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3" name="Picture 2" descr="A picture containing shape&#10;&#10;Description automatically generated">
            <a:extLst>
              <a:ext uri="{FF2B5EF4-FFF2-40B4-BE49-F238E27FC236}">
                <a16:creationId xmlns:a16="http://schemas.microsoft.com/office/drawing/2014/main" id="{5BBE09AB-AD4C-4655-975C-8BBAD2E856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8482" y="1580709"/>
            <a:ext cx="2669389" cy="1406452"/>
          </a:xfrm>
          <a:prstGeom prst="rect">
            <a:avLst/>
          </a:prstGeom>
        </p:spPr>
      </p:pic>
      <p:pic>
        <p:nvPicPr>
          <p:cNvPr id="18" name="Picture 17" descr="A picture containing text, lamp&#10;&#10;Description automatically generated">
            <a:extLst>
              <a:ext uri="{FF2B5EF4-FFF2-40B4-BE49-F238E27FC236}">
                <a16:creationId xmlns:a16="http://schemas.microsoft.com/office/drawing/2014/main" id="{21A0D0F6-1570-4680-ABAA-4AB212BD2C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2007" y="1800252"/>
            <a:ext cx="516962" cy="336897"/>
          </a:xfrm>
          <a:prstGeom prst="rect">
            <a:avLst/>
          </a:prstGeom>
        </p:spPr>
      </p:pic>
      <p:grpSp>
        <p:nvGrpSpPr>
          <p:cNvPr id="43" name="Group 42">
            <a:extLst>
              <a:ext uri="{FF2B5EF4-FFF2-40B4-BE49-F238E27FC236}">
                <a16:creationId xmlns:a16="http://schemas.microsoft.com/office/drawing/2014/main" id="{D8750BEB-73BD-4B01-BB91-CF6549B6E01E}"/>
              </a:ext>
            </a:extLst>
          </p:cNvPr>
          <p:cNvGrpSpPr/>
          <p:nvPr/>
        </p:nvGrpSpPr>
        <p:grpSpPr>
          <a:xfrm>
            <a:off x="1655339" y="2174243"/>
            <a:ext cx="8232374" cy="2485655"/>
            <a:chOff x="1655339" y="2174243"/>
            <a:chExt cx="8232374" cy="2485655"/>
          </a:xfrm>
        </p:grpSpPr>
        <p:sp>
          <p:nvSpPr>
            <p:cNvPr id="54" name="TextBox 11"/>
            <p:cNvSpPr txBox="1">
              <a:spLocks noChangeArrowheads="1"/>
            </p:cNvSpPr>
            <p:nvPr/>
          </p:nvSpPr>
          <p:spPr bwMode="auto">
            <a:xfrm>
              <a:off x="4549051" y="2174243"/>
              <a:ext cx="53386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17  –  On the Same Tack; Proper Course </a:t>
              </a:r>
              <a:br>
                <a:rPr lang="en-US" sz="1600" b="1" dirty="0">
                  <a:solidFill>
                    <a:schemeClr val="tx1"/>
                  </a:solidFill>
                  <a:latin typeface="+mn-lt"/>
                </a:rPr>
              </a:br>
              <a:r>
                <a:rPr lang="en-US" sz="1600" dirty="0">
                  <a:solidFill>
                    <a:schemeClr val="tx1"/>
                  </a:solidFill>
                  <a:latin typeface="+mn-lt"/>
                </a:rPr>
                <a:t>Blue (</a:t>
              </a:r>
              <a:r>
                <a:rPr lang="en-US" sz="1600" b="1" i="1" dirty="0">
                  <a:solidFill>
                    <a:srgbClr val="6D2F72"/>
                  </a:solidFill>
                  <a:latin typeface="+mn-lt"/>
                </a:rPr>
                <a:t>leeward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did not establish the </a:t>
              </a:r>
              <a:r>
                <a:rPr lang="en-US" sz="1600" b="1" i="1" dirty="0">
                  <a:solidFill>
                    <a:srgbClr val="6D2F72"/>
                  </a:solidFill>
                  <a:latin typeface="+mn-lt"/>
                </a:rPr>
                <a:t>overlap</a:t>
              </a:r>
              <a:r>
                <a:rPr lang="en-US" sz="1600" b="1" i="1" dirty="0">
                  <a:solidFill>
                    <a:srgbClr val="0033CC"/>
                  </a:solidFill>
                  <a:latin typeface="+mn-lt"/>
                </a:rPr>
                <a:t> </a:t>
              </a:r>
              <a:r>
                <a:rPr lang="en-US" sz="1600" dirty="0">
                  <a:solidFill>
                    <a:schemeClr val="tx1"/>
                  </a:solidFill>
                  <a:latin typeface="+mn-lt"/>
                </a:rPr>
                <a:t>from</a:t>
              </a:r>
              <a:r>
                <a:rPr lang="en-US" sz="1600" b="1" dirty="0">
                  <a:solidFill>
                    <a:srgbClr val="0033CC"/>
                  </a:solidFill>
                  <a:latin typeface="+mn-lt"/>
                </a:rPr>
                <a:t> </a:t>
              </a:r>
              <a:r>
                <a:rPr lang="en-US" sz="1600" b="1" i="1" dirty="0">
                  <a:solidFill>
                    <a:srgbClr val="6D2F72"/>
                  </a:solidFill>
                  <a:latin typeface="+mn-lt"/>
                </a:rPr>
                <a:t>clear astern </a:t>
              </a:r>
              <a:r>
                <a:rPr lang="en-US" sz="1600" dirty="0">
                  <a:solidFill>
                    <a:schemeClr val="tx1"/>
                  </a:solidFill>
                  <a:latin typeface="+mn-lt"/>
                </a:rPr>
                <a:t>of Orange</a:t>
              </a:r>
              <a:r>
                <a:rPr lang="en-US" sz="1600" i="1" dirty="0">
                  <a:solidFill>
                    <a:schemeClr val="tx1"/>
                  </a:solidFill>
                  <a:latin typeface="+mn-lt"/>
                </a:rPr>
                <a:t>.  </a:t>
              </a:r>
              <a:r>
                <a:rPr lang="en-US" sz="1600" dirty="0">
                  <a:solidFill>
                    <a:schemeClr val="tx1"/>
                  </a:solidFill>
                  <a:latin typeface="+mn-lt"/>
                </a:rPr>
                <a:t>Blue is not bound by Rule 17 and may sail above her</a:t>
              </a:r>
              <a:r>
                <a:rPr lang="en-US" sz="1600" b="1" dirty="0">
                  <a:solidFill>
                    <a:srgbClr val="0033CC"/>
                  </a:solidFill>
                  <a:latin typeface="+mn-lt"/>
                </a:rPr>
                <a:t> </a:t>
              </a:r>
              <a:r>
                <a:rPr lang="en-US" sz="1600" b="1" i="1" dirty="0">
                  <a:solidFill>
                    <a:srgbClr val="6D2F72"/>
                  </a:solidFill>
                  <a:latin typeface="+mn-lt"/>
                </a:rPr>
                <a:t>proper course</a:t>
              </a:r>
              <a:r>
                <a:rPr lang="en-US" sz="1600" dirty="0">
                  <a:solidFill>
                    <a:schemeClr val="tx1"/>
                  </a:solidFill>
                  <a:latin typeface="+mn-lt"/>
                </a:rPr>
                <a:t>.</a:t>
              </a:r>
            </a:p>
          </p:txBody>
        </p:sp>
        <p:sp>
          <p:nvSpPr>
            <p:cNvPr id="56" name="TextBox 55"/>
            <p:cNvSpPr txBox="1"/>
            <p:nvPr/>
          </p:nvSpPr>
          <p:spPr>
            <a:xfrm>
              <a:off x="1655339" y="3136940"/>
              <a:ext cx="1812305" cy="307777"/>
            </a:xfrm>
            <a:prstGeom prst="rect">
              <a:avLst/>
            </a:prstGeom>
            <a:noFill/>
          </p:spPr>
          <p:txBody>
            <a:bodyPr wrap="square" rtlCol="0">
              <a:spAutoFit/>
            </a:bodyPr>
            <a:lstStyle/>
            <a:p>
              <a:pPr algn="ctr"/>
              <a:r>
                <a:rPr lang="en-US" sz="1400" b="1" dirty="0">
                  <a:solidFill>
                    <a:srgbClr val="0033CC"/>
                  </a:solidFill>
                </a:rPr>
                <a:t>Start Signal: +0.02</a:t>
              </a:r>
            </a:p>
          </p:txBody>
        </p:sp>
        <p:grpSp>
          <p:nvGrpSpPr>
            <p:cNvPr id="38" name="Group 37">
              <a:extLst>
                <a:ext uri="{FF2B5EF4-FFF2-40B4-BE49-F238E27FC236}">
                  <a16:creationId xmlns:a16="http://schemas.microsoft.com/office/drawing/2014/main" id="{1402AB9E-54B5-4C74-AE12-5C52D4500CBA}"/>
                </a:ext>
              </a:extLst>
            </p:cNvPr>
            <p:cNvGrpSpPr/>
            <p:nvPr/>
          </p:nvGrpSpPr>
          <p:grpSpPr>
            <a:xfrm>
              <a:off x="3537759" y="3205264"/>
              <a:ext cx="1272816" cy="1454634"/>
              <a:chOff x="3537759" y="3205264"/>
              <a:chExt cx="1272816" cy="1454634"/>
            </a:xfrm>
          </p:grpSpPr>
          <p:pic>
            <p:nvPicPr>
              <p:cNvPr id="29" name="Picture 28" descr="Shape&#10;&#10;Description automatically generated">
                <a:extLst>
                  <a:ext uri="{FF2B5EF4-FFF2-40B4-BE49-F238E27FC236}">
                    <a16:creationId xmlns:a16="http://schemas.microsoft.com/office/drawing/2014/main" id="{3302A60E-4C46-48FC-860B-E5C3E9F439B9}"/>
                  </a:ext>
                </a:extLst>
              </p:cNvPr>
              <p:cNvPicPr>
                <a:picLocks noChangeAspect="1"/>
              </p:cNvPicPr>
              <p:nvPr/>
            </p:nvPicPr>
            <p:blipFill rotWithShape="1">
              <a:blip r:embed="rId6">
                <a:extLst>
                  <a:ext uri="{28A0092B-C50C-407E-A947-70E740481C1C}">
                    <a14:useLocalDpi xmlns:a14="http://schemas.microsoft.com/office/drawing/2010/main" val="0"/>
                  </a:ext>
                </a:extLst>
              </a:blip>
              <a:srcRect l="-1003" t="1" r="90597" b="66069"/>
              <a:stretch/>
            </p:blipFill>
            <p:spPr>
              <a:xfrm>
                <a:off x="4481106" y="4093413"/>
                <a:ext cx="329469" cy="407176"/>
              </a:xfrm>
              <a:prstGeom prst="rect">
                <a:avLst/>
              </a:prstGeom>
            </p:spPr>
          </p:pic>
          <p:grpSp>
            <p:nvGrpSpPr>
              <p:cNvPr id="37" name="Group 36">
                <a:extLst>
                  <a:ext uri="{FF2B5EF4-FFF2-40B4-BE49-F238E27FC236}">
                    <a16:creationId xmlns:a16="http://schemas.microsoft.com/office/drawing/2014/main" id="{FA748817-D1CC-4B7F-901B-DE9163ADC1E4}"/>
                  </a:ext>
                </a:extLst>
              </p:cNvPr>
              <p:cNvGrpSpPr/>
              <p:nvPr/>
            </p:nvGrpSpPr>
            <p:grpSpPr>
              <a:xfrm>
                <a:off x="3537759" y="3205264"/>
                <a:ext cx="1202701" cy="1454634"/>
                <a:chOff x="3537759" y="3205264"/>
                <a:chExt cx="1202701" cy="1454634"/>
              </a:xfrm>
            </p:grpSpPr>
            <p:pic>
              <p:nvPicPr>
                <p:cNvPr id="39" name="Picture 38" descr="A picture containing hula-hoop&#10;&#10;Description automatically generated">
                  <a:extLst>
                    <a:ext uri="{FF2B5EF4-FFF2-40B4-BE49-F238E27FC236}">
                      <a16:creationId xmlns:a16="http://schemas.microsoft.com/office/drawing/2014/main" id="{4DC8312B-C6DF-4EFB-AD82-5FB1AAF210C3}"/>
                    </a:ext>
                  </a:extLst>
                </p:cNvPr>
                <p:cNvPicPr>
                  <a:picLocks noChangeAspect="1"/>
                </p:cNvPicPr>
                <p:nvPr/>
              </p:nvPicPr>
              <p:blipFill rotWithShape="1">
                <a:blip r:embed="rId5">
                  <a:extLst>
                    <a:ext uri="{28A0092B-C50C-407E-A947-70E740481C1C}">
                      <a14:useLocalDpi xmlns:a14="http://schemas.microsoft.com/office/drawing/2010/main" val="0"/>
                    </a:ext>
                  </a:extLst>
                </a:blip>
                <a:srcRect l="-29" t="1189" r="88691" b="70674"/>
                <a:stretch/>
              </p:blipFill>
              <p:spPr>
                <a:xfrm>
                  <a:off x="3686735" y="4159038"/>
                  <a:ext cx="330317" cy="500860"/>
                </a:xfrm>
                <a:prstGeom prst="rect">
                  <a:avLst/>
                </a:prstGeom>
              </p:spPr>
            </p:pic>
            <p:pic>
              <p:nvPicPr>
                <p:cNvPr id="12" name="Picture 11" descr="Icon&#10;&#10;Description automatically generated">
                  <a:extLst>
                    <a:ext uri="{FF2B5EF4-FFF2-40B4-BE49-F238E27FC236}">
                      <a16:creationId xmlns:a16="http://schemas.microsoft.com/office/drawing/2014/main" id="{BD43F4A5-3D00-4314-B240-C9F8D16CFD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7759" y="3205264"/>
                  <a:ext cx="1202701" cy="986101"/>
                </a:xfrm>
                <a:prstGeom prst="rect">
                  <a:avLst/>
                </a:prstGeom>
              </p:spPr>
            </p:pic>
          </p:grpSp>
        </p:grpSp>
      </p:grpSp>
    </p:spTree>
    <p:extLst>
      <p:ext uri="{BB962C8B-B14F-4D97-AF65-F5344CB8AC3E}">
        <p14:creationId xmlns:p14="http://schemas.microsoft.com/office/powerpoint/2010/main" val="28361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1" presetClass="exit" presetSubtype="0" fill="hold" nodeType="withEffect">
                                  <p:stCondLst>
                                    <p:cond delay="0"/>
                                  </p:stCondLst>
                                  <p:childTnLst>
                                    <p:set>
                                      <p:cBhvr>
                                        <p:cTn id="23" dur="1" fill="hold">
                                          <p:stCondLst>
                                            <p:cond delay="0"/>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EA5DBF00-A4EB-4753-9615-25FE6AFD1F44}"/>
              </a:ext>
            </a:extLst>
          </p:cNvPr>
          <p:cNvGrpSpPr/>
          <p:nvPr/>
        </p:nvGrpSpPr>
        <p:grpSpPr>
          <a:xfrm>
            <a:off x="6580949" y="4605269"/>
            <a:ext cx="5241348" cy="1896510"/>
            <a:chOff x="6580949" y="4605269"/>
            <a:chExt cx="5241348" cy="1896510"/>
          </a:xfrm>
        </p:grpSpPr>
        <p:grpSp>
          <p:nvGrpSpPr>
            <p:cNvPr id="37" name="Group 36">
              <a:extLst>
                <a:ext uri="{FF2B5EF4-FFF2-40B4-BE49-F238E27FC236}">
                  <a16:creationId xmlns:a16="http://schemas.microsoft.com/office/drawing/2014/main" id="{FD572000-43AE-43D3-93BB-00C489AB2A17}"/>
                </a:ext>
              </a:extLst>
            </p:cNvPr>
            <p:cNvGrpSpPr/>
            <p:nvPr/>
          </p:nvGrpSpPr>
          <p:grpSpPr>
            <a:xfrm>
              <a:off x="6580949" y="4605269"/>
              <a:ext cx="1879904" cy="1246274"/>
              <a:chOff x="6580949" y="4592569"/>
              <a:chExt cx="1879904" cy="1246274"/>
            </a:xfrm>
          </p:grpSpPr>
          <p:pic>
            <p:nvPicPr>
              <p:cNvPr id="27" name="Picture 26" descr="A picture containing icon&#10;&#10;Description automatically generated">
                <a:extLst>
                  <a:ext uri="{FF2B5EF4-FFF2-40B4-BE49-F238E27FC236}">
                    <a16:creationId xmlns:a16="http://schemas.microsoft.com/office/drawing/2014/main" id="{FB9DD2F9-92DA-4D82-81E3-AE2CB3FED96D}"/>
                  </a:ext>
                </a:extLst>
              </p:cNvPr>
              <p:cNvPicPr>
                <a:picLocks noChangeAspect="1"/>
              </p:cNvPicPr>
              <p:nvPr/>
            </p:nvPicPr>
            <p:blipFill rotWithShape="1">
              <a:blip r:embed="rId3">
                <a:extLst>
                  <a:ext uri="{28A0092B-C50C-407E-A947-70E740481C1C}">
                    <a14:useLocalDpi xmlns:a14="http://schemas.microsoft.com/office/drawing/2010/main" val="0"/>
                  </a:ext>
                </a:extLst>
              </a:blip>
              <a:srcRect l="48338" r="46705"/>
              <a:stretch/>
            </p:blipFill>
            <p:spPr>
              <a:xfrm>
                <a:off x="7393531" y="4675331"/>
                <a:ext cx="91440" cy="1163512"/>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787159C8-7053-44B2-ABF7-E232DBC2CFED}"/>
                  </a:ext>
                </a:extLst>
              </p:cNvPr>
              <p:cNvPicPr>
                <a:picLocks noChangeAspect="1"/>
              </p:cNvPicPr>
              <p:nvPr/>
            </p:nvPicPr>
            <p:blipFill rotWithShape="1">
              <a:blip r:embed="rId3">
                <a:extLst>
                  <a:ext uri="{28A0092B-C50C-407E-A947-70E740481C1C}">
                    <a14:useLocalDpi xmlns:a14="http://schemas.microsoft.com/office/drawing/2010/main" val="0"/>
                  </a:ext>
                </a:extLst>
              </a:blip>
              <a:srcRect l="51781"/>
              <a:stretch/>
            </p:blipFill>
            <p:spPr>
              <a:xfrm>
                <a:off x="7571467" y="4667711"/>
                <a:ext cx="889386" cy="1163512"/>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0A3A3F3F-CCA9-4817-BCC0-C34A566C2E7A}"/>
                  </a:ext>
                </a:extLst>
              </p:cNvPr>
              <p:cNvPicPr>
                <a:picLocks noChangeAspect="1"/>
              </p:cNvPicPr>
              <p:nvPr/>
            </p:nvPicPr>
            <p:blipFill rotWithShape="1">
              <a:blip r:embed="rId3">
                <a:extLst>
                  <a:ext uri="{28A0092B-C50C-407E-A947-70E740481C1C}">
                    <a14:useLocalDpi xmlns:a14="http://schemas.microsoft.com/office/drawing/2010/main" val="0"/>
                  </a:ext>
                </a:extLst>
              </a:blip>
              <a:srcRect r="52360"/>
              <a:stretch/>
            </p:blipFill>
            <p:spPr>
              <a:xfrm>
                <a:off x="6580949" y="4592569"/>
                <a:ext cx="878709" cy="1163512"/>
              </a:xfrm>
              <a:prstGeom prst="rect">
                <a:avLst/>
              </a:prstGeom>
            </p:spPr>
          </p:pic>
        </p:grpSp>
        <p:sp>
          <p:nvSpPr>
            <p:cNvPr id="51" name="Rectangle 6"/>
            <p:cNvSpPr>
              <a:spLocks noChangeArrowheads="1"/>
            </p:cNvSpPr>
            <p:nvPr/>
          </p:nvSpPr>
          <p:spPr bwMode="auto">
            <a:xfrm>
              <a:off x="7832213" y="4900672"/>
              <a:ext cx="3990084" cy="1601107"/>
            </a:xfrm>
            <a:prstGeom prst="rect">
              <a:avLst/>
            </a:prstGeom>
            <a:noFill/>
            <a:ln w="9525">
              <a:noFill/>
              <a:miter lim="800000"/>
              <a:headEnd/>
              <a:tailEnd/>
            </a:ln>
          </p:spPr>
          <p:txBody>
            <a:bodyPr/>
            <a:lstStyle/>
            <a:p>
              <a:pPr marL="800100" indent="-800100">
                <a:lnSpc>
                  <a:spcPct val="90000"/>
                </a:lnSpc>
                <a:spcBef>
                  <a:spcPct val="20000"/>
                </a:spcBef>
                <a:defRPr/>
              </a:pPr>
              <a:r>
                <a:rPr lang="en-US" sz="1600" b="1" dirty="0">
                  <a:latin typeface="+mn-lt"/>
                </a:rPr>
                <a:t>Rule 12 – On the Same Tack, Not Overlapped </a:t>
              </a:r>
              <a:r>
                <a:rPr lang="en-US" sz="1600" dirty="0">
                  <a:latin typeface="+mn-lt"/>
                </a:rPr>
                <a:t>Blue (</a:t>
              </a:r>
              <a:r>
                <a:rPr lang="en-US" sz="1600" b="1" i="1" dirty="0">
                  <a:solidFill>
                    <a:srgbClr val="6D2F72"/>
                  </a:solidFill>
                  <a:latin typeface="+mn-lt"/>
                </a:rPr>
                <a:t>clear astern</a:t>
              </a:r>
              <a:r>
                <a:rPr lang="en-US" sz="1600" b="1" dirty="0">
                  <a:solidFill>
                    <a:srgbClr val="6D2F72"/>
                  </a:solidFill>
                  <a:latin typeface="+mn-lt"/>
                </a:rPr>
                <a:t> </a:t>
              </a:r>
              <a:r>
                <a:rPr lang="en-US" sz="1600" dirty="0">
                  <a:latin typeface="+mn-lt"/>
                </a:rPr>
                <a:t>of Orange) shall </a:t>
              </a:r>
              <a:r>
                <a:rPr lang="en-US" sz="1600" b="1" i="1" dirty="0">
                  <a:solidFill>
                    <a:srgbClr val="6D2F72"/>
                  </a:solidFill>
                  <a:latin typeface="+mn-lt"/>
                </a:rPr>
                <a:t>keep clear </a:t>
              </a:r>
              <a:r>
                <a:rPr lang="en-US" sz="1600" dirty="0">
                  <a:latin typeface="+mn-lt"/>
                </a:rPr>
                <a:t>of her.</a:t>
              </a:r>
              <a:endParaRPr lang="en-US" dirty="0">
                <a:latin typeface="+mn-lt"/>
              </a:endParaRPr>
            </a:p>
          </p:txBody>
        </p:sp>
      </p:grpSp>
      <p:sp>
        <p:nvSpPr>
          <p:cNvPr id="10" name="Content Placeholder 1"/>
          <p:cNvSpPr txBox="1">
            <a:spLocks/>
          </p:cNvSpPr>
          <p:nvPr/>
        </p:nvSpPr>
        <p:spPr>
          <a:xfrm>
            <a:off x="1191491" y="999491"/>
            <a:ext cx="10534344" cy="194837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The</a:t>
            </a:r>
            <a:r>
              <a:rPr lang="en-US" dirty="0">
                <a:effectLst/>
              </a:rPr>
              <a:t> </a:t>
            </a:r>
            <a:r>
              <a:rPr lang="en-US" i="1" dirty="0">
                <a:solidFill>
                  <a:srgbClr val="6D2F72"/>
                </a:solidFill>
                <a:effectLst/>
              </a:rPr>
              <a:t>rules</a:t>
            </a:r>
            <a:r>
              <a:rPr lang="en-US" dirty="0">
                <a:effectLst/>
              </a:rPr>
              <a:t> </a:t>
            </a:r>
            <a:r>
              <a:rPr lang="en-US" dirty="0">
                <a:solidFill>
                  <a:schemeClr val="tx1"/>
                </a:solidFill>
                <a:effectLst/>
              </a:rPr>
              <a:t>that apply change as the situation changes…</a:t>
            </a:r>
          </a:p>
        </p:txBody>
      </p:sp>
      <p:sp>
        <p:nvSpPr>
          <p:cNvPr id="59" name="Title 1">
            <a:extLst>
              <a:ext uri="{FF2B5EF4-FFF2-40B4-BE49-F238E27FC236}">
                <a16:creationId xmlns:a16="http://schemas.microsoft.com/office/drawing/2014/main" id="{95B87E75-FEF5-4658-BB91-614A6575942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16" name="Picture 15" descr="A picture containing shape&#10;&#10;Description automatically generated">
            <a:extLst>
              <a:ext uri="{FF2B5EF4-FFF2-40B4-BE49-F238E27FC236}">
                <a16:creationId xmlns:a16="http://schemas.microsoft.com/office/drawing/2014/main" id="{267AC7F8-6229-4A59-B138-51D62EC0E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411" y="1583198"/>
            <a:ext cx="2669389" cy="1406452"/>
          </a:xfrm>
          <a:prstGeom prst="rect">
            <a:avLst/>
          </a:prstGeom>
        </p:spPr>
      </p:pic>
      <p:pic>
        <p:nvPicPr>
          <p:cNvPr id="17" name="Picture 16" descr="A picture containing text, lamp&#10;&#10;Description automatically generated">
            <a:extLst>
              <a:ext uri="{FF2B5EF4-FFF2-40B4-BE49-F238E27FC236}">
                <a16:creationId xmlns:a16="http://schemas.microsoft.com/office/drawing/2014/main" id="{BDD1B43B-40A6-483B-A206-237078603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6013" y="1799468"/>
            <a:ext cx="516962" cy="336897"/>
          </a:xfrm>
          <a:prstGeom prst="rect">
            <a:avLst/>
          </a:prstGeom>
        </p:spPr>
      </p:pic>
      <p:grpSp>
        <p:nvGrpSpPr>
          <p:cNvPr id="62" name="Group 61">
            <a:extLst>
              <a:ext uri="{FF2B5EF4-FFF2-40B4-BE49-F238E27FC236}">
                <a16:creationId xmlns:a16="http://schemas.microsoft.com/office/drawing/2014/main" id="{96581ECE-A49D-4A90-9402-B4CFC33FDCE1}"/>
              </a:ext>
            </a:extLst>
          </p:cNvPr>
          <p:cNvGrpSpPr/>
          <p:nvPr/>
        </p:nvGrpSpPr>
        <p:grpSpPr>
          <a:xfrm>
            <a:off x="1456205" y="2546773"/>
            <a:ext cx="9003365" cy="1807405"/>
            <a:chOff x="1456205" y="2546773"/>
            <a:chExt cx="9003365" cy="1807405"/>
          </a:xfrm>
        </p:grpSpPr>
        <p:sp>
          <p:nvSpPr>
            <p:cNvPr id="54" name="TextBox 11"/>
            <p:cNvSpPr txBox="1">
              <a:spLocks noChangeArrowheads="1"/>
            </p:cNvSpPr>
            <p:nvPr/>
          </p:nvSpPr>
          <p:spPr bwMode="auto">
            <a:xfrm>
              <a:off x="4525924" y="2546773"/>
              <a:ext cx="593364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17  –  On the Same Tack; Proper Course </a:t>
              </a:r>
              <a:br>
                <a:rPr lang="en-US" sz="1600" b="1" dirty="0">
                  <a:solidFill>
                    <a:schemeClr val="tx1"/>
                  </a:solidFill>
                  <a:latin typeface="+mn-lt"/>
                </a:rPr>
              </a:br>
              <a:r>
                <a:rPr lang="en-US" sz="1600" dirty="0">
                  <a:solidFill>
                    <a:schemeClr val="tx1"/>
                  </a:solidFill>
                  <a:latin typeface="+mn-lt"/>
                </a:rPr>
                <a:t>Blue (</a:t>
              </a:r>
              <a:r>
                <a:rPr lang="en-US" sz="1600" b="1" i="1" dirty="0">
                  <a:solidFill>
                    <a:srgbClr val="6D2F72"/>
                  </a:solidFill>
                  <a:latin typeface="+mn-lt"/>
                </a:rPr>
                <a:t>leeward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established the</a:t>
              </a:r>
              <a:r>
                <a:rPr lang="en-US" sz="1600" b="1" dirty="0">
                  <a:solidFill>
                    <a:schemeClr val="tx1"/>
                  </a:solidFill>
                  <a:latin typeface="+mn-lt"/>
                </a:rPr>
                <a:t> </a:t>
              </a:r>
              <a:r>
                <a:rPr lang="en-US" sz="1600" b="1" i="1" dirty="0">
                  <a:solidFill>
                    <a:srgbClr val="6D2F72"/>
                  </a:solidFill>
                  <a:latin typeface="+mn-lt"/>
                </a:rPr>
                <a:t>overlap</a:t>
              </a:r>
              <a:r>
                <a:rPr lang="en-US" sz="1600" b="1" i="1" dirty="0">
                  <a:solidFill>
                    <a:srgbClr val="0033CC"/>
                  </a:solidFill>
                  <a:latin typeface="+mn-lt"/>
                </a:rPr>
                <a:t> </a:t>
              </a:r>
              <a:r>
                <a:rPr lang="en-US" sz="1600" dirty="0">
                  <a:solidFill>
                    <a:schemeClr val="tx1"/>
                  </a:solidFill>
                  <a:latin typeface="+mn-lt"/>
                </a:rPr>
                <a:t>on Orange from</a:t>
              </a:r>
              <a:r>
                <a:rPr lang="en-US" sz="1600" b="1" dirty="0">
                  <a:solidFill>
                    <a:schemeClr val="tx1"/>
                  </a:solidFill>
                  <a:latin typeface="+mn-lt"/>
                </a:rPr>
                <a:t> </a:t>
              </a:r>
              <a:r>
                <a:rPr lang="en-US" sz="1600" b="1" i="1" dirty="0">
                  <a:solidFill>
                    <a:srgbClr val="6D2F72"/>
                  </a:solidFill>
                  <a:latin typeface="+mn-lt"/>
                </a:rPr>
                <a:t>clear astern</a:t>
              </a:r>
              <a:r>
                <a:rPr lang="en-US" sz="1600" b="1" i="1" dirty="0">
                  <a:solidFill>
                    <a:schemeClr val="tx1"/>
                  </a:solidFill>
                  <a:latin typeface="+mn-lt"/>
                </a:rPr>
                <a:t>. </a:t>
              </a:r>
              <a:r>
                <a:rPr lang="en-US" sz="1600" dirty="0">
                  <a:solidFill>
                    <a:schemeClr val="tx1"/>
                  </a:solidFill>
                  <a:latin typeface="+mn-lt"/>
                </a:rPr>
                <a:t>Blue is required by rule 17 to sail her</a:t>
              </a:r>
              <a:r>
                <a:rPr lang="en-US" sz="1600" b="1" dirty="0">
                  <a:solidFill>
                    <a:schemeClr val="tx1"/>
                  </a:solidFill>
                  <a:latin typeface="+mn-lt"/>
                </a:rPr>
                <a:t> </a:t>
              </a:r>
              <a:r>
                <a:rPr lang="en-US" sz="1600" b="1" i="1" dirty="0">
                  <a:solidFill>
                    <a:srgbClr val="6D2F72"/>
                  </a:solidFill>
                  <a:latin typeface="+mn-lt"/>
                </a:rPr>
                <a:t>proper course</a:t>
              </a:r>
              <a:r>
                <a:rPr lang="en-US" sz="1600" b="1" dirty="0">
                  <a:solidFill>
                    <a:srgbClr val="6D2F72"/>
                  </a:solidFill>
                  <a:latin typeface="+mn-lt"/>
                </a:rPr>
                <a:t> </a:t>
              </a:r>
              <a:r>
                <a:rPr lang="en-US" sz="1600" dirty="0">
                  <a:solidFill>
                    <a:schemeClr val="tx1"/>
                  </a:solidFill>
                  <a:latin typeface="+mn-lt"/>
                </a:rPr>
                <a:t>after the starting signal.</a:t>
              </a:r>
            </a:p>
          </p:txBody>
        </p:sp>
        <p:sp>
          <p:nvSpPr>
            <p:cNvPr id="56" name="TextBox 55"/>
            <p:cNvSpPr txBox="1"/>
            <p:nvPr/>
          </p:nvSpPr>
          <p:spPr>
            <a:xfrm>
              <a:off x="1456205" y="2764644"/>
              <a:ext cx="1812305" cy="307777"/>
            </a:xfrm>
            <a:prstGeom prst="rect">
              <a:avLst/>
            </a:prstGeom>
            <a:noFill/>
          </p:spPr>
          <p:txBody>
            <a:bodyPr wrap="square" rtlCol="0">
              <a:spAutoFit/>
            </a:bodyPr>
            <a:lstStyle/>
            <a:p>
              <a:pPr algn="ctr"/>
              <a:r>
                <a:rPr lang="en-US" sz="1400" b="1" dirty="0">
                  <a:solidFill>
                    <a:srgbClr val="0033CC"/>
                  </a:solidFill>
                </a:rPr>
                <a:t>Start Signal: +0.02</a:t>
              </a:r>
            </a:p>
          </p:txBody>
        </p:sp>
        <p:grpSp>
          <p:nvGrpSpPr>
            <p:cNvPr id="46" name="Group 45">
              <a:extLst>
                <a:ext uri="{FF2B5EF4-FFF2-40B4-BE49-F238E27FC236}">
                  <a16:creationId xmlns:a16="http://schemas.microsoft.com/office/drawing/2014/main" id="{894E5010-75A1-4BC2-A9A9-D144F4FA3CC3}"/>
                </a:ext>
              </a:extLst>
            </p:cNvPr>
            <p:cNvGrpSpPr/>
            <p:nvPr/>
          </p:nvGrpSpPr>
          <p:grpSpPr>
            <a:xfrm>
              <a:off x="3272359" y="3126581"/>
              <a:ext cx="1575928" cy="1227597"/>
              <a:chOff x="3272359" y="3126581"/>
              <a:chExt cx="1575928" cy="1227597"/>
            </a:xfrm>
          </p:grpSpPr>
          <p:pic>
            <p:nvPicPr>
              <p:cNvPr id="57" name="Picture 56" descr="Shape, circle&#10;&#10;Description automatically generated">
                <a:extLst>
                  <a:ext uri="{FF2B5EF4-FFF2-40B4-BE49-F238E27FC236}">
                    <a16:creationId xmlns:a16="http://schemas.microsoft.com/office/drawing/2014/main" id="{9A26FED9-F096-43EF-B1E5-C2579AC0457B}"/>
                  </a:ext>
                </a:extLst>
              </p:cNvPr>
              <p:cNvPicPr>
                <a:picLocks noChangeAspect="1"/>
              </p:cNvPicPr>
              <p:nvPr/>
            </p:nvPicPr>
            <p:blipFill rotWithShape="1">
              <a:blip r:embed="rId6">
                <a:extLst>
                  <a:ext uri="{28A0092B-C50C-407E-A947-70E740481C1C}">
                    <a14:useLocalDpi xmlns:a14="http://schemas.microsoft.com/office/drawing/2010/main" val="0"/>
                  </a:ext>
                </a:extLst>
              </a:blip>
              <a:srcRect l="2982" t="6224" r="84388" b="76242"/>
              <a:stretch/>
            </p:blipFill>
            <p:spPr>
              <a:xfrm rot="12571402">
                <a:off x="4395908" y="3862067"/>
                <a:ext cx="452379" cy="228979"/>
              </a:xfrm>
              <a:prstGeom prst="rect">
                <a:avLst/>
              </a:prstGeom>
            </p:spPr>
          </p:pic>
          <p:grpSp>
            <p:nvGrpSpPr>
              <p:cNvPr id="43" name="Group 42">
                <a:extLst>
                  <a:ext uri="{FF2B5EF4-FFF2-40B4-BE49-F238E27FC236}">
                    <a16:creationId xmlns:a16="http://schemas.microsoft.com/office/drawing/2014/main" id="{5315167B-BE32-4456-A666-2BCF82CCCF29}"/>
                  </a:ext>
                </a:extLst>
              </p:cNvPr>
              <p:cNvGrpSpPr/>
              <p:nvPr/>
            </p:nvGrpSpPr>
            <p:grpSpPr>
              <a:xfrm>
                <a:off x="3272359" y="3126581"/>
                <a:ext cx="1311578" cy="1227597"/>
                <a:chOff x="3272359" y="3126581"/>
                <a:chExt cx="1311578" cy="1227597"/>
              </a:xfrm>
            </p:grpSpPr>
            <p:pic>
              <p:nvPicPr>
                <p:cNvPr id="60" name="Picture 59" descr="Shape&#10;&#10;Description automatically generated">
                  <a:extLst>
                    <a:ext uri="{FF2B5EF4-FFF2-40B4-BE49-F238E27FC236}">
                      <a16:creationId xmlns:a16="http://schemas.microsoft.com/office/drawing/2014/main" id="{66CD5E79-26B9-4BBE-9804-A81E103C7901}"/>
                    </a:ext>
                  </a:extLst>
                </p:cNvPr>
                <p:cNvPicPr>
                  <a:picLocks noChangeAspect="1"/>
                </p:cNvPicPr>
                <p:nvPr/>
              </p:nvPicPr>
              <p:blipFill rotWithShape="1">
                <a:blip r:embed="rId7">
                  <a:extLst>
                    <a:ext uri="{28A0092B-C50C-407E-A947-70E740481C1C}">
                      <a14:useLocalDpi xmlns:a14="http://schemas.microsoft.com/office/drawing/2010/main" val="0"/>
                    </a:ext>
                  </a:extLst>
                </a:blip>
                <a:srcRect l="11" t="1090" r="87042" b="75094"/>
                <a:stretch/>
              </p:blipFill>
              <p:spPr>
                <a:xfrm rot="325382">
                  <a:off x="3672343" y="3916851"/>
                  <a:ext cx="508711" cy="437327"/>
                </a:xfrm>
                <a:prstGeom prst="rect">
                  <a:avLst/>
                </a:prstGeom>
              </p:spPr>
            </p:pic>
            <p:grpSp>
              <p:nvGrpSpPr>
                <p:cNvPr id="24" name="Group 23">
                  <a:extLst>
                    <a:ext uri="{FF2B5EF4-FFF2-40B4-BE49-F238E27FC236}">
                      <a16:creationId xmlns:a16="http://schemas.microsoft.com/office/drawing/2014/main" id="{8716AC46-0C3B-4807-BBD2-188A62E0AF4F}"/>
                    </a:ext>
                  </a:extLst>
                </p:cNvPr>
                <p:cNvGrpSpPr/>
                <p:nvPr/>
              </p:nvGrpSpPr>
              <p:grpSpPr>
                <a:xfrm>
                  <a:off x="3272359" y="3126581"/>
                  <a:ext cx="1311578" cy="914421"/>
                  <a:chOff x="3272359" y="3126581"/>
                  <a:chExt cx="1311578" cy="914421"/>
                </a:xfrm>
              </p:grpSpPr>
              <p:pic>
                <p:nvPicPr>
                  <p:cNvPr id="23" name="Picture 22" descr="Icon&#10;&#10;Description automatically generated">
                    <a:extLst>
                      <a:ext uri="{FF2B5EF4-FFF2-40B4-BE49-F238E27FC236}">
                        <a16:creationId xmlns:a16="http://schemas.microsoft.com/office/drawing/2014/main" id="{65B654EA-70E3-48B2-BFA5-97084A0B2A7F}"/>
                      </a:ext>
                    </a:extLst>
                  </p:cNvPr>
                  <p:cNvPicPr>
                    <a:picLocks noChangeAspect="1"/>
                  </p:cNvPicPr>
                  <p:nvPr/>
                </p:nvPicPr>
                <p:blipFill rotWithShape="1">
                  <a:blip r:embed="rId8">
                    <a:extLst>
                      <a:ext uri="{28A0092B-C50C-407E-A947-70E740481C1C}">
                        <a14:useLocalDpi xmlns:a14="http://schemas.microsoft.com/office/drawing/2010/main" val="0"/>
                      </a:ext>
                    </a:extLst>
                  </a:blip>
                  <a:srcRect l="48003"/>
                  <a:stretch/>
                </p:blipFill>
                <p:spPr>
                  <a:xfrm>
                    <a:off x="3906558" y="3126581"/>
                    <a:ext cx="677379" cy="800015"/>
                  </a:xfrm>
                  <a:prstGeom prst="rect">
                    <a:avLst/>
                  </a:prstGeom>
                </p:spPr>
              </p:pic>
              <p:pic>
                <p:nvPicPr>
                  <p:cNvPr id="36" name="Picture 35" descr="Icon&#10;&#10;Description automatically generated">
                    <a:extLst>
                      <a:ext uri="{FF2B5EF4-FFF2-40B4-BE49-F238E27FC236}">
                        <a16:creationId xmlns:a16="http://schemas.microsoft.com/office/drawing/2014/main" id="{C9560714-EF7E-40B9-A644-480A40BF3B9A}"/>
                      </a:ext>
                    </a:extLst>
                  </p:cNvPr>
                  <p:cNvPicPr>
                    <a:picLocks noChangeAspect="1"/>
                  </p:cNvPicPr>
                  <p:nvPr/>
                </p:nvPicPr>
                <p:blipFill rotWithShape="1">
                  <a:blip r:embed="rId8">
                    <a:extLst>
                      <a:ext uri="{28A0092B-C50C-407E-A947-70E740481C1C}">
                        <a14:useLocalDpi xmlns:a14="http://schemas.microsoft.com/office/drawing/2010/main" val="0"/>
                      </a:ext>
                    </a:extLst>
                  </a:blip>
                  <a:srcRect r="47905"/>
                  <a:stretch/>
                </p:blipFill>
                <p:spPr>
                  <a:xfrm>
                    <a:off x="3272359" y="3240987"/>
                    <a:ext cx="678649" cy="800015"/>
                  </a:xfrm>
                  <a:prstGeom prst="rect">
                    <a:avLst/>
                  </a:prstGeom>
                </p:spPr>
              </p:pic>
            </p:grpSp>
          </p:grpSp>
        </p:grpSp>
      </p:grpSp>
      <p:sp>
        <p:nvSpPr>
          <p:cNvPr id="58" name="TextBox 13"/>
          <p:cNvSpPr txBox="1">
            <a:spLocks noChangeArrowheads="1"/>
          </p:cNvSpPr>
          <p:nvPr/>
        </p:nvSpPr>
        <p:spPr bwMode="auto">
          <a:xfrm>
            <a:off x="1373484" y="5651950"/>
            <a:ext cx="60673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15 – Acquiring Right of Way</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initially give Orange</a:t>
            </a:r>
            <a:r>
              <a:rPr lang="en-US" sz="1600" dirty="0">
                <a:solidFill>
                  <a:srgbClr val="6D2F72"/>
                </a:solidFill>
                <a:latin typeface="+mn-lt"/>
              </a:rPr>
              <a:t> </a:t>
            </a:r>
            <a:r>
              <a:rPr lang="en-US" sz="1600" b="1" i="1" dirty="0">
                <a:solidFill>
                  <a:srgbClr val="6D2F72"/>
                </a:solidFill>
                <a:latin typeface="+mn-lt"/>
              </a:rPr>
              <a:t>room</a:t>
            </a:r>
            <a:r>
              <a:rPr lang="en-US" sz="1600" b="1" dirty="0">
                <a:solidFill>
                  <a:srgbClr val="6D2F72"/>
                </a:solidFill>
                <a:latin typeface="+mn-lt"/>
              </a:rPr>
              <a:t> </a:t>
            </a:r>
            <a:r>
              <a:rPr lang="en-US" sz="1600" dirty="0">
                <a:solidFill>
                  <a:schemeClr val="tx1"/>
                </a:solidFill>
                <a:latin typeface="+mn-lt"/>
              </a:rPr>
              <a:t>to</a:t>
            </a:r>
            <a:r>
              <a:rPr lang="en-US" sz="1600" b="1" dirty="0">
                <a:solidFill>
                  <a:schemeClr val="tx1"/>
                </a:solidFill>
                <a:latin typeface="+mn-lt"/>
              </a:rPr>
              <a:t> </a:t>
            </a:r>
            <a:r>
              <a:rPr lang="en-US" sz="1600" b="1" i="1" dirty="0">
                <a:solidFill>
                  <a:srgbClr val="6D2F72"/>
                </a:solidFill>
                <a:latin typeface="+mn-lt"/>
              </a:rPr>
              <a:t>keep clear</a:t>
            </a:r>
            <a:r>
              <a:rPr lang="en-US" sz="1600" dirty="0">
                <a:solidFill>
                  <a:schemeClr val="tx1"/>
                </a:solidFill>
                <a:latin typeface="+mn-lt"/>
              </a:rPr>
              <a:t>.</a:t>
            </a:r>
            <a:endParaRPr lang="en-US" dirty="0">
              <a:solidFill>
                <a:schemeClr val="tx1"/>
              </a:solidFill>
              <a:latin typeface="+mn-lt"/>
            </a:endParaRPr>
          </a:p>
        </p:txBody>
      </p:sp>
      <p:grpSp>
        <p:nvGrpSpPr>
          <p:cNvPr id="49" name="Group 48">
            <a:extLst>
              <a:ext uri="{FF2B5EF4-FFF2-40B4-BE49-F238E27FC236}">
                <a16:creationId xmlns:a16="http://schemas.microsoft.com/office/drawing/2014/main" id="{38720957-9595-4351-BFA8-52036BB85940}"/>
              </a:ext>
            </a:extLst>
          </p:cNvPr>
          <p:cNvGrpSpPr/>
          <p:nvPr/>
        </p:nvGrpSpPr>
        <p:grpSpPr>
          <a:xfrm>
            <a:off x="5382960" y="3994566"/>
            <a:ext cx="4767999" cy="1863327"/>
            <a:chOff x="5382960" y="3994566"/>
            <a:chExt cx="4767999" cy="1863327"/>
          </a:xfrm>
        </p:grpSpPr>
        <p:sp>
          <p:nvSpPr>
            <p:cNvPr id="52" name="TextBox 9"/>
            <p:cNvSpPr txBox="1">
              <a:spLocks noChangeArrowheads="1"/>
            </p:cNvSpPr>
            <p:nvPr/>
          </p:nvSpPr>
          <p:spPr bwMode="auto">
            <a:xfrm>
              <a:off x="5382960" y="3994566"/>
              <a:ext cx="476799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030288" indent="-103028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862013" indent="-862013" eaLnBrk="1" hangingPunct="1">
                <a:lnSpc>
                  <a:spcPct val="90000"/>
                </a:lnSpc>
                <a:spcBef>
                  <a:spcPct val="20000"/>
                </a:spcBef>
              </a:pPr>
              <a:r>
                <a:rPr lang="en-US" sz="1600" b="1" dirty="0">
                  <a:solidFill>
                    <a:schemeClr val="tx1"/>
                  </a:solidFill>
                  <a:latin typeface="+mn-lt"/>
                </a:rPr>
                <a:t>Rule 11 –  On the Same Tack, Overlapped</a:t>
              </a:r>
              <a:br>
                <a:rPr lang="en-US" sz="1600" b="1" dirty="0">
                  <a:solidFill>
                    <a:schemeClr val="tx1"/>
                  </a:solidFill>
                  <a:latin typeface="+mn-lt"/>
                </a:rPr>
              </a:br>
              <a:r>
                <a:rPr lang="en-US" sz="1600" dirty="0">
                  <a:solidFill>
                    <a:schemeClr val="tx1"/>
                  </a:solidFill>
                  <a:latin typeface="+mn-lt"/>
                </a:rPr>
                <a:t>Orange (</a:t>
              </a:r>
              <a:r>
                <a:rPr lang="en-US" sz="1600" b="1" i="1" dirty="0">
                  <a:solidFill>
                    <a:srgbClr val="6D2F72"/>
                  </a:solidFill>
                  <a:latin typeface="+mn-lt"/>
                </a:rPr>
                <a:t>windward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shall</a:t>
              </a:r>
              <a:r>
                <a:rPr lang="en-US" sz="1600" i="1" dirty="0">
                  <a:solidFill>
                    <a:schemeClr val="tx1"/>
                  </a:solidFill>
                  <a:latin typeface="+mn-lt"/>
                </a:rPr>
                <a:t> </a:t>
              </a:r>
              <a:r>
                <a:rPr lang="en-US" sz="1600" b="1" i="1" dirty="0">
                  <a:solidFill>
                    <a:srgbClr val="6D2F72"/>
                  </a:solidFill>
                  <a:latin typeface="+mn-lt"/>
                </a:rPr>
                <a:t>keep clear </a:t>
              </a:r>
              <a:r>
                <a:rPr lang="en-US" sz="1600" dirty="0">
                  <a:solidFill>
                    <a:schemeClr val="tx1"/>
                  </a:solidFill>
                  <a:latin typeface="+mn-lt"/>
                </a:rPr>
                <a:t>of Blue.</a:t>
              </a:r>
              <a:endParaRPr lang="en-US" dirty="0">
                <a:solidFill>
                  <a:schemeClr val="tx1"/>
                </a:solidFill>
                <a:latin typeface="+mn-lt"/>
              </a:endParaRPr>
            </a:p>
          </p:txBody>
        </p:sp>
        <p:grpSp>
          <p:nvGrpSpPr>
            <p:cNvPr id="38" name="Group 37">
              <a:extLst>
                <a:ext uri="{FF2B5EF4-FFF2-40B4-BE49-F238E27FC236}">
                  <a16:creationId xmlns:a16="http://schemas.microsoft.com/office/drawing/2014/main" id="{E88A3509-1B41-4FF5-9C8D-E2277CB6F51D}"/>
                </a:ext>
              </a:extLst>
            </p:cNvPr>
            <p:cNvGrpSpPr/>
            <p:nvPr/>
          </p:nvGrpSpPr>
          <p:grpSpPr>
            <a:xfrm>
              <a:off x="5427333" y="4812747"/>
              <a:ext cx="2153068" cy="1045146"/>
              <a:chOff x="5427333" y="4812747"/>
              <a:chExt cx="2153068" cy="1045146"/>
            </a:xfrm>
          </p:grpSpPr>
          <p:pic>
            <p:nvPicPr>
              <p:cNvPr id="47" name="Picture 46" descr="Shape, circle&#10;&#10;Description automatically generated">
                <a:extLst>
                  <a:ext uri="{FF2B5EF4-FFF2-40B4-BE49-F238E27FC236}">
                    <a16:creationId xmlns:a16="http://schemas.microsoft.com/office/drawing/2014/main" id="{E3594D4B-A340-4460-9D71-ED179E892CB7}"/>
                  </a:ext>
                </a:extLst>
              </p:cNvPr>
              <p:cNvPicPr>
                <a:picLocks noChangeAspect="1"/>
              </p:cNvPicPr>
              <p:nvPr/>
            </p:nvPicPr>
            <p:blipFill rotWithShape="1">
              <a:blip r:embed="rId6">
                <a:extLst>
                  <a:ext uri="{28A0092B-C50C-407E-A947-70E740481C1C}">
                    <a14:useLocalDpi xmlns:a14="http://schemas.microsoft.com/office/drawing/2010/main" val="0"/>
                  </a:ext>
                </a:extLst>
              </a:blip>
              <a:srcRect l="93335" t="91436"/>
              <a:stretch/>
            </p:blipFill>
            <p:spPr>
              <a:xfrm rot="382979">
                <a:off x="6354772" y="4913594"/>
                <a:ext cx="238706" cy="111843"/>
              </a:xfrm>
              <a:prstGeom prst="rect">
                <a:avLst/>
              </a:prstGeom>
            </p:spPr>
          </p:pic>
          <p:grpSp>
            <p:nvGrpSpPr>
              <p:cNvPr id="35" name="Group 34">
                <a:extLst>
                  <a:ext uri="{FF2B5EF4-FFF2-40B4-BE49-F238E27FC236}">
                    <a16:creationId xmlns:a16="http://schemas.microsoft.com/office/drawing/2014/main" id="{F54A81A8-276B-4DB8-84F1-476F77502EC2}"/>
                  </a:ext>
                </a:extLst>
              </p:cNvPr>
              <p:cNvGrpSpPr/>
              <p:nvPr/>
            </p:nvGrpSpPr>
            <p:grpSpPr>
              <a:xfrm>
                <a:off x="5427333" y="4812747"/>
                <a:ext cx="2153068" cy="1045146"/>
                <a:chOff x="5427333" y="4793697"/>
                <a:chExt cx="2153068" cy="1045146"/>
              </a:xfrm>
            </p:grpSpPr>
            <p:pic>
              <p:nvPicPr>
                <p:cNvPr id="44" name="Picture 43" descr="Shape&#10;&#10;Description automatically generated">
                  <a:extLst>
                    <a:ext uri="{FF2B5EF4-FFF2-40B4-BE49-F238E27FC236}">
                      <a16:creationId xmlns:a16="http://schemas.microsoft.com/office/drawing/2014/main" id="{28FCD0AC-2B5E-4B67-9E59-A3D97B4F30BE}"/>
                    </a:ext>
                  </a:extLst>
                </p:cNvPr>
                <p:cNvPicPr>
                  <a:picLocks noChangeAspect="1"/>
                </p:cNvPicPr>
                <p:nvPr/>
              </p:nvPicPr>
              <p:blipFill rotWithShape="1">
                <a:blip r:embed="rId7">
                  <a:extLst>
                    <a:ext uri="{28A0092B-C50C-407E-A947-70E740481C1C}">
                      <a14:useLocalDpi xmlns:a14="http://schemas.microsoft.com/office/drawing/2010/main" val="0"/>
                    </a:ext>
                  </a:extLst>
                </a:blip>
                <a:srcRect l="63352" t="94680"/>
                <a:stretch/>
              </p:blipFill>
              <p:spPr>
                <a:xfrm>
                  <a:off x="6140450" y="5471491"/>
                  <a:ext cx="1439951" cy="97697"/>
                </a:xfrm>
                <a:prstGeom prst="rect">
                  <a:avLst/>
                </a:prstGeom>
              </p:spPr>
            </p:pic>
            <p:grpSp>
              <p:nvGrpSpPr>
                <p:cNvPr id="18" name="Group 17">
                  <a:extLst>
                    <a:ext uri="{FF2B5EF4-FFF2-40B4-BE49-F238E27FC236}">
                      <a16:creationId xmlns:a16="http://schemas.microsoft.com/office/drawing/2014/main" id="{ECC56893-D817-4480-871E-F3156CA9A889}"/>
                    </a:ext>
                  </a:extLst>
                </p:cNvPr>
                <p:cNvGrpSpPr/>
                <p:nvPr/>
              </p:nvGrpSpPr>
              <p:grpSpPr>
                <a:xfrm>
                  <a:off x="5427333" y="4793697"/>
                  <a:ext cx="1015635" cy="1045146"/>
                  <a:chOff x="5427333" y="4793697"/>
                  <a:chExt cx="1015635" cy="1045146"/>
                </a:xfrm>
              </p:grpSpPr>
              <p:pic>
                <p:nvPicPr>
                  <p:cNvPr id="9" name="Picture 8" descr="Icon&#10;&#10;Description automatically generated with medium confidence">
                    <a:extLst>
                      <a:ext uri="{FF2B5EF4-FFF2-40B4-BE49-F238E27FC236}">
                        <a16:creationId xmlns:a16="http://schemas.microsoft.com/office/drawing/2014/main" id="{1D712845-AE8E-4904-923D-DE18805635E4}"/>
                      </a:ext>
                    </a:extLst>
                  </p:cNvPr>
                  <p:cNvPicPr>
                    <a:picLocks noChangeAspect="1"/>
                  </p:cNvPicPr>
                  <p:nvPr/>
                </p:nvPicPr>
                <p:blipFill rotWithShape="1">
                  <a:blip r:embed="rId9">
                    <a:extLst>
                      <a:ext uri="{28A0092B-C50C-407E-A947-70E740481C1C}">
                        <a14:useLocalDpi xmlns:a14="http://schemas.microsoft.com/office/drawing/2010/main" val="0"/>
                      </a:ext>
                    </a:extLst>
                  </a:blip>
                  <a:srcRect b="50286"/>
                  <a:stretch/>
                </p:blipFill>
                <p:spPr>
                  <a:xfrm rot="21022018">
                    <a:off x="5449908" y="4793697"/>
                    <a:ext cx="993060" cy="535531"/>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0AB13C3D-2CDA-4059-B8C4-2E032D130C4F}"/>
                      </a:ext>
                    </a:extLst>
                  </p:cNvPr>
                  <p:cNvPicPr>
                    <a:picLocks noChangeAspect="1"/>
                  </p:cNvPicPr>
                  <p:nvPr/>
                </p:nvPicPr>
                <p:blipFill rotWithShape="1">
                  <a:blip r:embed="rId9">
                    <a:extLst>
                      <a:ext uri="{28A0092B-C50C-407E-A947-70E740481C1C}">
                        <a14:useLocalDpi xmlns:a14="http://schemas.microsoft.com/office/drawing/2010/main" val="0"/>
                      </a:ext>
                    </a:extLst>
                  </a:blip>
                  <a:srcRect t="50515"/>
                  <a:stretch/>
                </p:blipFill>
                <p:spPr>
                  <a:xfrm>
                    <a:off x="5427333" y="5305780"/>
                    <a:ext cx="993060" cy="533063"/>
                  </a:xfrm>
                  <a:prstGeom prst="rect">
                    <a:avLst/>
                  </a:prstGeom>
                </p:spPr>
              </p:pic>
            </p:grpSp>
          </p:grpSp>
        </p:grpSp>
      </p:grpSp>
      <p:grpSp>
        <p:nvGrpSpPr>
          <p:cNvPr id="61" name="Group 60">
            <a:extLst>
              <a:ext uri="{FF2B5EF4-FFF2-40B4-BE49-F238E27FC236}">
                <a16:creationId xmlns:a16="http://schemas.microsoft.com/office/drawing/2014/main" id="{048976E8-CF24-4CC3-8D8A-46008A3B71FB}"/>
              </a:ext>
            </a:extLst>
          </p:cNvPr>
          <p:cNvGrpSpPr/>
          <p:nvPr/>
        </p:nvGrpSpPr>
        <p:grpSpPr>
          <a:xfrm>
            <a:off x="1373484" y="4134161"/>
            <a:ext cx="4165115" cy="1376878"/>
            <a:chOff x="1373484" y="4134161"/>
            <a:chExt cx="4165115" cy="1376878"/>
          </a:xfrm>
        </p:grpSpPr>
        <p:sp>
          <p:nvSpPr>
            <p:cNvPr id="53" name="TextBox 10"/>
            <p:cNvSpPr txBox="1">
              <a:spLocks noChangeArrowheads="1"/>
            </p:cNvSpPr>
            <p:nvPr/>
          </p:nvSpPr>
          <p:spPr bwMode="auto">
            <a:xfrm>
              <a:off x="1373484" y="4680042"/>
              <a:ext cx="331977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65138" indent="-46513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16 – Changing Course </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give</a:t>
              </a:r>
            </a:p>
            <a:p>
              <a:pPr algn="l" eaLnBrk="1" hangingPunct="1"/>
              <a:r>
                <a:rPr lang="en-US" sz="1600" dirty="0">
                  <a:solidFill>
                    <a:schemeClr val="tx1"/>
                  </a:solidFill>
                  <a:latin typeface="+mn-lt"/>
                </a:rPr>
                <a:t>                  Orange</a:t>
              </a:r>
              <a:r>
                <a:rPr lang="en-US" sz="1600" b="1" i="1" dirty="0">
                  <a:solidFill>
                    <a:schemeClr val="tx1"/>
                  </a:solidFill>
                  <a:latin typeface="+mn-lt"/>
                </a:rPr>
                <a:t> </a:t>
              </a:r>
              <a:r>
                <a:rPr lang="en-US" sz="1600" b="1" i="1" dirty="0">
                  <a:solidFill>
                    <a:srgbClr val="6D2F72"/>
                  </a:solidFill>
                  <a:latin typeface="+mn-lt"/>
                </a:rPr>
                <a:t>room</a:t>
              </a:r>
              <a:r>
                <a:rPr lang="en-US" sz="1600" dirty="0">
                  <a:solidFill>
                    <a:srgbClr val="0033CC"/>
                  </a:solidFill>
                  <a:latin typeface="+mn-lt"/>
                </a:rPr>
                <a:t> </a:t>
              </a:r>
              <a:r>
                <a:rPr lang="en-US" sz="1600" dirty="0">
                  <a:solidFill>
                    <a:schemeClr val="tx1"/>
                  </a:solidFill>
                  <a:latin typeface="+mn-lt"/>
                </a:rPr>
                <a:t>to</a:t>
              </a:r>
              <a:r>
                <a:rPr lang="en-US" sz="1600" dirty="0">
                  <a:solidFill>
                    <a:srgbClr val="0033CC"/>
                  </a:solidFill>
                  <a:latin typeface="+mn-lt"/>
                </a:rPr>
                <a:t> </a:t>
              </a:r>
              <a:r>
                <a:rPr lang="en-US" sz="1600" b="1" i="1" dirty="0">
                  <a:solidFill>
                    <a:srgbClr val="6D2F72"/>
                  </a:solidFill>
                  <a:latin typeface="+mn-lt"/>
                </a:rPr>
                <a:t>keep clear.</a:t>
              </a:r>
              <a:endParaRPr lang="en-US" sz="1600" b="1" dirty="0">
                <a:solidFill>
                  <a:srgbClr val="6D2F72"/>
                </a:solidFill>
                <a:latin typeface="+mn-lt"/>
              </a:endParaRPr>
            </a:p>
          </p:txBody>
        </p:sp>
        <p:sp>
          <p:nvSpPr>
            <p:cNvPr id="55" name="TextBox 54"/>
            <p:cNvSpPr txBox="1"/>
            <p:nvPr/>
          </p:nvSpPr>
          <p:spPr>
            <a:xfrm>
              <a:off x="2174828" y="4294340"/>
              <a:ext cx="1731730" cy="307777"/>
            </a:xfrm>
            <a:prstGeom prst="rect">
              <a:avLst/>
            </a:prstGeom>
            <a:noFill/>
          </p:spPr>
          <p:txBody>
            <a:bodyPr wrap="square" rtlCol="0">
              <a:spAutoFit/>
            </a:bodyPr>
            <a:lstStyle/>
            <a:p>
              <a:pPr algn="ctr"/>
              <a:r>
                <a:rPr lang="en-US" sz="1400" b="1" dirty="0">
                  <a:solidFill>
                    <a:srgbClr val="0033CC"/>
                  </a:solidFill>
                </a:rPr>
                <a:t>Start Signal: 0.00</a:t>
              </a:r>
            </a:p>
          </p:txBody>
        </p:sp>
        <p:grpSp>
          <p:nvGrpSpPr>
            <p:cNvPr id="42" name="Group 41">
              <a:extLst>
                <a:ext uri="{FF2B5EF4-FFF2-40B4-BE49-F238E27FC236}">
                  <a16:creationId xmlns:a16="http://schemas.microsoft.com/office/drawing/2014/main" id="{E8A5CDD7-702D-4934-AC4B-4D8B60C8FB55}"/>
                </a:ext>
              </a:extLst>
            </p:cNvPr>
            <p:cNvGrpSpPr/>
            <p:nvPr/>
          </p:nvGrpSpPr>
          <p:grpSpPr>
            <a:xfrm>
              <a:off x="4051572" y="4134161"/>
              <a:ext cx="1487027" cy="1351287"/>
              <a:chOff x="4038872" y="4134161"/>
              <a:chExt cx="1487027" cy="1351287"/>
            </a:xfrm>
          </p:grpSpPr>
          <p:pic>
            <p:nvPicPr>
              <p:cNvPr id="31" name="Picture 30" descr="Shape, circle&#10;&#10;Description automatically generated">
                <a:extLst>
                  <a:ext uri="{FF2B5EF4-FFF2-40B4-BE49-F238E27FC236}">
                    <a16:creationId xmlns:a16="http://schemas.microsoft.com/office/drawing/2014/main" id="{02203E5B-4361-4B99-9A31-37F336E75E07}"/>
                  </a:ext>
                </a:extLst>
              </p:cNvPr>
              <p:cNvPicPr>
                <a:picLocks noChangeAspect="1"/>
              </p:cNvPicPr>
              <p:nvPr/>
            </p:nvPicPr>
            <p:blipFill rotWithShape="1">
              <a:blip r:embed="rId6">
                <a:extLst>
                  <a:ext uri="{28A0092B-C50C-407E-A947-70E740481C1C}">
                    <a14:useLocalDpi xmlns:a14="http://schemas.microsoft.com/office/drawing/2010/main" val="0"/>
                  </a:ext>
                </a:extLst>
              </a:blip>
              <a:srcRect l="29249" t="76939" r="59719" b="6641"/>
              <a:stretch/>
            </p:blipFill>
            <p:spPr>
              <a:xfrm>
                <a:off x="5130800" y="4750727"/>
                <a:ext cx="395099" cy="214432"/>
              </a:xfrm>
              <a:prstGeom prst="rect">
                <a:avLst/>
              </a:prstGeom>
            </p:spPr>
          </p:pic>
          <p:pic>
            <p:nvPicPr>
              <p:cNvPr id="21" name="Picture 20" descr="Icon&#10;&#10;Description automatically generated">
                <a:extLst>
                  <a:ext uri="{FF2B5EF4-FFF2-40B4-BE49-F238E27FC236}">
                    <a16:creationId xmlns:a16="http://schemas.microsoft.com/office/drawing/2014/main" id="{C5EF9CB1-F0B1-4243-BC76-4E76BBA6D489}"/>
                  </a:ext>
                </a:extLst>
              </p:cNvPr>
              <p:cNvPicPr>
                <a:picLocks noChangeAspect="1"/>
              </p:cNvPicPr>
              <p:nvPr/>
            </p:nvPicPr>
            <p:blipFill rotWithShape="1">
              <a:blip r:embed="rId10">
                <a:extLst>
                  <a:ext uri="{28A0092B-C50C-407E-A947-70E740481C1C}">
                    <a14:useLocalDpi xmlns:a14="http://schemas.microsoft.com/office/drawing/2010/main" val="0"/>
                  </a:ext>
                </a:extLst>
              </a:blip>
              <a:srcRect l="48618" b="31540"/>
              <a:stretch/>
            </p:blipFill>
            <p:spPr>
              <a:xfrm>
                <a:off x="4693262" y="4134161"/>
                <a:ext cx="615335" cy="830997"/>
              </a:xfrm>
              <a:prstGeom prst="rect">
                <a:avLst/>
              </a:prstGeom>
            </p:spPr>
          </p:pic>
          <p:pic>
            <p:nvPicPr>
              <p:cNvPr id="45" name="Picture 44" descr="Shape&#10;&#10;Description automatically generated">
                <a:extLst>
                  <a:ext uri="{FF2B5EF4-FFF2-40B4-BE49-F238E27FC236}">
                    <a16:creationId xmlns:a16="http://schemas.microsoft.com/office/drawing/2014/main" id="{4CD5988F-29A6-4C8F-9B0E-E70D59E3CEA7}"/>
                  </a:ext>
                </a:extLst>
              </p:cNvPr>
              <p:cNvPicPr>
                <a:picLocks noChangeAspect="1"/>
              </p:cNvPicPr>
              <p:nvPr/>
            </p:nvPicPr>
            <p:blipFill rotWithShape="1">
              <a:blip r:embed="rId7">
                <a:extLst>
                  <a:ext uri="{28A0092B-C50C-407E-A947-70E740481C1C}">
                    <a14:useLocalDpi xmlns:a14="http://schemas.microsoft.com/office/drawing/2010/main" val="0"/>
                  </a:ext>
                </a:extLst>
              </a:blip>
              <a:srcRect l="18539" t="63594" r="54263" b="4560"/>
              <a:stretch/>
            </p:blipFill>
            <p:spPr>
              <a:xfrm>
                <a:off x="4370731" y="4900672"/>
                <a:ext cx="1068672" cy="584776"/>
              </a:xfrm>
              <a:prstGeom prst="rect">
                <a:avLst/>
              </a:prstGeom>
            </p:spPr>
          </p:pic>
          <p:pic>
            <p:nvPicPr>
              <p:cNvPr id="33" name="Picture 32" descr="Icon&#10;&#10;Description automatically generated">
                <a:extLst>
                  <a:ext uri="{FF2B5EF4-FFF2-40B4-BE49-F238E27FC236}">
                    <a16:creationId xmlns:a16="http://schemas.microsoft.com/office/drawing/2014/main" id="{3947A4F0-FBBC-49FE-BE62-87AB00BA81F3}"/>
                  </a:ext>
                </a:extLst>
              </p:cNvPr>
              <p:cNvPicPr>
                <a:picLocks noChangeAspect="1"/>
              </p:cNvPicPr>
              <p:nvPr/>
            </p:nvPicPr>
            <p:blipFill rotWithShape="1">
              <a:blip r:embed="rId10">
                <a:extLst>
                  <a:ext uri="{28A0092B-C50C-407E-A947-70E740481C1C}">
                    <a14:useLocalDpi xmlns:a14="http://schemas.microsoft.com/office/drawing/2010/main" val="0"/>
                  </a:ext>
                </a:extLst>
              </a:blip>
              <a:srcRect t="31540" r="47410"/>
              <a:stretch/>
            </p:blipFill>
            <p:spPr>
              <a:xfrm>
                <a:off x="4038872" y="4343806"/>
                <a:ext cx="629810" cy="830997"/>
              </a:xfrm>
              <a:prstGeom prst="rect">
                <a:avLst/>
              </a:prstGeom>
            </p:spPr>
          </p:pic>
        </p:grpSp>
      </p:grpSp>
    </p:spTree>
    <p:extLst>
      <p:ext uri="{BB962C8B-B14F-4D97-AF65-F5344CB8AC3E}">
        <p14:creationId xmlns:p14="http://schemas.microsoft.com/office/powerpoint/2010/main" val="1861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par>
                                <p:cTn id="23" presetID="53" presetClass="entr" presetSubtype="16"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6"/>
          <p:cNvSpPr>
            <a:spLocks noChangeArrowheads="1"/>
          </p:cNvSpPr>
          <p:nvPr/>
        </p:nvSpPr>
        <p:spPr bwMode="auto">
          <a:xfrm>
            <a:off x="1191490" y="1026895"/>
            <a:ext cx="827075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4950" indent="-234950"/>
            <a:r>
              <a:rPr lang="en-US" sz="3200" b="1" dirty="0">
                <a:latin typeface="+mn-lt"/>
              </a:rPr>
              <a:t>What is Blue’s </a:t>
            </a:r>
            <a:r>
              <a:rPr lang="en-US" sz="3200" b="1" i="1" dirty="0">
                <a:solidFill>
                  <a:srgbClr val="6D2F72"/>
                </a:solidFill>
                <a:latin typeface="+mn-lt"/>
              </a:rPr>
              <a:t>Proper Course</a:t>
            </a:r>
            <a:r>
              <a:rPr lang="en-US" sz="3200" b="1" dirty="0">
                <a:latin typeface="+mn-lt"/>
              </a:rPr>
              <a:t>?</a:t>
            </a:r>
          </a:p>
        </p:txBody>
      </p:sp>
      <p:sp>
        <p:nvSpPr>
          <p:cNvPr id="111622" name="Text Box 15"/>
          <p:cNvSpPr txBox="1">
            <a:spLocks noChangeArrowheads="1"/>
          </p:cNvSpPr>
          <p:nvPr/>
        </p:nvSpPr>
        <p:spPr bwMode="auto">
          <a:xfrm>
            <a:off x="1191491" y="1766662"/>
            <a:ext cx="413537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eaLnBrk="1" hangingPunct="1">
              <a:buFont typeface="Arial" panose="020B0604020202020204" pitchFamily="34" charset="0"/>
              <a:buChar char="•"/>
            </a:pPr>
            <a:r>
              <a:rPr lang="en-US" sz="2000" dirty="0">
                <a:solidFill>
                  <a:schemeClr val="tx1"/>
                </a:solidFill>
                <a:latin typeface="+mn-lt"/>
              </a:rPr>
              <a:t>After the starting signal, Blue </a:t>
            </a:r>
            <a:r>
              <a:rPr lang="en-US" sz="2000" b="1" dirty="0">
                <a:solidFill>
                  <a:schemeClr val="tx1"/>
                </a:solidFill>
                <a:latin typeface="+mn-lt"/>
              </a:rPr>
              <a:t>(</a:t>
            </a:r>
            <a:r>
              <a:rPr lang="en-US" sz="2000" b="1" i="1" dirty="0">
                <a:solidFill>
                  <a:srgbClr val="6D2F72"/>
                </a:solidFill>
                <a:latin typeface="+mn-lt"/>
              </a:rPr>
              <a:t>leeward</a:t>
            </a:r>
            <a:r>
              <a:rPr lang="en-US" sz="2000" dirty="0">
                <a:solidFill>
                  <a:schemeClr val="tx1"/>
                </a:solidFill>
                <a:latin typeface="+mn-lt"/>
              </a:rPr>
              <a:t>) may not sail above her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(rule 17) which, when sailing to</a:t>
            </a:r>
            <a:r>
              <a:rPr lang="en-US" sz="2000" b="1" dirty="0">
                <a:solidFill>
                  <a:schemeClr val="tx1"/>
                </a:solidFill>
                <a:latin typeface="+mn-lt"/>
              </a:rPr>
              <a:t> </a:t>
            </a:r>
            <a:r>
              <a:rPr lang="en-US" sz="2000" b="1" i="1" dirty="0">
                <a:solidFill>
                  <a:srgbClr val="6D2F72"/>
                </a:solidFill>
                <a:latin typeface="+mn-lt"/>
              </a:rPr>
              <a:t>windward</a:t>
            </a:r>
            <a:r>
              <a:rPr lang="en-US" sz="2000" dirty="0">
                <a:solidFill>
                  <a:schemeClr val="tx1"/>
                </a:solidFill>
                <a:latin typeface="+mn-lt"/>
              </a:rPr>
              <a:t>, is usually close-hauled.</a:t>
            </a:r>
            <a:endParaRPr lang="en-US" sz="2800" dirty="0">
              <a:solidFill>
                <a:schemeClr val="tx1"/>
              </a:solidFill>
              <a:latin typeface="+mn-lt"/>
            </a:endParaRPr>
          </a:p>
        </p:txBody>
      </p:sp>
      <p:sp>
        <p:nvSpPr>
          <p:cNvPr id="36874" name="Text Box 10"/>
          <p:cNvSpPr txBox="1">
            <a:spLocks noChangeArrowheads="1"/>
          </p:cNvSpPr>
          <p:nvPr/>
        </p:nvSpPr>
        <p:spPr bwMode="auto">
          <a:xfrm>
            <a:off x="1191489" y="3397878"/>
            <a:ext cx="4694961"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10000"/>
              </a:spcAft>
              <a:buFont typeface="Arial" panose="020B0604020202020204" pitchFamily="34" charset="0"/>
              <a:buChar char="•"/>
            </a:pPr>
            <a:r>
              <a:rPr lang="en-US" sz="2000" dirty="0">
                <a:solidFill>
                  <a:schemeClr val="tx1"/>
                </a:solidFill>
                <a:latin typeface="+mn-lt"/>
              </a:rPr>
              <a:t>However, in order to pass on the correct side of the starting </a:t>
            </a:r>
            <a:r>
              <a:rPr lang="en-US" sz="2000" b="1" i="1" dirty="0">
                <a:solidFill>
                  <a:srgbClr val="6D2F72"/>
                </a:solidFill>
                <a:latin typeface="+mn-lt"/>
              </a:rPr>
              <a:t>mark</a:t>
            </a:r>
            <a:r>
              <a:rPr lang="en-US" sz="2000" dirty="0">
                <a:solidFill>
                  <a:schemeClr val="tx1"/>
                </a:solidFill>
                <a:latin typeface="+mn-lt"/>
              </a:rPr>
              <a:t>, Blue’s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may be to momentarily luff up to head-to-wind (def. </a:t>
            </a:r>
            <a:r>
              <a:rPr lang="en-US" sz="2000" b="1" i="1" dirty="0">
                <a:solidFill>
                  <a:srgbClr val="6D2F72"/>
                </a:solidFill>
                <a:latin typeface="+mn-lt"/>
              </a:rPr>
              <a:t>Proper Course</a:t>
            </a:r>
            <a:r>
              <a:rPr lang="en-US" sz="2000" dirty="0">
                <a:solidFill>
                  <a:schemeClr val="tx1"/>
                </a:solidFill>
                <a:latin typeface="+mn-lt"/>
              </a:rPr>
              <a:t>).</a:t>
            </a:r>
          </a:p>
        </p:txBody>
      </p:sp>
      <p:sp>
        <p:nvSpPr>
          <p:cNvPr id="8" name="TextBox 7"/>
          <p:cNvSpPr txBox="1"/>
          <p:nvPr/>
        </p:nvSpPr>
        <p:spPr>
          <a:xfrm>
            <a:off x="1191489" y="4721317"/>
            <a:ext cx="5984756" cy="1292662"/>
          </a:xfrm>
          <a:prstGeom prst="rect">
            <a:avLst/>
          </a:prstGeom>
          <a:noFill/>
        </p:spPr>
        <p:txBody>
          <a:bodyPr wrap="square">
            <a:spAutoFit/>
          </a:bodyPr>
          <a:lstStyle/>
          <a:p>
            <a:pPr marL="231775" indent="-231775">
              <a:buFont typeface="Arial" pitchFamily="34" charset="0"/>
              <a:buChar char="•"/>
              <a:defRPr/>
            </a:pPr>
            <a:r>
              <a:rPr lang="en-US" sz="2000" dirty="0">
                <a:latin typeface="+mn-lt"/>
              </a:rPr>
              <a:t>Yellow must </a:t>
            </a:r>
            <a:r>
              <a:rPr lang="en-US" sz="2000" b="1" i="1" dirty="0">
                <a:solidFill>
                  <a:srgbClr val="6D2F72"/>
                </a:solidFill>
                <a:latin typeface="+mn-lt"/>
              </a:rPr>
              <a:t>keep clear</a:t>
            </a:r>
            <a:r>
              <a:rPr lang="en-US" sz="2000" b="1" dirty="0">
                <a:solidFill>
                  <a:srgbClr val="6D2F72"/>
                </a:solidFill>
                <a:latin typeface="+mn-lt"/>
              </a:rPr>
              <a:t> </a:t>
            </a:r>
            <a:r>
              <a:rPr lang="en-US" sz="2000" dirty="0">
                <a:latin typeface="+mn-lt"/>
              </a:rPr>
              <a:t>of Blue (rule 11), but while Blue is changing course, she must give Yellow </a:t>
            </a:r>
            <a:r>
              <a:rPr lang="en-US" sz="2000" b="1" i="1" dirty="0">
                <a:solidFill>
                  <a:srgbClr val="6D2F72"/>
                </a:solidFill>
                <a:latin typeface="+mn-lt"/>
              </a:rPr>
              <a:t>room</a:t>
            </a:r>
            <a:r>
              <a:rPr lang="en-US" sz="2000" b="1" dirty="0">
                <a:solidFill>
                  <a:srgbClr val="6D2F72"/>
                </a:solidFill>
                <a:latin typeface="+mn-lt"/>
              </a:rPr>
              <a:t> </a:t>
            </a:r>
            <a:r>
              <a:rPr lang="en-US" sz="2000" dirty="0">
                <a:latin typeface="+mn-lt"/>
              </a:rPr>
              <a:t>to do so (rule 16).</a:t>
            </a:r>
          </a:p>
          <a:p>
            <a:pPr algn="l">
              <a:defRPr/>
            </a:pPr>
            <a:endParaRPr lang="en-US" b="1" dirty="0">
              <a:solidFill>
                <a:srgbClr val="0033CC"/>
              </a:solidFill>
              <a:effectLst>
                <a:outerShdw blurRad="38100" dist="38100" dir="2700000" algn="tl">
                  <a:srgbClr val="000000">
                    <a:alpha val="43137"/>
                  </a:srgbClr>
                </a:outerShdw>
              </a:effectLst>
              <a:latin typeface="+mn-lt"/>
            </a:endParaRPr>
          </a:p>
        </p:txBody>
      </p:sp>
      <p:sp>
        <p:nvSpPr>
          <p:cNvPr id="10" name="Title 1">
            <a:extLst>
              <a:ext uri="{FF2B5EF4-FFF2-40B4-BE49-F238E27FC236}">
                <a16:creationId xmlns:a16="http://schemas.microsoft.com/office/drawing/2014/main" id="{860D3808-E327-4773-8F63-DEC0B25DD61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a:t>
            </a:r>
          </a:p>
        </p:txBody>
      </p:sp>
      <p:pic>
        <p:nvPicPr>
          <p:cNvPr id="3" name="Picture 2" descr="A picture containing diagram&#10;&#10;Description automatically generated">
            <a:extLst>
              <a:ext uri="{FF2B5EF4-FFF2-40B4-BE49-F238E27FC236}">
                <a16:creationId xmlns:a16="http://schemas.microsoft.com/office/drawing/2014/main" id="{20AA5E6E-EDE7-4603-9E0C-5945C1CE8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4" y="1447800"/>
            <a:ext cx="6742326" cy="4727822"/>
          </a:xfrm>
          <a:prstGeom prst="rect">
            <a:avLst/>
          </a:prstGeom>
        </p:spPr>
      </p:pic>
    </p:spTree>
    <p:extLst>
      <p:ext uri="{BB962C8B-B14F-4D97-AF65-F5344CB8AC3E}">
        <p14:creationId xmlns:p14="http://schemas.microsoft.com/office/powerpoint/2010/main" val="17974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3687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Text Box 6"/>
          <p:cNvSpPr txBox="1">
            <a:spLocks noChangeArrowheads="1"/>
          </p:cNvSpPr>
          <p:nvPr/>
        </p:nvSpPr>
        <p:spPr bwMode="auto">
          <a:xfrm>
            <a:off x="1191491" y="1083306"/>
            <a:ext cx="5714916" cy="438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ct val="50000"/>
              </a:spcBef>
            </a:pPr>
            <a:r>
              <a:rPr lang="en-US" b="1" dirty="0">
                <a:solidFill>
                  <a:schemeClr val="tx1"/>
                </a:solidFill>
                <a:latin typeface="Calibri"/>
              </a:rPr>
              <a:t>Rule 10: </a:t>
            </a:r>
            <a:r>
              <a:rPr lang="en-US" b="1" i="1" dirty="0">
                <a:solidFill>
                  <a:srgbClr val="6D2F72"/>
                </a:solidFill>
                <a:latin typeface="Calibri"/>
              </a:rPr>
              <a:t>Port</a:t>
            </a:r>
            <a:r>
              <a:rPr lang="en-US" b="1" dirty="0">
                <a:solidFill>
                  <a:srgbClr val="6D2F72"/>
                </a:solidFill>
                <a:latin typeface="Calibri"/>
              </a:rPr>
              <a:t> </a:t>
            </a:r>
            <a:r>
              <a:rPr lang="en-US" dirty="0">
                <a:solidFill>
                  <a:schemeClr val="tx1"/>
                </a:solidFill>
                <a:latin typeface="Calibri"/>
              </a:rPr>
              <a:t>must</a:t>
            </a:r>
            <a:r>
              <a:rPr lang="en-US" b="1" dirty="0">
                <a:solidFill>
                  <a:srgbClr val="0033CC"/>
                </a:solidFill>
                <a:latin typeface="Calibri"/>
              </a:rPr>
              <a:t> </a:t>
            </a:r>
            <a:r>
              <a:rPr lang="en-US" b="1" i="1" dirty="0">
                <a:solidFill>
                  <a:srgbClr val="6D2F72"/>
                </a:solidFill>
                <a:latin typeface="Calibri"/>
              </a:rPr>
              <a:t>keep clear.</a:t>
            </a:r>
          </a:p>
          <a:p>
            <a:pPr eaLnBrk="1" hangingPunct="1">
              <a:spcBef>
                <a:spcPct val="50000"/>
              </a:spcBef>
            </a:pPr>
            <a:r>
              <a:rPr lang="en-US" b="1" dirty="0">
                <a:solidFill>
                  <a:schemeClr val="tx1"/>
                </a:solidFill>
                <a:latin typeface="Calibri"/>
              </a:rPr>
              <a:t>Rule 16.1: </a:t>
            </a:r>
            <a:r>
              <a:rPr lang="en-US" dirty="0">
                <a:solidFill>
                  <a:schemeClr val="tx1"/>
                </a:solidFill>
                <a:latin typeface="Calibri"/>
              </a:rPr>
              <a:t>Protects the </a:t>
            </a:r>
            <a:r>
              <a:rPr lang="en-US" b="1" i="1" dirty="0">
                <a:solidFill>
                  <a:srgbClr val="6D2F72"/>
                </a:solidFill>
                <a:latin typeface="Calibri"/>
              </a:rPr>
              <a:t>keep clear </a:t>
            </a:r>
            <a:r>
              <a:rPr lang="en-US" dirty="0">
                <a:solidFill>
                  <a:schemeClr val="tx1"/>
                </a:solidFill>
                <a:latin typeface="Calibri"/>
              </a:rPr>
              <a:t>boat from the right-of-way boat’s unpredictable or last-second changes of course, which would prevent</a:t>
            </a:r>
            <a:r>
              <a:rPr lang="en-US" b="1" dirty="0">
                <a:solidFill>
                  <a:schemeClr val="tx1"/>
                </a:solidFill>
                <a:latin typeface="Calibri"/>
              </a:rPr>
              <a:t> </a:t>
            </a:r>
            <a:r>
              <a:rPr lang="en-US" b="1" i="1" dirty="0">
                <a:solidFill>
                  <a:srgbClr val="6D2F72"/>
                </a:solidFill>
                <a:latin typeface="Calibri"/>
              </a:rPr>
              <a:t>port</a:t>
            </a:r>
            <a:r>
              <a:rPr lang="en-US" b="1" dirty="0">
                <a:solidFill>
                  <a:srgbClr val="0033CC"/>
                </a:solidFill>
                <a:latin typeface="Calibri"/>
              </a:rPr>
              <a:t> </a:t>
            </a:r>
            <a:r>
              <a:rPr lang="en-US" dirty="0">
                <a:solidFill>
                  <a:schemeClr val="tx1"/>
                </a:solidFill>
                <a:latin typeface="Calibri"/>
              </a:rPr>
              <a:t>from</a:t>
            </a:r>
            <a:r>
              <a:rPr lang="en-US" b="1" dirty="0">
                <a:solidFill>
                  <a:schemeClr val="tx1"/>
                </a:solidFill>
                <a:latin typeface="Calibri"/>
              </a:rPr>
              <a:t> </a:t>
            </a:r>
            <a:r>
              <a:rPr lang="en-US" b="1" i="1" dirty="0">
                <a:solidFill>
                  <a:srgbClr val="6D2F72"/>
                </a:solidFill>
                <a:latin typeface="Calibri"/>
              </a:rPr>
              <a:t>keeping clear</a:t>
            </a:r>
            <a:r>
              <a:rPr lang="en-US" b="1" dirty="0">
                <a:solidFill>
                  <a:schemeClr val="tx1"/>
                </a:solidFill>
                <a:latin typeface="Calibri"/>
              </a:rPr>
              <a:t>.</a:t>
            </a:r>
          </a:p>
          <a:p>
            <a:pPr eaLnBrk="1" hangingPunct="1">
              <a:spcBef>
                <a:spcPct val="50000"/>
              </a:spcBef>
            </a:pPr>
            <a:r>
              <a:rPr lang="en-US" b="1" dirty="0">
                <a:solidFill>
                  <a:schemeClr val="tx1"/>
                </a:solidFill>
                <a:latin typeface="Calibri"/>
              </a:rPr>
              <a:t>Possible conclusions:</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Port kept clear</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Port</a:t>
            </a:r>
            <a:r>
              <a:rPr lang="en-US" i="1" dirty="0">
                <a:solidFill>
                  <a:srgbClr val="0033CC"/>
                </a:solidFill>
                <a:latin typeface="Calibri"/>
              </a:rPr>
              <a:t> </a:t>
            </a:r>
            <a:r>
              <a:rPr lang="en-US" dirty="0">
                <a:solidFill>
                  <a:schemeClr val="tx1"/>
                </a:solidFill>
                <a:latin typeface="Calibri"/>
              </a:rPr>
              <a:t>did not </a:t>
            </a:r>
            <a:r>
              <a:rPr lang="en-US" i="1" dirty="0">
                <a:solidFill>
                  <a:srgbClr val="6D2F72"/>
                </a:solidFill>
                <a:latin typeface="Calibri"/>
              </a:rPr>
              <a:t>keep clear</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Starboard</a:t>
            </a:r>
            <a:r>
              <a:rPr lang="en-US" dirty="0">
                <a:solidFill>
                  <a:srgbClr val="0033CC"/>
                </a:solidFill>
                <a:latin typeface="Calibri"/>
              </a:rPr>
              <a:t> </a:t>
            </a:r>
            <a:r>
              <a:rPr lang="en-US" dirty="0">
                <a:solidFill>
                  <a:schemeClr val="tx1"/>
                </a:solidFill>
                <a:latin typeface="Calibri"/>
              </a:rPr>
              <a:t>did not give </a:t>
            </a:r>
            <a:r>
              <a:rPr lang="en-US" i="1" dirty="0">
                <a:solidFill>
                  <a:srgbClr val="6D2F72"/>
                </a:solidFill>
                <a:latin typeface="Calibri"/>
              </a:rPr>
              <a:t>room</a:t>
            </a:r>
            <a:r>
              <a:rPr lang="en-US" dirty="0">
                <a:solidFill>
                  <a:srgbClr val="0033CC"/>
                </a:solidFill>
                <a:latin typeface="Calibri"/>
              </a:rPr>
              <a:t> </a:t>
            </a:r>
            <a:r>
              <a:rPr lang="en-US" dirty="0">
                <a:solidFill>
                  <a:schemeClr val="tx1"/>
                </a:solidFill>
                <a:latin typeface="Calibri"/>
              </a:rPr>
              <a:t>while changing course…</a:t>
            </a:r>
          </a:p>
        </p:txBody>
      </p:sp>
      <p:sp>
        <p:nvSpPr>
          <p:cNvPr id="9" name="Title 1">
            <a:extLst>
              <a:ext uri="{FF2B5EF4-FFF2-40B4-BE49-F238E27FC236}">
                <a16:creationId xmlns:a16="http://schemas.microsoft.com/office/drawing/2014/main" id="{81F6AD64-C5D7-447A-917D-BE808DB4C609}"/>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grpSp>
        <p:nvGrpSpPr>
          <p:cNvPr id="6" name="Group 5">
            <a:extLst>
              <a:ext uri="{FF2B5EF4-FFF2-40B4-BE49-F238E27FC236}">
                <a16:creationId xmlns:a16="http://schemas.microsoft.com/office/drawing/2014/main" id="{471FA704-36D8-4F27-9D83-F173EAF995B9}"/>
              </a:ext>
            </a:extLst>
          </p:cNvPr>
          <p:cNvGrpSpPr/>
          <p:nvPr/>
        </p:nvGrpSpPr>
        <p:grpSpPr>
          <a:xfrm>
            <a:off x="6763109" y="177800"/>
            <a:ext cx="4436551" cy="6056713"/>
            <a:chOff x="6763109" y="177800"/>
            <a:chExt cx="4436551" cy="6056713"/>
          </a:xfrm>
        </p:grpSpPr>
        <p:pic>
          <p:nvPicPr>
            <p:cNvPr id="3" name="Picture 2">
              <a:extLst>
                <a:ext uri="{FF2B5EF4-FFF2-40B4-BE49-F238E27FC236}">
                  <a16:creationId xmlns:a16="http://schemas.microsoft.com/office/drawing/2014/main" id="{8B64624E-8DDB-445D-B795-00C4293BD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032" y="177800"/>
              <a:ext cx="4047628" cy="5774694"/>
            </a:xfrm>
            <a:prstGeom prst="rect">
              <a:avLst/>
            </a:prstGeom>
          </p:spPr>
        </p:pic>
        <p:grpSp>
          <p:nvGrpSpPr>
            <p:cNvPr id="5" name="Group 4">
              <a:extLst>
                <a:ext uri="{FF2B5EF4-FFF2-40B4-BE49-F238E27FC236}">
                  <a16:creationId xmlns:a16="http://schemas.microsoft.com/office/drawing/2014/main" id="{B866DF2E-F171-4AAB-BAD7-CF0AEBE0122D}"/>
                </a:ext>
              </a:extLst>
            </p:cNvPr>
            <p:cNvGrpSpPr/>
            <p:nvPr/>
          </p:nvGrpSpPr>
          <p:grpSpPr>
            <a:xfrm>
              <a:off x="6763109" y="5063055"/>
              <a:ext cx="3708974" cy="1171458"/>
              <a:chOff x="6763109" y="5063055"/>
              <a:chExt cx="3708974" cy="1171458"/>
            </a:xfrm>
          </p:grpSpPr>
          <p:sp>
            <p:nvSpPr>
              <p:cNvPr id="2" name="Rectangle 1">
                <a:extLst>
                  <a:ext uri="{FF2B5EF4-FFF2-40B4-BE49-F238E27FC236}">
                    <a16:creationId xmlns:a16="http://schemas.microsoft.com/office/drawing/2014/main" id="{34856F35-987F-4CC6-A562-53B08782816A}"/>
                  </a:ext>
                </a:extLst>
              </p:cNvPr>
              <p:cNvSpPr/>
              <p:nvPr/>
            </p:nvSpPr>
            <p:spPr>
              <a:xfrm>
                <a:off x="7698688" y="5063055"/>
                <a:ext cx="2389517"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66E71E-D8D2-448B-9485-404BBEFB3A19}"/>
                  </a:ext>
                </a:extLst>
              </p:cNvPr>
              <p:cNvSpPr txBox="1"/>
              <p:nvPr/>
            </p:nvSpPr>
            <p:spPr>
              <a:xfrm>
                <a:off x="6763109" y="5157295"/>
                <a:ext cx="3708974" cy="1077218"/>
              </a:xfrm>
              <a:prstGeom prst="rect">
                <a:avLst/>
              </a:prstGeom>
              <a:noFill/>
            </p:spPr>
            <p:txBody>
              <a:bodyPr wrap="square" rtlCol="0">
                <a:spAutoFit/>
              </a:bodyPr>
              <a:lstStyle/>
              <a:p>
                <a:r>
                  <a:rPr lang="en-US" sz="1600" b="1" dirty="0">
                    <a:latin typeface="+mn-lt"/>
                  </a:rPr>
                  <a:t>Rule 16.1</a:t>
                </a:r>
                <a:br>
                  <a:rPr lang="en-US" sz="1600" dirty="0">
                    <a:latin typeface="+mn-lt"/>
                  </a:rPr>
                </a:br>
                <a:r>
                  <a:rPr lang="en-US" sz="1600" dirty="0">
                    <a:latin typeface="+mn-lt"/>
                  </a:rPr>
                  <a:t>Yellow (starboard) breaks rule 16.1 if she changes her course with the </a:t>
                </a:r>
                <a:r>
                  <a:rPr lang="en-US" sz="1600" dirty="0" err="1">
                    <a:latin typeface="+mn-lt"/>
                  </a:rPr>
                  <a:t>windshift</a:t>
                </a:r>
                <a:r>
                  <a:rPr lang="en-US" sz="1600" dirty="0">
                    <a:latin typeface="+mn-lt"/>
                  </a:rPr>
                  <a:t> and does not give Blue room to keep clear.</a:t>
                </a:r>
              </a:p>
            </p:txBody>
          </p:sp>
        </p:grpSp>
      </p:grpSp>
    </p:spTree>
    <p:extLst>
      <p:ext uri="{BB962C8B-B14F-4D97-AF65-F5344CB8AC3E}">
        <p14:creationId xmlns:p14="http://schemas.microsoft.com/office/powerpoint/2010/main" val="33972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0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sz="half" idx="4294967295"/>
          </p:nvPr>
        </p:nvSpPr>
        <p:spPr>
          <a:xfrm>
            <a:off x="1191491" y="1098178"/>
            <a:ext cx="10253793" cy="2895600"/>
          </a:xfrm>
          <a:noFill/>
        </p:spPr>
        <p:txBody>
          <a:bodyPr/>
          <a:lstStyle/>
          <a:p>
            <a:pPr eaLnBrk="1" hangingPunct="1">
              <a:buFontTx/>
              <a:buNone/>
            </a:pPr>
            <a:r>
              <a:rPr lang="en-US" b="1" dirty="0">
                <a:effectLst/>
              </a:rPr>
              <a:t>So how close is too close?</a:t>
            </a:r>
          </a:p>
          <a:p>
            <a:pPr eaLnBrk="1" hangingPunct="1"/>
            <a:r>
              <a:rPr lang="en-US" sz="2800" dirty="0">
                <a:solidFill>
                  <a:schemeClr val="tx1"/>
                </a:solidFill>
              </a:rPr>
              <a:t>On a two-lane road, when wanting to pass, </a:t>
            </a:r>
            <a:r>
              <a:rPr lang="en-US" sz="2800" i="1" dirty="0">
                <a:solidFill>
                  <a:schemeClr val="tx1"/>
                </a:solidFill>
              </a:rPr>
              <a:t>it depends…</a:t>
            </a:r>
          </a:p>
          <a:p>
            <a:pPr lvl="1" eaLnBrk="1" hangingPunct="1"/>
            <a:r>
              <a:rPr lang="en-US" sz="2400" b="0" dirty="0"/>
              <a:t>Are you driving a race car or a tractor?</a:t>
            </a:r>
          </a:p>
          <a:p>
            <a:pPr lvl="1" eaLnBrk="1" hangingPunct="1"/>
            <a:r>
              <a:rPr lang="en-US" sz="2400" b="0" dirty="0"/>
              <a:t>What are you passing?</a:t>
            </a:r>
          </a:p>
          <a:p>
            <a:pPr lvl="1" eaLnBrk="1" hangingPunct="1"/>
            <a:r>
              <a:rPr lang="en-US" sz="2400" b="0" dirty="0"/>
              <a:t>What’s coming in the opposite direction?</a:t>
            </a:r>
          </a:p>
        </p:txBody>
      </p:sp>
      <p:pic>
        <p:nvPicPr>
          <p:cNvPr id="91140" name="Picture 4" descr="MCj02907460000[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7019365" y="4231341"/>
            <a:ext cx="1752600" cy="1157288"/>
          </a:xfrm>
        </p:spPr>
      </p:pic>
      <p:pic>
        <p:nvPicPr>
          <p:cNvPr id="91142" name="Picture 6" descr="MCj03119900000[1]"/>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370843" y="4014833"/>
            <a:ext cx="3605811" cy="1479693"/>
          </a:xfrm>
        </p:spPr>
      </p:pic>
      <p:pic>
        <p:nvPicPr>
          <p:cNvPr id="91146" name="Picture 10" descr="MCj032670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348" y="3536611"/>
            <a:ext cx="3228191" cy="1957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a:extLst>
              <a:ext uri="{FF2B5EF4-FFF2-40B4-BE49-F238E27FC236}">
                <a16:creationId xmlns:a16="http://schemas.microsoft.com/office/drawing/2014/main" id="{A9DF1202-5449-42F5-B157-9F4D54B50B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spTree>
    <p:extLst>
      <p:ext uri="{BB962C8B-B14F-4D97-AF65-F5344CB8AC3E}">
        <p14:creationId xmlns:p14="http://schemas.microsoft.com/office/powerpoint/2010/main" val="3491848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1208081" y="1028383"/>
            <a:ext cx="6177492" cy="4832637"/>
          </a:xfrm>
        </p:spPr>
        <p:txBody>
          <a:bodyPr/>
          <a:lstStyle/>
          <a:p>
            <a:pPr marL="342900" indent="-342900"/>
            <a:r>
              <a:rPr lang="en-US" dirty="0">
                <a:effectLst/>
              </a:rPr>
              <a:t>So how close is too close?</a:t>
            </a:r>
          </a:p>
          <a:p>
            <a:pPr marL="457200" indent="-457200">
              <a:buFont typeface="Arial" panose="020B0604020202020204" pitchFamily="34" charset="0"/>
              <a:buChar char="•"/>
            </a:pPr>
            <a:r>
              <a:rPr lang="en-US" sz="2800" dirty="0">
                <a:solidFill>
                  <a:schemeClr val="tx1"/>
                </a:solidFill>
              </a:rPr>
              <a:t>In sailboat racing it also depends on…</a:t>
            </a:r>
          </a:p>
          <a:p>
            <a:pPr marL="692150" lvl="1" indent="-342900" eaLnBrk="1" hangingPunct="1"/>
            <a:r>
              <a:rPr lang="en-US" sz="2400" b="0" dirty="0"/>
              <a:t>Distance between boats</a:t>
            </a:r>
          </a:p>
          <a:p>
            <a:pPr marL="692150" lvl="1" indent="-342900" eaLnBrk="1" hangingPunct="1"/>
            <a:r>
              <a:rPr lang="en-US" sz="2400" b="0" dirty="0"/>
              <a:t>Speed of boats</a:t>
            </a:r>
          </a:p>
          <a:p>
            <a:pPr marL="692150" lvl="1" indent="-342900" eaLnBrk="1" hangingPunct="1"/>
            <a:r>
              <a:rPr lang="en-US" sz="2400" b="0" dirty="0"/>
              <a:t>Size, maneuverability of boats</a:t>
            </a:r>
          </a:p>
          <a:p>
            <a:pPr marL="692150" lvl="1" indent="-342900" eaLnBrk="1" hangingPunct="1"/>
            <a:r>
              <a:rPr lang="en-US" sz="2400" b="0" dirty="0"/>
              <a:t>Visibility between boats</a:t>
            </a:r>
          </a:p>
          <a:p>
            <a:pPr marL="692150" lvl="1" indent="-342900" eaLnBrk="1" hangingPunct="1"/>
            <a:r>
              <a:rPr lang="en-US" sz="2400" b="0" dirty="0"/>
              <a:t>Angle of convergence</a:t>
            </a:r>
            <a:br>
              <a:rPr lang="en-US" sz="2400" b="0" dirty="0"/>
            </a:br>
            <a:endParaRPr lang="en-US" sz="2400" b="0" dirty="0"/>
          </a:p>
          <a:p>
            <a:pPr marL="403225" indent="-403225" eaLnBrk="1" hangingPunct="1">
              <a:buFont typeface="Arial" pitchFamily="34" charset="0"/>
              <a:buChar char="•"/>
            </a:pPr>
            <a:r>
              <a:rPr lang="en-US" sz="2800" dirty="0">
                <a:solidFill>
                  <a:schemeClr val="tx1"/>
                </a:solidFill>
              </a:rPr>
              <a:t>These are the key facts needed to reach a conclusion.</a:t>
            </a:r>
          </a:p>
          <a:p>
            <a:endParaRPr lang="en-US" dirty="0"/>
          </a:p>
        </p:txBody>
      </p:sp>
      <p:pic>
        <p:nvPicPr>
          <p:cNvPr id="114693" name="Picture 5" descr="j109bi1">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7895174" y="1313330"/>
            <a:ext cx="2951269" cy="1981200"/>
          </a:xfrm>
        </p:spPr>
      </p:pic>
      <p:pic>
        <p:nvPicPr>
          <p:cNvPr id="114694" name="Picture 14" descr="Cat22"/>
          <p:cNvPicPr>
            <a:picLocks noGrp="1" noChangeAspect="1" noChangeArrowheads="1"/>
          </p:cNvPicPr>
          <p:nvPr>
            <p:ph sz="quarter" idx="3"/>
          </p:nvPr>
        </p:nvPicPr>
        <p:blipFill rotWithShape="1">
          <a:blip r:embed="rId5" cstate="print">
            <a:extLst>
              <a:ext uri="{28A0092B-C50C-407E-A947-70E740481C1C}">
                <a14:useLocalDpi xmlns:a14="http://schemas.microsoft.com/office/drawing/2010/main" val="0"/>
              </a:ext>
            </a:extLst>
          </a:blip>
          <a:srcRect b="23725"/>
          <a:stretch/>
        </p:blipFill>
        <p:spPr>
          <a:xfrm>
            <a:off x="8360486" y="3524554"/>
            <a:ext cx="2020644" cy="2304190"/>
          </a:xfrm>
        </p:spPr>
      </p:pic>
      <p:sp>
        <p:nvSpPr>
          <p:cNvPr id="8" name="Title 1">
            <a:extLst>
              <a:ext uri="{FF2B5EF4-FFF2-40B4-BE49-F238E27FC236}">
                <a16:creationId xmlns:a16="http://schemas.microsoft.com/office/drawing/2014/main" id="{49BEA4A8-4AA3-4677-A0FF-270F120AB75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spTree>
    <p:extLst>
      <p:ext uri="{BB962C8B-B14F-4D97-AF65-F5344CB8AC3E}">
        <p14:creationId xmlns:p14="http://schemas.microsoft.com/office/powerpoint/2010/main" val="21025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3"/>
          <p:cNvSpPr>
            <a:spLocks noGrp="1" noChangeArrowheads="1"/>
          </p:cNvSpPr>
          <p:nvPr>
            <p:ph idx="1"/>
          </p:nvPr>
        </p:nvSpPr>
        <p:spPr>
          <a:xfrm>
            <a:off x="1191491" y="1005840"/>
            <a:ext cx="11000509" cy="4349437"/>
          </a:xfrm>
          <a:ln>
            <a:noFill/>
          </a:ln>
        </p:spPr>
        <p:txBody>
          <a:bodyPr/>
          <a:lstStyle/>
          <a:p>
            <a:r>
              <a:rPr lang="en-US" dirty="0">
                <a:effectLst/>
              </a:rPr>
              <a:t>What This Covers</a:t>
            </a:r>
          </a:p>
          <a:p>
            <a:pPr marL="457200" indent="-457200">
              <a:buFont typeface="Arial" panose="020B0604020202020204" pitchFamily="34" charset="0"/>
              <a:buChar char="•"/>
            </a:pPr>
            <a:r>
              <a:rPr lang="en-US" b="0" dirty="0">
                <a:solidFill>
                  <a:schemeClr val="tx1"/>
                </a:solidFill>
                <a:effectLst/>
              </a:rPr>
              <a:t>Key Definitions for Judging</a:t>
            </a:r>
          </a:p>
          <a:p>
            <a:pPr marL="457200" indent="-457200">
              <a:buFont typeface="Arial" panose="020B0604020202020204" pitchFamily="34" charset="0"/>
              <a:buChar char="•"/>
            </a:pPr>
            <a:r>
              <a:rPr lang="en-US" b="0" dirty="0">
                <a:solidFill>
                  <a:schemeClr val="tx1"/>
                </a:solidFill>
                <a:effectLst/>
              </a:rPr>
              <a:t>How do the RRS fit together around the race course?</a:t>
            </a:r>
          </a:p>
          <a:p>
            <a:pPr marL="457200" indent="-457200">
              <a:buFont typeface="Arial" panose="020B0604020202020204" pitchFamily="34" charset="0"/>
              <a:buChar char="•"/>
            </a:pPr>
            <a:r>
              <a:rPr lang="en-US" b="0" dirty="0">
                <a:solidFill>
                  <a:schemeClr val="tx1"/>
                </a:solidFill>
                <a:effectLst/>
              </a:rPr>
              <a:t>How do the rules that apply change as the situation changes?</a:t>
            </a:r>
          </a:p>
        </p:txBody>
      </p:sp>
      <p:sp>
        <p:nvSpPr>
          <p:cNvPr id="9" name="Title 1">
            <a:extLst>
              <a:ext uri="{FF2B5EF4-FFF2-40B4-BE49-F238E27FC236}">
                <a16:creationId xmlns:a16="http://schemas.microsoft.com/office/drawing/2014/main" id="{3E746697-0127-4B0E-BF14-1BD853DAD2D7}"/>
              </a:ext>
            </a:extLst>
          </p:cNvPr>
          <p:cNvSpPr>
            <a:spLocks noGrp="1"/>
          </p:cNvSpPr>
          <p:nvPr>
            <p:ph type="title"/>
          </p:nvPr>
        </p:nvSpPr>
        <p:spPr>
          <a:xfrm>
            <a:off x="0" y="0"/>
            <a:ext cx="6096000" cy="1005840"/>
          </a:xfrm>
        </p:spPr>
        <p:txBody>
          <a:bodyPr/>
          <a:lstStyle/>
          <a:p>
            <a:pPr algn="ctr"/>
            <a:r>
              <a:rPr lang="en-US" dirty="0"/>
              <a:t>Around the Course</a:t>
            </a:r>
          </a:p>
        </p:txBody>
      </p:sp>
    </p:spTree>
    <p:extLst>
      <p:ext uri="{BB962C8B-B14F-4D97-AF65-F5344CB8AC3E}">
        <p14:creationId xmlns:p14="http://schemas.microsoft.com/office/powerpoint/2010/main" val="4835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B320B087-7151-4F6E-9C69-989AB4FC6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624" y="2387568"/>
            <a:ext cx="4686954" cy="3877216"/>
          </a:xfrm>
          <a:prstGeom prst="rect">
            <a:avLst/>
          </a:prstGeom>
        </p:spPr>
      </p:pic>
      <p:sp>
        <p:nvSpPr>
          <p:cNvPr id="115718" name="Text Box 12"/>
          <p:cNvSpPr txBox="1">
            <a:spLocks noChangeArrowheads="1"/>
          </p:cNvSpPr>
          <p:nvPr/>
        </p:nvSpPr>
        <p:spPr bwMode="auto">
          <a:xfrm>
            <a:off x="1191478" y="3004109"/>
            <a:ext cx="519731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marL="347663" indent="-347663"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eaLnBrk="1" hangingPunct="1">
              <a:buFont typeface="Arial" panose="020B0604020202020204" pitchFamily="34" charset="0"/>
              <a:buChar char="•"/>
            </a:pPr>
            <a:r>
              <a:rPr lang="en-US" dirty="0">
                <a:solidFill>
                  <a:schemeClr val="tx1"/>
                </a:solidFill>
                <a:latin typeface="+mn-lt"/>
              </a:rPr>
              <a:t>Rule 18 applies until Blue either </a:t>
            </a:r>
            <a:r>
              <a:rPr lang="en-US" dirty="0">
                <a:solidFill>
                  <a:srgbClr val="FF0000"/>
                </a:solidFill>
                <a:latin typeface="+mn-lt"/>
              </a:rPr>
              <a:t>leaves the </a:t>
            </a:r>
            <a:r>
              <a:rPr lang="en-US" b="1" i="1" dirty="0">
                <a:solidFill>
                  <a:srgbClr val="FF0000"/>
                </a:solidFill>
                <a:latin typeface="+mn-lt"/>
              </a:rPr>
              <a:t>mark</a:t>
            </a:r>
            <a:r>
              <a:rPr lang="en-US" dirty="0">
                <a:solidFill>
                  <a:srgbClr val="FF0000"/>
                </a:solidFill>
                <a:latin typeface="+mn-lt"/>
              </a:rPr>
              <a:t> astern</a:t>
            </a:r>
            <a:r>
              <a:rPr lang="en-US" dirty="0">
                <a:solidFill>
                  <a:schemeClr val="tx1"/>
                </a:solidFill>
                <a:latin typeface="+mn-lt"/>
              </a:rPr>
              <a:t>, passes head to wind, or leaves the</a:t>
            </a:r>
            <a:r>
              <a:rPr lang="en-US" dirty="0">
                <a:solidFill>
                  <a:srgbClr val="0033CC"/>
                </a:solidFill>
                <a:latin typeface="+mn-lt"/>
              </a:rPr>
              <a:t> </a:t>
            </a:r>
            <a:r>
              <a:rPr lang="en-US" b="1" i="1" dirty="0">
                <a:solidFill>
                  <a:srgbClr val="6D2F72"/>
                </a:solidFill>
                <a:latin typeface="+mn-lt"/>
              </a:rPr>
              <a:t>zone</a:t>
            </a:r>
            <a:r>
              <a:rPr lang="en-US" i="1" dirty="0">
                <a:solidFill>
                  <a:schemeClr val="tx1"/>
                </a:solidFill>
                <a:latin typeface="+mn-lt"/>
              </a:rPr>
              <a:t>.</a:t>
            </a:r>
            <a:r>
              <a:rPr lang="en-US" b="1" dirty="0">
                <a:solidFill>
                  <a:schemeClr val="tx1"/>
                </a:solidFill>
                <a:latin typeface="+mn-lt"/>
              </a:rPr>
              <a:t> </a:t>
            </a:r>
          </a:p>
        </p:txBody>
      </p:sp>
      <p:sp>
        <p:nvSpPr>
          <p:cNvPr id="13" name="Title 1">
            <a:extLst>
              <a:ext uri="{FF2B5EF4-FFF2-40B4-BE49-F238E27FC236}">
                <a16:creationId xmlns:a16="http://schemas.microsoft.com/office/drawing/2014/main" id="{E7FC27F5-5804-4A45-AC51-85669354FF77}"/>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50179" name="Rectangle 3"/>
          <p:cNvSpPr>
            <a:spLocks noGrp="1" noChangeArrowheads="1"/>
          </p:cNvSpPr>
          <p:nvPr>
            <p:ph type="body" sz="half" idx="4294967295"/>
          </p:nvPr>
        </p:nvSpPr>
        <p:spPr>
          <a:xfrm>
            <a:off x="1191490" y="866775"/>
            <a:ext cx="10253783" cy="4221163"/>
          </a:xfrm>
          <a:noFill/>
        </p:spPr>
        <p:txBody>
          <a:bodyPr/>
          <a:lstStyle/>
          <a:p>
            <a:pPr marL="0" indent="0" eaLnBrk="1" hangingPunct="1">
              <a:spcBef>
                <a:spcPct val="0"/>
              </a:spcBef>
              <a:spcAft>
                <a:spcPct val="50000"/>
              </a:spcAft>
              <a:buNone/>
            </a:pPr>
            <a:r>
              <a:rPr lang="en-US" sz="2800" dirty="0">
                <a:solidFill>
                  <a:schemeClr val="tx1"/>
                </a:solidFill>
              </a:rPr>
              <a:t>Not</a:t>
            </a:r>
            <a:r>
              <a:rPr lang="en-US" sz="2800" dirty="0"/>
              <a:t> </a:t>
            </a:r>
            <a:r>
              <a:rPr lang="en-US" sz="2800" i="1" dirty="0"/>
              <a:t>overlapped</a:t>
            </a:r>
            <a:r>
              <a:rPr lang="en-US" sz="2800" dirty="0"/>
              <a:t> </a:t>
            </a:r>
            <a:r>
              <a:rPr lang="en-US" sz="2800" dirty="0">
                <a:solidFill>
                  <a:schemeClr val="tx1"/>
                </a:solidFill>
              </a:rPr>
              <a:t>at the </a:t>
            </a:r>
            <a:r>
              <a:rPr lang="en-US" sz="2800" i="1" dirty="0"/>
              <a:t>zone</a:t>
            </a:r>
            <a:r>
              <a:rPr lang="en-US" sz="2800" dirty="0"/>
              <a:t> </a:t>
            </a:r>
            <a:r>
              <a:rPr lang="en-US" sz="2800" dirty="0">
                <a:solidFill>
                  <a:schemeClr val="tx1"/>
                </a:solidFill>
              </a:rPr>
              <a:t>(3 hull lengths)</a:t>
            </a:r>
          </a:p>
          <a:p>
            <a:pPr eaLnBrk="1" hangingPunct="1">
              <a:spcBef>
                <a:spcPct val="0"/>
              </a:spcBef>
              <a:spcAft>
                <a:spcPct val="50000"/>
              </a:spcAft>
            </a:pPr>
            <a:r>
              <a:rPr lang="en-US" sz="2400" b="0" dirty="0">
                <a:solidFill>
                  <a:schemeClr val="tx1"/>
                </a:solidFill>
              </a:rPr>
              <a:t>Yellow must give Blue </a:t>
            </a:r>
            <a:r>
              <a:rPr lang="en-US" sz="2400" i="1" dirty="0"/>
              <a:t>mark-room</a:t>
            </a:r>
            <a:r>
              <a:rPr lang="en-US" sz="2400" b="0" dirty="0">
                <a:solidFill>
                  <a:schemeClr val="tx1"/>
                </a:solidFill>
              </a:rPr>
              <a:t>, which includes </a:t>
            </a:r>
            <a:r>
              <a:rPr lang="en-US" sz="2400" i="1" dirty="0"/>
              <a:t>room</a:t>
            </a:r>
            <a:r>
              <a:rPr lang="en-US" sz="2400" dirty="0"/>
              <a:t> </a:t>
            </a:r>
            <a:r>
              <a:rPr lang="en-US" sz="2400" b="0" dirty="0">
                <a:solidFill>
                  <a:schemeClr val="tx1"/>
                </a:solidFill>
              </a:rPr>
              <a:t>for Blue to bear away to round or pass </a:t>
            </a:r>
            <a:r>
              <a:rPr lang="en-US" sz="2400" i="1" dirty="0"/>
              <a:t>mark</a:t>
            </a:r>
            <a:r>
              <a:rPr lang="en-US" sz="2400" b="0" dirty="0">
                <a:solidFill>
                  <a:schemeClr val="tx1"/>
                </a:solidFill>
              </a:rPr>
              <a:t> on the required side, and to leave it astern. (def. </a:t>
            </a:r>
            <a:r>
              <a:rPr lang="en-US" sz="2400" i="1" dirty="0"/>
              <a:t>mark-room</a:t>
            </a:r>
            <a:r>
              <a:rPr lang="en-US" sz="2400" b="0" dirty="0">
                <a:solidFill>
                  <a:schemeClr val="tx1"/>
                </a:solidFill>
              </a:rPr>
              <a:t>).</a:t>
            </a:r>
          </a:p>
        </p:txBody>
      </p:sp>
      <p:cxnSp>
        <p:nvCxnSpPr>
          <p:cNvPr id="6" name="Straight Arrow Connector 5">
            <a:extLst>
              <a:ext uri="{FF2B5EF4-FFF2-40B4-BE49-F238E27FC236}">
                <a16:creationId xmlns:a16="http://schemas.microsoft.com/office/drawing/2014/main" id="{41E8ABBE-98A5-4B65-BDDB-9BEDFCFB438B}"/>
              </a:ext>
            </a:extLst>
          </p:cNvPr>
          <p:cNvCxnSpPr/>
          <p:nvPr/>
        </p:nvCxnSpPr>
        <p:spPr>
          <a:xfrm>
            <a:off x="6849942" y="2717637"/>
            <a:ext cx="367322" cy="43815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A09753C-B494-4526-B95A-4219725C08AA}"/>
              </a:ext>
            </a:extLst>
          </p:cNvPr>
          <p:cNvCxnSpPr/>
          <p:nvPr/>
        </p:nvCxnSpPr>
        <p:spPr>
          <a:xfrm flipV="1">
            <a:off x="9686925" y="4895850"/>
            <a:ext cx="1038225" cy="1095375"/>
          </a:xfrm>
          <a:prstGeom prst="line">
            <a:avLst/>
          </a:prstGeom>
          <a:ln w="19050">
            <a:solidFill>
              <a:srgbClr val="FF0000"/>
            </a:solidFill>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43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p:cNvSpPr txBox="1">
            <a:spLocks noChangeArrowheads="1"/>
          </p:cNvSpPr>
          <p:nvPr/>
        </p:nvSpPr>
        <p:spPr bwMode="auto">
          <a:xfrm>
            <a:off x="1191492" y="1005841"/>
            <a:ext cx="6331660" cy="5062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endParaRPr lang="en-US" sz="2000" b="1" i="1" dirty="0">
              <a:solidFill>
                <a:srgbClr val="6D2F72"/>
              </a:solidFill>
              <a:latin typeface="+mn-lt"/>
            </a:endParaRPr>
          </a:p>
          <a:p>
            <a:pPr>
              <a:spcBef>
                <a:spcPts val="600"/>
              </a:spcBef>
            </a:pPr>
            <a:r>
              <a:rPr lang="en-US" sz="2000" dirty="0">
                <a:solidFill>
                  <a:schemeClr val="tx1"/>
                </a:solidFill>
                <a:latin typeface="+mn-lt"/>
              </a:rPr>
              <a:t>Blue passes head to wind from </a:t>
            </a:r>
            <a:r>
              <a:rPr lang="en-US" sz="2000" b="1" i="1" dirty="0">
                <a:solidFill>
                  <a:srgbClr val="6D2F72"/>
                </a:solidFill>
                <a:latin typeface="+mn-lt"/>
              </a:rPr>
              <a:t>port</a:t>
            </a:r>
            <a:r>
              <a:rPr lang="en-US" sz="2000" b="1" dirty="0">
                <a:solidFill>
                  <a:srgbClr val="0033CC"/>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rgbClr val="C00000"/>
                </a:solidFill>
                <a:latin typeface="+mn-lt"/>
              </a:rPr>
              <a:t> </a:t>
            </a:r>
            <a:r>
              <a:rPr lang="en-US" sz="2000" dirty="0">
                <a:solidFill>
                  <a:schemeClr val="tx1"/>
                </a:solidFill>
                <a:latin typeface="+mn-lt"/>
              </a:rPr>
              <a:t>of a mark to be left to port. Therefore, rule 18.2 does not apply between her and another boat on </a:t>
            </a:r>
            <a:r>
              <a:rPr lang="en-US" sz="2000" b="1" i="1" dirty="0">
                <a:solidFill>
                  <a:srgbClr val="6D2F72"/>
                </a:solidFill>
                <a:latin typeface="+mn-lt"/>
              </a:rPr>
              <a:t>starboard tack </a:t>
            </a:r>
            <a:r>
              <a:rPr lang="en-US" sz="2000" dirty="0">
                <a:solidFill>
                  <a:schemeClr val="tx1"/>
                </a:solidFill>
                <a:latin typeface="+mn-lt"/>
              </a:rPr>
              <a:t>that is </a:t>
            </a:r>
            <a:r>
              <a:rPr lang="en-US" sz="2000" b="1" i="1" dirty="0">
                <a:solidFill>
                  <a:srgbClr val="6D2F72"/>
                </a:solidFill>
                <a:latin typeface="+mn-lt"/>
              </a:rPr>
              <a:t>fetching</a:t>
            </a:r>
            <a:r>
              <a:rPr lang="en-US" sz="2000" dirty="0">
                <a:solidFill>
                  <a:schemeClr val="tx1"/>
                </a:solidFill>
                <a:latin typeface="+mn-lt"/>
              </a:rPr>
              <a:t> the </a:t>
            </a:r>
            <a:r>
              <a:rPr lang="en-US" sz="2000" b="1" i="1" dirty="0">
                <a:solidFill>
                  <a:srgbClr val="7030A0"/>
                </a:solidFill>
                <a:latin typeface="+mn-lt"/>
              </a:rPr>
              <a:t>mark</a:t>
            </a:r>
            <a:r>
              <a:rPr lang="en-US" sz="2000" dirty="0">
                <a:solidFill>
                  <a:schemeClr val="tx1"/>
                </a:solidFill>
                <a:latin typeface="+mn-lt"/>
              </a:rPr>
              <a:t>.</a:t>
            </a:r>
          </a:p>
          <a:p>
            <a:pPr>
              <a:spcBef>
                <a:spcPts val="600"/>
              </a:spcBef>
            </a:pPr>
            <a:endParaRPr lang="en-US" sz="2000" dirty="0">
              <a:solidFill>
                <a:schemeClr val="tx1"/>
              </a:solidFill>
              <a:latin typeface="+mn-lt"/>
            </a:endParaRPr>
          </a:p>
          <a:p>
            <a:pPr>
              <a:spcBef>
                <a:spcPts val="600"/>
              </a:spcBef>
            </a:pPr>
            <a:r>
              <a:rPr lang="en-US" sz="2000" dirty="0">
                <a:solidFill>
                  <a:schemeClr val="tx1"/>
                </a:solidFill>
                <a:latin typeface="+mn-lt"/>
              </a:rPr>
              <a:t>Yellow has been on </a:t>
            </a:r>
            <a:r>
              <a:rPr lang="en-US" sz="2000" b="1" i="1" dirty="0">
                <a:solidFill>
                  <a:srgbClr val="6D2F72"/>
                </a:solidFill>
                <a:latin typeface="+mn-lt"/>
              </a:rPr>
              <a:t>starboard tack</a:t>
            </a:r>
            <a:r>
              <a:rPr lang="en-US" sz="2000" dirty="0">
                <a:solidFill>
                  <a:schemeClr val="tx1"/>
                </a:solidFill>
                <a:latin typeface="+mn-lt"/>
              </a:rPr>
              <a:t> since entering the zone. Therefore, rule 18.3 applies and Blue</a:t>
            </a:r>
          </a:p>
          <a:p>
            <a:pPr marL="457200" indent="-457200">
              <a:spcBef>
                <a:spcPts val="600"/>
              </a:spcBef>
              <a:buFont typeface="+mj-lt"/>
              <a:buAutoNum type="alphaLcParenR"/>
            </a:pPr>
            <a:r>
              <a:rPr lang="en-US" sz="2000" dirty="0">
                <a:solidFill>
                  <a:schemeClr val="tx1"/>
                </a:solidFill>
                <a:latin typeface="+mn-lt"/>
              </a:rPr>
              <a:t>shall not cause Yellow to sail above close-hauled to avoid contact, and</a:t>
            </a:r>
          </a:p>
          <a:p>
            <a:pPr marL="457200" indent="-457200">
              <a:spcBef>
                <a:spcPts val="600"/>
              </a:spcBef>
              <a:buFont typeface="+mj-lt"/>
              <a:buAutoNum type="alphaLcParenR"/>
            </a:pPr>
            <a:r>
              <a:rPr lang="en-US" sz="2000" dirty="0">
                <a:solidFill>
                  <a:schemeClr val="tx1"/>
                </a:solidFill>
                <a:latin typeface="+mn-lt"/>
              </a:rPr>
              <a:t>shall give </a:t>
            </a:r>
            <a:r>
              <a:rPr lang="en-US" sz="2000" b="1" dirty="0">
                <a:solidFill>
                  <a:srgbClr val="7030A0"/>
                </a:solidFill>
                <a:latin typeface="+mn-lt"/>
              </a:rPr>
              <a:t>mark-room</a:t>
            </a:r>
            <a:r>
              <a:rPr lang="en-US" sz="2000" dirty="0">
                <a:solidFill>
                  <a:schemeClr val="tx1"/>
                </a:solidFill>
                <a:latin typeface="+mn-lt"/>
              </a:rPr>
              <a:t> if Yellow becomes </a:t>
            </a:r>
            <a:r>
              <a:rPr lang="en-US" sz="2000" b="1" i="1" dirty="0">
                <a:solidFill>
                  <a:srgbClr val="7030A0"/>
                </a:solidFill>
                <a:latin typeface="+mn-lt"/>
              </a:rPr>
              <a:t>overlapped</a:t>
            </a:r>
            <a:r>
              <a:rPr lang="en-US" sz="2000" dirty="0">
                <a:solidFill>
                  <a:schemeClr val="tx1"/>
                </a:solidFill>
                <a:latin typeface="+mn-lt"/>
              </a:rPr>
              <a:t> inside her.</a:t>
            </a:r>
          </a:p>
          <a:p>
            <a:pPr>
              <a:spcBef>
                <a:spcPts val="600"/>
              </a:spcBef>
            </a:pPr>
            <a:endParaRPr lang="en-US" sz="2000" dirty="0">
              <a:solidFill>
                <a:schemeClr val="tx1"/>
              </a:solidFill>
              <a:latin typeface="+mn-lt"/>
            </a:endParaRPr>
          </a:p>
          <a:p>
            <a:pPr marL="342900" indent="-342900">
              <a:spcBef>
                <a:spcPts val="600"/>
              </a:spcBef>
              <a:buFont typeface="Arial" panose="020B0604020202020204" pitchFamily="34" charset="0"/>
              <a:buChar char="•"/>
            </a:pPr>
            <a:r>
              <a:rPr lang="en-US" sz="2000" dirty="0">
                <a:solidFill>
                  <a:schemeClr val="tx1"/>
                </a:solidFill>
                <a:latin typeface="+mn-lt"/>
              </a:rPr>
              <a:t>No rule is broken. </a:t>
            </a:r>
          </a:p>
        </p:txBody>
      </p:sp>
      <p:sp>
        <p:nvSpPr>
          <p:cNvPr id="11" name="Title 1">
            <a:extLst>
              <a:ext uri="{FF2B5EF4-FFF2-40B4-BE49-F238E27FC236}">
                <a16:creationId xmlns:a16="http://schemas.microsoft.com/office/drawing/2014/main" id="{AA3BA3DE-F801-4E19-9985-CF1A3BE3E3D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21" name="Picture 20">
            <a:extLst>
              <a:ext uri="{FF2B5EF4-FFF2-40B4-BE49-F238E27FC236}">
                <a16:creationId xmlns:a16="http://schemas.microsoft.com/office/drawing/2014/main" id="{B76E8DA2-6ABF-3444-33E3-360788556867}"/>
              </a:ext>
            </a:extLst>
          </p:cNvPr>
          <p:cNvPicPr>
            <a:picLocks noChangeAspect="1"/>
          </p:cNvPicPr>
          <p:nvPr/>
        </p:nvPicPr>
        <p:blipFill>
          <a:blip r:embed="rId3"/>
          <a:stretch>
            <a:fillRect/>
          </a:stretch>
        </p:blipFill>
        <p:spPr>
          <a:xfrm>
            <a:off x="7697507" y="1004549"/>
            <a:ext cx="4010585" cy="4848902"/>
          </a:xfrm>
          <a:prstGeom prst="rect">
            <a:avLst/>
          </a:prstGeom>
        </p:spPr>
      </p:pic>
    </p:spTree>
    <p:extLst>
      <p:ext uri="{BB962C8B-B14F-4D97-AF65-F5344CB8AC3E}">
        <p14:creationId xmlns:p14="http://schemas.microsoft.com/office/powerpoint/2010/main" val="10644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F48B9-1AFA-EDC3-0206-2043A93614F7}"/>
            </a:ext>
          </a:extLst>
        </p:cNvPr>
        <p:cNvGrpSpPr/>
        <p:nvPr/>
      </p:nvGrpSpPr>
      <p:grpSpPr>
        <a:xfrm>
          <a:off x="0" y="0"/>
          <a:ext cx="0" cy="0"/>
          <a:chOff x="0" y="0"/>
          <a:chExt cx="0" cy="0"/>
        </a:xfrm>
      </p:grpSpPr>
      <p:pic>
        <p:nvPicPr>
          <p:cNvPr id="10" name="Picture 9" descr="A picture containing colorful&#10;&#10;Description automatically generated">
            <a:extLst>
              <a:ext uri="{FF2B5EF4-FFF2-40B4-BE49-F238E27FC236}">
                <a16:creationId xmlns:a16="http://schemas.microsoft.com/office/drawing/2014/main" id="{3E1CA96D-A747-8123-20E5-3230B151362F}"/>
              </a:ext>
            </a:extLst>
          </p:cNvPr>
          <p:cNvPicPr>
            <a:picLocks noChangeAspect="1"/>
          </p:cNvPicPr>
          <p:nvPr/>
        </p:nvPicPr>
        <p:blipFill rotWithShape="1">
          <a:blip r:embed="rId3">
            <a:extLst>
              <a:ext uri="{28A0092B-C50C-407E-A947-70E740481C1C}">
                <a14:useLocalDpi xmlns:a14="http://schemas.microsoft.com/office/drawing/2010/main" val="0"/>
              </a:ext>
            </a:extLst>
          </a:blip>
          <a:srcRect l="57578" b="6702"/>
          <a:stretch/>
        </p:blipFill>
        <p:spPr>
          <a:xfrm>
            <a:off x="7164530" y="1268691"/>
            <a:ext cx="4431067" cy="4424043"/>
          </a:xfrm>
          <a:prstGeom prst="rect">
            <a:avLst/>
          </a:prstGeom>
        </p:spPr>
      </p:pic>
      <p:sp>
        <p:nvSpPr>
          <p:cNvPr id="117767" name="TextBox 12">
            <a:extLst>
              <a:ext uri="{FF2B5EF4-FFF2-40B4-BE49-F238E27FC236}">
                <a16:creationId xmlns:a16="http://schemas.microsoft.com/office/drawing/2014/main" id="{724DE223-3214-58A3-18DB-32A1086751AB}"/>
              </a:ext>
            </a:extLst>
          </p:cNvPr>
          <p:cNvSpPr txBox="1">
            <a:spLocks noChangeArrowheads="1"/>
          </p:cNvSpPr>
          <p:nvPr/>
        </p:nvSpPr>
        <p:spPr bwMode="auto">
          <a:xfrm>
            <a:off x="1197907" y="998898"/>
            <a:ext cx="1099409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endParaRPr lang="en-US" sz="2000" b="1" i="1" dirty="0">
              <a:solidFill>
                <a:srgbClr val="6D2F72"/>
              </a:solidFill>
              <a:latin typeface="+mn-lt"/>
            </a:endParaRPr>
          </a:p>
        </p:txBody>
      </p:sp>
      <p:sp>
        <p:nvSpPr>
          <p:cNvPr id="2" name="Rectangle 1">
            <a:extLst>
              <a:ext uri="{FF2B5EF4-FFF2-40B4-BE49-F238E27FC236}">
                <a16:creationId xmlns:a16="http://schemas.microsoft.com/office/drawing/2014/main" id="{75203C2F-1CDC-E17E-E92D-CF355FF0D397}"/>
              </a:ext>
            </a:extLst>
          </p:cNvPr>
          <p:cNvSpPr/>
          <p:nvPr/>
        </p:nvSpPr>
        <p:spPr>
          <a:xfrm>
            <a:off x="1197907" y="1455143"/>
            <a:ext cx="5965340" cy="3785652"/>
          </a:xfrm>
          <a:prstGeom prst="rect">
            <a:avLst/>
          </a:prstGeom>
        </p:spPr>
        <p:txBody>
          <a:bodyPr wrap="square">
            <a:spAutoFit/>
          </a:bodyPr>
          <a:lstStyle/>
          <a:p>
            <a:pPr>
              <a:spcBef>
                <a:spcPts val="600"/>
              </a:spcBef>
            </a:pPr>
            <a:r>
              <a:rPr lang="en-US" sz="2000" dirty="0">
                <a:latin typeface="+mn-lt"/>
              </a:rPr>
              <a:t>Orange passes head to wind from </a:t>
            </a:r>
            <a:r>
              <a:rPr lang="en-US" sz="2000" b="1" i="1" dirty="0">
                <a:solidFill>
                  <a:srgbClr val="6D2F72"/>
                </a:solidFill>
                <a:latin typeface="+mn-lt"/>
              </a:rPr>
              <a:t>port</a:t>
            </a:r>
            <a:r>
              <a:rPr lang="en-US" sz="2000" b="1" dirty="0">
                <a:solidFill>
                  <a:srgbClr val="0033CC"/>
                </a:solidFill>
                <a:latin typeface="+mn-lt"/>
              </a:rPr>
              <a:t> </a:t>
            </a:r>
            <a:r>
              <a:rPr lang="en-US" sz="2000" dirty="0">
                <a:latin typeface="+mn-lt"/>
              </a:rPr>
              <a:t>to</a:t>
            </a:r>
            <a:r>
              <a:rPr lang="en-US" sz="2000" b="1" dirty="0">
                <a:latin typeface="+mn-lt"/>
              </a:rPr>
              <a:t> </a:t>
            </a:r>
            <a:r>
              <a:rPr lang="en-US" sz="2000" b="1" i="1" dirty="0">
                <a:solidFill>
                  <a:srgbClr val="6D2F72"/>
                </a:solidFill>
                <a:latin typeface="+mn-lt"/>
              </a:rPr>
              <a:t>starboard tack</a:t>
            </a:r>
            <a:r>
              <a:rPr lang="en-US" sz="2000" dirty="0">
                <a:latin typeface="+mn-lt"/>
              </a:rPr>
              <a:t> in the </a:t>
            </a:r>
            <a:r>
              <a:rPr lang="en-US" sz="2000" b="1" i="1" dirty="0">
                <a:solidFill>
                  <a:srgbClr val="6D2F72"/>
                </a:solidFill>
                <a:latin typeface="+mn-lt"/>
              </a:rPr>
              <a:t>zone</a:t>
            </a:r>
            <a:r>
              <a:rPr lang="en-US" sz="2000" b="1" i="1" dirty="0">
                <a:solidFill>
                  <a:srgbClr val="C00000"/>
                </a:solidFill>
                <a:latin typeface="+mn-lt"/>
              </a:rPr>
              <a:t> </a:t>
            </a:r>
            <a:r>
              <a:rPr lang="en-US" sz="2000" dirty="0">
                <a:latin typeface="+mn-lt"/>
              </a:rPr>
              <a:t>of a mark to be left to port. Therefore, rule 18.2 does not apply between her and Green on </a:t>
            </a:r>
            <a:r>
              <a:rPr lang="en-US" sz="2000" b="1" i="1" dirty="0">
                <a:solidFill>
                  <a:srgbClr val="6D2F72"/>
                </a:solidFill>
                <a:latin typeface="+mn-lt"/>
              </a:rPr>
              <a:t>starboard tack </a:t>
            </a:r>
            <a:r>
              <a:rPr lang="en-US" sz="2000" dirty="0">
                <a:latin typeface="+mn-lt"/>
              </a:rPr>
              <a:t>that is </a:t>
            </a:r>
            <a:r>
              <a:rPr lang="en-US" sz="2000" b="1" i="1" dirty="0">
                <a:solidFill>
                  <a:srgbClr val="6D2F72"/>
                </a:solidFill>
                <a:latin typeface="+mn-lt"/>
              </a:rPr>
              <a:t>fetching</a:t>
            </a:r>
            <a:r>
              <a:rPr lang="en-US" sz="2000" dirty="0">
                <a:latin typeface="+mn-lt"/>
              </a:rPr>
              <a:t> the </a:t>
            </a:r>
            <a:r>
              <a:rPr lang="en-US" sz="2000" b="1" i="1" dirty="0">
                <a:solidFill>
                  <a:srgbClr val="7030A0"/>
                </a:solidFill>
                <a:latin typeface="+mn-lt"/>
              </a:rPr>
              <a:t>mark</a:t>
            </a:r>
            <a:r>
              <a:rPr lang="en-US" sz="2000" dirty="0">
                <a:latin typeface="+mn-lt"/>
              </a:rPr>
              <a:t>.</a:t>
            </a:r>
          </a:p>
          <a:p>
            <a:pPr>
              <a:spcBef>
                <a:spcPts val="600"/>
              </a:spcBef>
            </a:pPr>
            <a:r>
              <a:rPr lang="en-US" sz="2000" dirty="0">
                <a:latin typeface="+mn-lt"/>
              </a:rPr>
              <a:t>As Green has been on </a:t>
            </a:r>
            <a:r>
              <a:rPr lang="en-US" sz="2000" b="1" i="1" dirty="0">
                <a:solidFill>
                  <a:srgbClr val="6D2F72"/>
                </a:solidFill>
                <a:latin typeface="+mn-lt"/>
              </a:rPr>
              <a:t>starboard tack</a:t>
            </a:r>
            <a:r>
              <a:rPr lang="en-US" sz="2000" dirty="0">
                <a:latin typeface="+mn-lt"/>
              </a:rPr>
              <a:t> since entering the </a:t>
            </a:r>
            <a:r>
              <a:rPr lang="en-US" sz="2000" b="1" i="1" dirty="0">
                <a:solidFill>
                  <a:srgbClr val="7030A0"/>
                </a:solidFill>
                <a:latin typeface="+mn-lt"/>
              </a:rPr>
              <a:t>zone</a:t>
            </a:r>
            <a:r>
              <a:rPr lang="en-US" sz="2000" dirty="0">
                <a:latin typeface="+mn-lt"/>
              </a:rPr>
              <a:t>, rule 18.3(a) and 18.3(b) apply.</a:t>
            </a:r>
          </a:p>
          <a:p>
            <a:pPr>
              <a:spcBef>
                <a:spcPts val="600"/>
              </a:spcBef>
            </a:pPr>
            <a:r>
              <a:rPr lang="en-US" sz="2000" dirty="0">
                <a:latin typeface="+mn-lt"/>
              </a:rPr>
              <a:t>At position 4, when Orange luffs above close-hauled to clear the </a:t>
            </a:r>
            <a:r>
              <a:rPr lang="en-US" sz="2000" b="1" i="1" dirty="0">
                <a:solidFill>
                  <a:srgbClr val="6D2F72"/>
                </a:solidFill>
                <a:latin typeface="+mn-lt"/>
              </a:rPr>
              <a:t>mark </a:t>
            </a:r>
            <a:r>
              <a:rPr lang="en-US" sz="2000" dirty="0">
                <a:latin typeface="+mn-lt"/>
              </a:rPr>
              <a:t>she causes Green to sail above close-hauled to avoid </a:t>
            </a:r>
            <a:r>
              <a:rPr lang="en-US" sz="2000" dirty="0"/>
              <a:t>contact</a:t>
            </a:r>
            <a:r>
              <a:rPr lang="en-US" sz="2000" dirty="0">
                <a:latin typeface="+mn-lt"/>
              </a:rPr>
              <a:t>.</a:t>
            </a:r>
          </a:p>
          <a:p>
            <a:pPr>
              <a:spcBef>
                <a:spcPts val="600"/>
              </a:spcBef>
            </a:pPr>
            <a:endParaRPr lang="en-US" sz="2000" dirty="0">
              <a:latin typeface="+mn-lt"/>
            </a:endParaRPr>
          </a:p>
          <a:p>
            <a:pPr marL="342900" indent="-342900">
              <a:spcBef>
                <a:spcPts val="600"/>
              </a:spcBef>
              <a:buFont typeface="Arial" panose="020B0604020202020204" pitchFamily="34" charset="0"/>
              <a:buChar char="•"/>
            </a:pPr>
            <a:r>
              <a:rPr lang="en-US" sz="2000" dirty="0">
                <a:latin typeface="+mn-lt"/>
              </a:rPr>
              <a:t>Orange breaks rule 18.3(a).</a:t>
            </a:r>
          </a:p>
        </p:txBody>
      </p:sp>
      <p:sp>
        <p:nvSpPr>
          <p:cNvPr id="14" name="Title 1">
            <a:extLst>
              <a:ext uri="{FF2B5EF4-FFF2-40B4-BE49-F238E27FC236}">
                <a16:creationId xmlns:a16="http://schemas.microsoft.com/office/drawing/2014/main" id="{A69676D9-45C5-8509-440B-8581665F14F9}"/>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Tree>
    <p:extLst>
      <p:ext uri="{BB962C8B-B14F-4D97-AF65-F5344CB8AC3E}">
        <p14:creationId xmlns:p14="http://schemas.microsoft.com/office/powerpoint/2010/main" val="5119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9"/>
          <p:cNvSpPr txBox="1">
            <a:spLocks noChangeArrowheads="1"/>
          </p:cNvSpPr>
          <p:nvPr/>
        </p:nvSpPr>
        <p:spPr bwMode="auto">
          <a:xfrm>
            <a:off x="1201651" y="1408395"/>
            <a:ext cx="5009817" cy="4170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indent="-234950" eaLnBrk="1" hangingPunct="1">
              <a:spcBef>
                <a:spcPts val="600"/>
              </a:spcBef>
            </a:pPr>
            <a:r>
              <a:rPr lang="en-US" sz="2000" dirty="0">
                <a:solidFill>
                  <a:schemeClr val="tx1"/>
                </a:solidFill>
                <a:latin typeface="+mn-lt"/>
              </a:rPr>
              <a:t>Blue passes head to wind from</a:t>
            </a:r>
            <a:r>
              <a:rPr lang="en-US" sz="2000" dirty="0">
                <a:latin typeface="+mn-lt"/>
              </a:rPr>
              <a:t> </a:t>
            </a:r>
            <a:r>
              <a:rPr lang="en-US" sz="2000" b="1" i="1" dirty="0">
                <a:solidFill>
                  <a:srgbClr val="6D2F72"/>
                </a:solidFill>
                <a:latin typeface="+mn-lt"/>
              </a:rPr>
              <a:t>port</a:t>
            </a:r>
            <a:r>
              <a:rPr lang="en-US" sz="2000" b="1" dirty="0">
                <a:solidFill>
                  <a:schemeClr val="tx1"/>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chemeClr val="tx1"/>
                </a:solidFill>
                <a:latin typeface="+mn-lt"/>
              </a:rPr>
              <a:t> </a:t>
            </a:r>
            <a:r>
              <a:rPr lang="en-US" sz="2000" dirty="0">
                <a:solidFill>
                  <a:schemeClr val="tx1"/>
                </a:solidFill>
                <a:latin typeface="+mn-lt"/>
              </a:rPr>
              <a:t>of a mark to be left to port. Therefore, rule 18.2 does not apply between her and Yellow on </a:t>
            </a:r>
            <a:r>
              <a:rPr lang="en-US" sz="2000" b="1" i="1" dirty="0">
                <a:solidFill>
                  <a:srgbClr val="6D2F72"/>
                </a:solidFill>
                <a:latin typeface="+mn-lt"/>
              </a:rPr>
              <a:t>starboard tack</a:t>
            </a:r>
            <a:r>
              <a:rPr lang="en-US" sz="2000" b="1" i="1" dirty="0">
                <a:solidFill>
                  <a:schemeClr val="tx1"/>
                </a:solidFill>
                <a:latin typeface="+mn-lt"/>
              </a:rPr>
              <a:t> </a:t>
            </a:r>
            <a:r>
              <a:rPr lang="en-US" sz="2000" dirty="0">
                <a:solidFill>
                  <a:schemeClr val="tx1"/>
                </a:solidFill>
                <a:latin typeface="+mn-lt"/>
              </a:rPr>
              <a:t>that is </a:t>
            </a:r>
            <a:r>
              <a:rPr lang="en-US" sz="2000" b="1" i="1" dirty="0">
                <a:solidFill>
                  <a:srgbClr val="6D2F72"/>
                </a:solidFill>
                <a:latin typeface="+mn-lt"/>
              </a:rPr>
              <a:t>fetching</a:t>
            </a:r>
            <a:r>
              <a:rPr lang="en-US" sz="2000" dirty="0">
                <a:solidFill>
                  <a:schemeClr val="tx1"/>
                </a:solidFill>
                <a:latin typeface="+mn-lt"/>
              </a:rPr>
              <a:t> the </a:t>
            </a:r>
            <a:r>
              <a:rPr lang="en-US" sz="2000" b="1" i="1" dirty="0">
                <a:solidFill>
                  <a:srgbClr val="7030A0"/>
                </a:solidFill>
                <a:latin typeface="+mn-lt"/>
              </a:rPr>
              <a:t>mark</a:t>
            </a:r>
            <a:r>
              <a:rPr lang="en-US" sz="2000" dirty="0">
                <a:solidFill>
                  <a:schemeClr val="tx1"/>
                </a:solidFill>
                <a:latin typeface="+mn-lt"/>
              </a:rPr>
              <a:t>.</a:t>
            </a:r>
          </a:p>
          <a:p>
            <a:pPr indent="-234950" eaLnBrk="1" hangingPunct="1">
              <a:spcBef>
                <a:spcPts val="600"/>
              </a:spcBef>
            </a:pPr>
            <a:r>
              <a:rPr lang="en-US" sz="2000" dirty="0">
                <a:solidFill>
                  <a:schemeClr val="tx1"/>
                </a:solidFill>
                <a:latin typeface="+mn-lt"/>
              </a:rPr>
              <a:t>As Yellow has been on </a:t>
            </a:r>
            <a:r>
              <a:rPr lang="en-US" sz="2000" b="1" i="1" dirty="0">
                <a:solidFill>
                  <a:srgbClr val="6D2F72"/>
                </a:solidFill>
                <a:latin typeface="+mn-lt"/>
              </a:rPr>
              <a:t>starboard tack</a:t>
            </a:r>
            <a:r>
              <a:rPr lang="en-US" sz="2000" dirty="0">
                <a:solidFill>
                  <a:schemeClr val="tx1"/>
                </a:solidFill>
                <a:latin typeface="+mn-lt"/>
              </a:rPr>
              <a:t> since entering the </a:t>
            </a:r>
            <a:r>
              <a:rPr lang="en-US" sz="2000" b="1" i="1" dirty="0">
                <a:solidFill>
                  <a:srgbClr val="7030A0"/>
                </a:solidFill>
                <a:latin typeface="+mn-lt"/>
              </a:rPr>
              <a:t>zone</a:t>
            </a:r>
            <a:r>
              <a:rPr lang="en-US" sz="2000" dirty="0">
                <a:solidFill>
                  <a:schemeClr val="tx1"/>
                </a:solidFill>
                <a:latin typeface="+mn-lt"/>
              </a:rPr>
              <a:t>, rule 18.3(a) and 18.3(b) apply.</a:t>
            </a:r>
          </a:p>
          <a:p>
            <a:pPr indent="-234950" eaLnBrk="1" hangingPunct="1">
              <a:spcBef>
                <a:spcPts val="600"/>
              </a:spcBef>
            </a:pPr>
            <a:r>
              <a:rPr lang="en-US" sz="2000" dirty="0">
                <a:solidFill>
                  <a:schemeClr val="tx1"/>
                </a:solidFill>
                <a:latin typeface="+mn-lt"/>
              </a:rPr>
              <a:t>At 3, Yellow becomes </a:t>
            </a:r>
            <a:r>
              <a:rPr lang="en-US" sz="2000" b="1" dirty="0">
                <a:solidFill>
                  <a:srgbClr val="7030A0"/>
                </a:solidFill>
                <a:latin typeface="+mn-lt"/>
              </a:rPr>
              <a:t>overlapped</a:t>
            </a:r>
            <a:r>
              <a:rPr lang="en-US" sz="2000" dirty="0">
                <a:solidFill>
                  <a:schemeClr val="tx1"/>
                </a:solidFill>
                <a:latin typeface="+mn-lt"/>
              </a:rPr>
              <a:t> inside Blue. </a:t>
            </a:r>
          </a:p>
          <a:p>
            <a:pPr indent="-234950" eaLnBrk="1" hangingPunct="1">
              <a:spcBef>
                <a:spcPts val="600"/>
              </a:spcBef>
            </a:pPr>
            <a:r>
              <a:rPr lang="en-US" sz="2000" dirty="0">
                <a:solidFill>
                  <a:schemeClr val="tx1"/>
                </a:solidFill>
                <a:latin typeface="+mn-lt"/>
              </a:rPr>
              <a:t>At 4, Blue fails to give Yellow </a:t>
            </a:r>
            <a:r>
              <a:rPr lang="en-US" sz="2000" b="1" dirty="0">
                <a:solidFill>
                  <a:srgbClr val="7030A0"/>
                </a:solidFill>
                <a:latin typeface="+mn-lt"/>
              </a:rPr>
              <a:t>mark-room</a:t>
            </a:r>
            <a:r>
              <a:rPr lang="en-US" sz="2000" dirty="0">
                <a:solidFill>
                  <a:schemeClr val="tx1"/>
                </a:solidFill>
                <a:latin typeface="+mn-lt"/>
              </a:rPr>
              <a:t>.</a:t>
            </a:r>
          </a:p>
          <a:p>
            <a:pPr indent="-234950" eaLnBrk="1" hangingPunct="1">
              <a:spcBef>
                <a:spcPts val="600"/>
              </a:spcBef>
            </a:pPr>
            <a:endParaRPr lang="en-US" sz="2000" dirty="0">
              <a:solidFill>
                <a:schemeClr val="tx1"/>
              </a:solidFill>
              <a:latin typeface="+mn-lt"/>
            </a:endParaRPr>
          </a:p>
          <a:p>
            <a:pPr marL="107950" indent="-342900" eaLnBrk="1" hangingPunct="1">
              <a:spcBef>
                <a:spcPts val="600"/>
              </a:spcBef>
              <a:buFont typeface="Arial" panose="020B0604020202020204" pitchFamily="34" charset="0"/>
              <a:buChar char="•"/>
            </a:pPr>
            <a:r>
              <a:rPr lang="en-US" sz="2000" dirty="0">
                <a:solidFill>
                  <a:schemeClr val="tx1"/>
                </a:solidFill>
                <a:latin typeface="+mn-lt"/>
              </a:rPr>
              <a:t>Blue breaks rule 18.3(b)</a:t>
            </a:r>
          </a:p>
        </p:txBody>
      </p:sp>
      <p:sp>
        <p:nvSpPr>
          <p:cNvPr id="11" name="Title 1">
            <a:extLst>
              <a:ext uri="{FF2B5EF4-FFF2-40B4-BE49-F238E27FC236}">
                <a16:creationId xmlns:a16="http://schemas.microsoft.com/office/drawing/2014/main" id="{E6EDCFAB-5DCF-4E2D-A360-30B80861B2F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6" name="TextBox 12">
            <a:extLst>
              <a:ext uri="{FF2B5EF4-FFF2-40B4-BE49-F238E27FC236}">
                <a16:creationId xmlns:a16="http://schemas.microsoft.com/office/drawing/2014/main" id="{756D9768-7012-4A1B-8A2B-DF6838F80607}"/>
              </a:ext>
            </a:extLst>
          </p:cNvPr>
          <p:cNvSpPr txBox="1">
            <a:spLocks noChangeArrowheads="1"/>
          </p:cNvSpPr>
          <p:nvPr/>
        </p:nvSpPr>
        <p:spPr bwMode="auto">
          <a:xfrm>
            <a:off x="1197907" y="1009058"/>
            <a:ext cx="109940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800" b="1" dirty="0">
                <a:solidFill>
                  <a:schemeClr val="tx1"/>
                </a:solidFill>
                <a:latin typeface="+mn-lt"/>
              </a:rPr>
              <a:t>Rule 18.3 – Tacking in the Zone</a:t>
            </a:r>
          </a:p>
        </p:txBody>
      </p:sp>
      <p:pic>
        <p:nvPicPr>
          <p:cNvPr id="7" name="Picture 6">
            <a:extLst>
              <a:ext uri="{FF2B5EF4-FFF2-40B4-BE49-F238E27FC236}">
                <a16:creationId xmlns:a16="http://schemas.microsoft.com/office/drawing/2014/main" id="{FBAC7CF1-CAC9-F620-31B2-57F4EA8BD246}"/>
              </a:ext>
            </a:extLst>
          </p:cNvPr>
          <p:cNvPicPr>
            <a:picLocks noChangeAspect="1"/>
          </p:cNvPicPr>
          <p:nvPr/>
        </p:nvPicPr>
        <p:blipFill>
          <a:blip r:embed="rId3"/>
          <a:stretch>
            <a:fillRect/>
          </a:stretch>
        </p:blipFill>
        <p:spPr>
          <a:xfrm>
            <a:off x="6096004" y="1259840"/>
            <a:ext cx="3501322" cy="3997572"/>
          </a:xfrm>
          <a:prstGeom prst="rect">
            <a:avLst/>
          </a:prstGeom>
        </p:spPr>
      </p:pic>
    </p:spTree>
    <p:extLst>
      <p:ext uri="{BB962C8B-B14F-4D97-AF65-F5344CB8AC3E}">
        <p14:creationId xmlns:p14="http://schemas.microsoft.com/office/powerpoint/2010/main" val="34387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EA4F-C478-C549-FF50-8D5B77826D2C}"/>
            </a:ext>
          </a:extLst>
        </p:cNvPr>
        <p:cNvGrpSpPr/>
        <p:nvPr/>
      </p:nvGrpSpPr>
      <p:grpSpPr>
        <a:xfrm>
          <a:off x="0" y="0"/>
          <a:ext cx="0" cy="0"/>
          <a:chOff x="0" y="0"/>
          <a:chExt cx="0" cy="0"/>
        </a:xfrm>
      </p:grpSpPr>
      <p:sp>
        <p:nvSpPr>
          <p:cNvPr id="30729" name="Text Box 9">
            <a:extLst>
              <a:ext uri="{FF2B5EF4-FFF2-40B4-BE49-F238E27FC236}">
                <a16:creationId xmlns:a16="http://schemas.microsoft.com/office/drawing/2014/main" id="{B41B3098-94E6-DC4F-5425-06ED2B24276D}"/>
              </a:ext>
            </a:extLst>
          </p:cNvPr>
          <p:cNvSpPr txBox="1">
            <a:spLocks noChangeArrowheads="1"/>
          </p:cNvSpPr>
          <p:nvPr/>
        </p:nvSpPr>
        <p:spPr bwMode="auto">
          <a:xfrm>
            <a:off x="1201651" y="1459195"/>
            <a:ext cx="6646949"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indent="-234950" eaLnBrk="1" hangingPunct="1">
              <a:spcBef>
                <a:spcPts val="600"/>
              </a:spcBef>
            </a:pPr>
            <a:r>
              <a:rPr lang="en-US" sz="2000" dirty="0">
                <a:solidFill>
                  <a:schemeClr val="tx1"/>
                </a:solidFill>
                <a:latin typeface="+mn-lt"/>
              </a:rPr>
              <a:t>Blue and Yellow pass head to wind from</a:t>
            </a:r>
            <a:r>
              <a:rPr lang="en-US" sz="2000" dirty="0">
                <a:latin typeface="+mn-lt"/>
              </a:rPr>
              <a:t> </a:t>
            </a:r>
            <a:r>
              <a:rPr lang="en-US" sz="2000" b="1" i="1" dirty="0">
                <a:solidFill>
                  <a:srgbClr val="6D2F72"/>
                </a:solidFill>
                <a:latin typeface="+mn-lt"/>
              </a:rPr>
              <a:t>port</a:t>
            </a:r>
            <a:r>
              <a:rPr lang="en-US" sz="2000" b="1" dirty="0">
                <a:solidFill>
                  <a:schemeClr val="tx1"/>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a:t>
            </a:r>
            <a:r>
              <a:rPr lang="en-US" sz="2000" b="1" i="1" dirty="0">
                <a:solidFill>
                  <a:srgbClr val="7030A0"/>
                </a:solidFill>
                <a:latin typeface="+mn-lt"/>
              </a:rPr>
              <a:t>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chemeClr val="tx1"/>
                </a:solidFill>
                <a:latin typeface="+mn-lt"/>
              </a:rPr>
              <a:t> </a:t>
            </a:r>
            <a:r>
              <a:rPr lang="en-US" sz="2000" dirty="0">
                <a:solidFill>
                  <a:schemeClr val="tx1"/>
                </a:solidFill>
                <a:latin typeface="+mn-lt"/>
              </a:rPr>
              <a:t>of a mark to be left to port and are then fetching the </a:t>
            </a:r>
            <a:r>
              <a:rPr lang="en-US" sz="2000" b="1" i="1" dirty="0">
                <a:solidFill>
                  <a:srgbClr val="7030A0"/>
                </a:solidFill>
                <a:latin typeface="+mn-lt"/>
              </a:rPr>
              <a:t>mark</a:t>
            </a:r>
            <a:r>
              <a:rPr lang="en-US" sz="2000" dirty="0">
                <a:solidFill>
                  <a:schemeClr val="tx1"/>
                </a:solidFill>
                <a:latin typeface="+mn-lt"/>
              </a:rPr>
              <a:t>. Therefore, rule 18.2 does not apply between them and Blue must </a:t>
            </a:r>
            <a:r>
              <a:rPr lang="en-US" sz="2000" b="1" i="1" dirty="0">
                <a:solidFill>
                  <a:srgbClr val="7030A0"/>
                </a:solidFill>
                <a:latin typeface="+mn-lt"/>
              </a:rPr>
              <a:t>keep clear</a:t>
            </a:r>
            <a:r>
              <a:rPr lang="en-US" sz="2000" dirty="0">
                <a:solidFill>
                  <a:schemeClr val="tx1"/>
                </a:solidFill>
                <a:latin typeface="+mn-lt"/>
              </a:rPr>
              <a:t> of Yellow until she is on a close-hauled course.</a:t>
            </a:r>
          </a:p>
          <a:p>
            <a:pPr indent="-234950" eaLnBrk="1" hangingPunct="1">
              <a:spcBef>
                <a:spcPts val="600"/>
              </a:spcBef>
            </a:pPr>
            <a:r>
              <a:rPr lang="en-US" sz="2000" dirty="0">
                <a:solidFill>
                  <a:schemeClr val="tx1"/>
                </a:solidFill>
                <a:latin typeface="+mn-lt"/>
              </a:rPr>
              <a:t>As neither boat has been on </a:t>
            </a:r>
            <a:r>
              <a:rPr lang="en-US" sz="2000" b="1" i="1" dirty="0">
                <a:solidFill>
                  <a:srgbClr val="6D2F72"/>
                </a:solidFill>
                <a:latin typeface="+mn-lt"/>
              </a:rPr>
              <a:t>starboard tack</a:t>
            </a:r>
            <a:r>
              <a:rPr lang="en-US" sz="2000" dirty="0">
                <a:solidFill>
                  <a:schemeClr val="tx1"/>
                </a:solidFill>
                <a:latin typeface="+mn-lt"/>
              </a:rPr>
              <a:t> since entering the </a:t>
            </a:r>
            <a:r>
              <a:rPr lang="en-US" sz="2000" b="1" i="1" dirty="0">
                <a:solidFill>
                  <a:srgbClr val="7030A0"/>
                </a:solidFill>
                <a:latin typeface="+mn-lt"/>
              </a:rPr>
              <a:t>zone</a:t>
            </a:r>
            <a:r>
              <a:rPr lang="en-US" sz="2000" dirty="0">
                <a:solidFill>
                  <a:schemeClr val="tx1"/>
                </a:solidFill>
                <a:latin typeface="+mn-lt"/>
              </a:rPr>
              <a:t>, neither rule 18.3(a) or rule 18.3(b) apply.</a:t>
            </a:r>
          </a:p>
          <a:p>
            <a:pPr indent="-234950" eaLnBrk="1" hangingPunct="1">
              <a:spcBef>
                <a:spcPts val="600"/>
              </a:spcBef>
            </a:pPr>
            <a:r>
              <a:rPr lang="en-US" sz="2000" dirty="0">
                <a:solidFill>
                  <a:schemeClr val="tx1"/>
                </a:solidFill>
                <a:latin typeface="+mn-lt"/>
              </a:rPr>
              <a:t>At 2, Blue is on a close-hauled course and becomes the right-of-way boat and Yellow must </a:t>
            </a:r>
            <a:r>
              <a:rPr lang="en-US" sz="2000" b="1" i="1" dirty="0">
                <a:solidFill>
                  <a:srgbClr val="7030A0"/>
                </a:solidFill>
                <a:latin typeface="+mn-lt"/>
              </a:rPr>
              <a:t>keep clear</a:t>
            </a:r>
            <a:r>
              <a:rPr lang="en-US" sz="2000" dirty="0">
                <a:solidFill>
                  <a:schemeClr val="tx1"/>
                </a:solidFill>
                <a:latin typeface="+mn-lt"/>
              </a:rPr>
              <a:t>. When Blue luffs, she must give Yellow room to </a:t>
            </a:r>
            <a:r>
              <a:rPr lang="en-US" sz="2000" b="1" i="1" dirty="0">
                <a:solidFill>
                  <a:srgbClr val="7030A0"/>
                </a:solidFill>
                <a:latin typeface="+mn-lt"/>
              </a:rPr>
              <a:t>keep clear</a:t>
            </a:r>
            <a:r>
              <a:rPr lang="en-US" sz="2000" dirty="0">
                <a:solidFill>
                  <a:schemeClr val="tx1"/>
                </a:solidFill>
                <a:latin typeface="+mn-lt"/>
              </a:rPr>
              <a:t> under rule 16.1, which she does. </a:t>
            </a:r>
          </a:p>
          <a:p>
            <a:pPr eaLnBrk="1" hangingPunct="1">
              <a:spcBef>
                <a:spcPts val="600"/>
              </a:spcBef>
            </a:pPr>
            <a:r>
              <a:rPr lang="en-US" sz="2000" dirty="0">
                <a:solidFill>
                  <a:schemeClr val="tx1"/>
                </a:solidFill>
                <a:latin typeface="+mn-lt"/>
              </a:rPr>
              <a:t>No rule broken.</a:t>
            </a:r>
          </a:p>
          <a:p>
            <a:pPr eaLnBrk="1" hangingPunct="1">
              <a:spcBef>
                <a:spcPts val="600"/>
              </a:spcBef>
            </a:pPr>
            <a:endParaRPr lang="en-US" sz="2000" dirty="0">
              <a:solidFill>
                <a:schemeClr val="tx1"/>
              </a:solidFill>
              <a:latin typeface="+mn-lt"/>
            </a:endParaRPr>
          </a:p>
        </p:txBody>
      </p:sp>
      <p:sp>
        <p:nvSpPr>
          <p:cNvPr id="11" name="Title 1">
            <a:extLst>
              <a:ext uri="{FF2B5EF4-FFF2-40B4-BE49-F238E27FC236}">
                <a16:creationId xmlns:a16="http://schemas.microsoft.com/office/drawing/2014/main" id="{0A913894-4FAD-4ED3-87CA-E3442A3A0E3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6" name="TextBox 12">
            <a:extLst>
              <a:ext uri="{FF2B5EF4-FFF2-40B4-BE49-F238E27FC236}">
                <a16:creationId xmlns:a16="http://schemas.microsoft.com/office/drawing/2014/main" id="{1DC7DA8D-1DD4-3395-4CB9-5B048F633E88}"/>
              </a:ext>
            </a:extLst>
          </p:cNvPr>
          <p:cNvSpPr txBox="1">
            <a:spLocks noChangeArrowheads="1"/>
          </p:cNvSpPr>
          <p:nvPr/>
        </p:nvSpPr>
        <p:spPr bwMode="auto">
          <a:xfrm>
            <a:off x="1197907" y="1009058"/>
            <a:ext cx="1099409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endParaRPr lang="en-US" sz="1400" i="1" dirty="0">
              <a:solidFill>
                <a:srgbClr val="FF0000"/>
              </a:solidFill>
            </a:endParaRPr>
          </a:p>
          <a:p>
            <a:pPr algn="l" eaLnBrk="1" hangingPunct="1"/>
            <a:endParaRPr lang="en-US" sz="1400" b="1" dirty="0">
              <a:solidFill>
                <a:schemeClr val="tx1"/>
              </a:solidFill>
              <a:latin typeface="+mn-lt"/>
            </a:endParaRPr>
          </a:p>
        </p:txBody>
      </p:sp>
      <p:pic>
        <p:nvPicPr>
          <p:cNvPr id="12" name="Picture 11" descr="A circle with a yellow dot and blue objects&#10;&#10;AI-generated content may be incorrect.">
            <a:extLst>
              <a:ext uri="{FF2B5EF4-FFF2-40B4-BE49-F238E27FC236}">
                <a16:creationId xmlns:a16="http://schemas.microsoft.com/office/drawing/2014/main" id="{D073A2FB-2AE3-3EB3-9A2E-6CD164DE0E1A}"/>
              </a:ext>
            </a:extLst>
          </p:cNvPr>
          <p:cNvPicPr>
            <a:picLocks noChangeAspect="1"/>
          </p:cNvPicPr>
          <p:nvPr/>
        </p:nvPicPr>
        <p:blipFill>
          <a:blip r:embed="rId3">
            <a:extLst>
              <a:ext uri="{28A0092B-C50C-407E-A947-70E740481C1C}">
                <a14:useLocalDpi xmlns:a14="http://schemas.microsoft.com/office/drawing/2010/main" val="0"/>
              </a:ext>
            </a:extLst>
          </a:blip>
          <a:srcRect l="34872" t="19984" r="16268" b="20779"/>
          <a:stretch>
            <a:fillRect/>
          </a:stretch>
        </p:blipFill>
        <p:spPr>
          <a:xfrm>
            <a:off x="7848600" y="824196"/>
            <a:ext cx="4183881" cy="3887504"/>
          </a:xfrm>
          <a:prstGeom prst="rect">
            <a:avLst/>
          </a:prstGeom>
        </p:spPr>
      </p:pic>
      <p:sp>
        <p:nvSpPr>
          <p:cNvPr id="14" name="Callout: Bent Line with Accent Bar 13">
            <a:extLst>
              <a:ext uri="{FF2B5EF4-FFF2-40B4-BE49-F238E27FC236}">
                <a16:creationId xmlns:a16="http://schemas.microsoft.com/office/drawing/2014/main" id="{A2EFC2BD-AA2B-ED23-0B40-A21DB78A500C}"/>
              </a:ext>
            </a:extLst>
          </p:cNvPr>
          <p:cNvSpPr/>
          <p:nvPr/>
        </p:nvSpPr>
        <p:spPr>
          <a:xfrm>
            <a:off x="3352801" y="4711700"/>
            <a:ext cx="8295684" cy="1524589"/>
          </a:xfrm>
          <a:prstGeom prst="accentCallout2">
            <a:avLst>
              <a:gd name="adj1" fmla="val 49757"/>
              <a:gd name="adj2" fmla="val 101156"/>
              <a:gd name="adj3" fmla="val -33910"/>
              <a:gd name="adj4" fmla="val 105049"/>
              <a:gd name="adj5" fmla="val -99309"/>
              <a:gd name="adj6" fmla="val 8294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hangingPunct="0">
              <a:spcBef>
                <a:spcPct val="30000"/>
              </a:spcBef>
              <a:defRPr/>
            </a:pPr>
            <a:r>
              <a:rPr lang="en-US" i="1" dirty="0">
                <a:solidFill>
                  <a:srgbClr val="FF0000"/>
                </a:solidFill>
              </a:rPr>
              <a:t>(Changed 2025-2028) </a:t>
            </a:r>
            <a:r>
              <a:rPr lang="en-US" dirty="0">
                <a:solidFill>
                  <a:schemeClr val="tx1"/>
                </a:solidFill>
              </a:rPr>
              <a:t>The change was that under the previous rules, once Blue passed head to wind, she was on the same tack and overlapped with Yellow, and as such was entitled to mark-room under previous rule 18.2(a). That loophole was shut in the new 18.3 by 18.3 shutting off rule 18.2 whenever a boat tacked in the zone, whether or not the other boat had been on starboard tack since entering the zone.</a:t>
            </a:r>
          </a:p>
        </p:txBody>
      </p:sp>
    </p:spTree>
    <p:extLst>
      <p:ext uri="{BB962C8B-B14F-4D97-AF65-F5344CB8AC3E}">
        <p14:creationId xmlns:p14="http://schemas.microsoft.com/office/powerpoint/2010/main" val="24454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1191492" y="876744"/>
            <a:ext cx="10459040" cy="5378335"/>
          </a:xfrm>
          <a:noFill/>
        </p:spPr>
        <p:txBody>
          <a:bodyPr/>
          <a:lstStyle/>
          <a:p>
            <a:pPr marL="0" indent="0" eaLnBrk="1" hangingPunct="1">
              <a:spcBef>
                <a:spcPct val="0"/>
              </a:spcBef>
              <a:spcAft>
                <a:spcPts val="0"/>
              </a:spcAft>
              <a:buNone/>
            </a:pPr>
            <a:r>
              <a:rPr lang="en-US" sz="2800" dirty="0">
                <a:solidFill>
                  <a:schemeClr val="tx1"/>
                </a:solidFill>
              </a:rPr>
              <a:t>Starboard Rounding</a:t>
            </a:r>
          </a:p>
          <a:p>
            <a:pPr marL="0" indent="0" eaLnBrk="1" hangingPunct="1">
              <a:spcBef>
                <a:spcPts val="600"/>
              </a:spcBef>
              <a:spcAft>
                <a:spcPts val="0"/>
              </a:spcAft>
              <a:buNone/>
            </a:pPr>
            <a:r>
              <a:rPr lang="en-US" sz="2000" b="0" dirty="0">
                <a:solidFill>
                  <a:schemeClr val="tx1"/>
                </a:solidFill>
              </a:rPr>
              <a:t>Blue and Yellow are approaching the windward </a:t>
            </a:r>
            <a:r>
              <a:rPr lang="en-US" sz="2000" i="1" dirty="0"/>
              <a:t>mark</a:t>
            </a:r>
            <a:r>
              <a:rPr lang="en-US" sz="2000" b="0" dirty="0"/>
              <a:t> </a:t>
            </a:r>
            <a:r>
              <a:rPr lang="en-US" sz="2000" b="0" dirty="0">
                <a:solidFill>
                  <a:schemeClr val="tx1"/>
                </a:solidFill>
              </a:rPr>
              <a:t>to be rounded to </a:t>
            </a:r>
            <a:r>
              <a:rPr lang="en-US" sz="2000" i="1" dirty="0"/>
              <a:t>starboard</a:t>
            </a:r>
            <a:r>
              <a:rPr lang="en-US" sz="2000" b="0" dirty="0">
                <a:solidFill>
                  <a:schemeClr val="tx1"/>
                </a:solidFill>
              </a:rPr>
              <a:t>.  Blue, on </a:t>
            </a:r>
            <a:r>
              <a:rPr lang="en-US" sz="2000" i="1" dirty="0"/>
              <a:t>port</a:t>
            </a:r>
            <a:r>
              <a:rPr lang="en-US" sz="2000" b="0" dirty="0">
                <a:solidFill>
                  <a:schemeClr val="tx1"/>
                </a:solidFill>
              </a:rPr>
              <a:t>, is </a:t>
            </a:r>
            <a:r>
              <a:rPr lang="en-US" sz="2000" i="1" dirty="0"/>
              <a:t>fetching</a:t>
            </a:r>
            <a:r>
              <a:rPr lang="en-US" sz="2000" b="0" i="1" dirty="0">
                <a:solidFill>
                  <a:schemeClr val="tx1"/>
                </a:solidFill>
              </a:rPr>
              <a:t> </a:t>
            </a:r>
            <a:r>
              <a:rPr lang="en-US" sz="2000" b="0" dirty="0">
                <a:solidFill>
                  <a:schemeClr val="tx1"/>
                </a:solidFill>
              </a:rPr>
              <a:t>the </a:t>
            </a:r>
            <a:r>
              <a:rPr lang="en-US" sz="2000" i="1" dirty="0"/>
              <a:t>mark</a:t>
            </a:r>
            <a:r>
              <a:rPr lang="en-US" sz="2000" b="0" dirty="0">
                <a:solidFill>
                  <a:schemeClr val="tx1"/>
                </a:solidFill>
              </a:rPr>
              <a:t>. Yellow, on </a:t>
            </a:r>
            <a:r>
              <a:rPr lang="en-US" sz="2000" i="1" dirty="0"/>
              <a:t>starboard</a:t>
            </a:r>
            <a:r>
              <a:rPr lang="en-US" sz="2000" b="0" dirty="0">
                <a:solidFill>
                  <a:schemeClr val="tx1"/>
                </a:solidFill>
              </a:rPr>
              <a:t>, tacks from </a:t>
            </a:r>
            <a:r>
              <a:rPr lang="en-US" sz="2000" i="1" dirty="0"/>
              <a:t>starboard</a:t>
            </a:r>
            <a:r>
              <a:rPr lang="en-US" sz="2000" b="0" dirty="0"/>
              <a:t> </a:t>
            </a:r>
            <a:r>
              <a:rPr lang="en-US" sz="2000" b="0" dirty="0">
                <a:solidFill>
                  <a:schemeClr val="tx1"/>
                </a:solidFill>
              </a:rPr>
              <a:t>to </a:t>
            </a:r>
            <a:r>
              <a:rPr lang="en-US" sz="2000" i="1" dirty="0"/>
              <a:t>port clear ahead </a:t>
            </a:r>
            <a:r>
              <a:rPr lang="en-US" sz="2000" b="0" dirty="0">
                <a:solidFill>
                  <a:schemeClr val="tx1"/>
                </a:solidFill>
              </a:rPr>
              <a:t>of Blue (position 2) and gets down to close-hauled just prior to position 3.  Blue luffs to avoid hitting Yellow’s stern (position 3).</a:t>
            </a:r>
          </a:p>
          <a:p>
            <a:pPr marL="0" indent="0" eaLnBrk="1" hangingPunct="1">
              <a:spcBef>
                <a:spcPts val="600"/>
              </a:spcBef>
              <a:spcAft>
                <a:spcPts val="0"/>
              </a:spcAft>
              <a:buNone/>
            </a:pPr>
            <a:r>
              <a:rPr lang="en-US" sz="2400" dirty="0">
                <a:solidFill>
                  <a:schemeClr val="tx1"/>
                </a:solidFill>
              </a:rPr>
              <a:t>Who has right-of-way and what rules apply?</a:t>
            </a:r>
          </a:p>
          <a:p>
            <a:pPr marL="0" indent="0" eaLnBrk="1" hangingPunct="1">
              <a:spcBef>
                <a:spcPts val="600"/>
              </a:spcBef>
              <a:spcAft>
                <a:spcPts val="0"/>
              </a:spcAft>
              <a:buNone/>
            </a:pPr>
            <a:r>
              <a:rPr lang="en-US" sz="2000" dirty="0">
                <a:solidFill>
                  <a:schemeClr val="tx1"/>
                </a:solidFill>
              </a:rPr>
              <a:t>       At position 1? </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sym typeface="Symbol" panose="05050102010706020507" pitchFamily="18" charset="2"/>
              </a:rPr>
              <a:t> </a:t>
            </a:r>
            <a:r>
              <a:rPr lang="en-US" sz="1800" b="0" dirty="0">
                <a:solidFill>
                  <a:schemeClr val="tx1"/>
                </a:solidFill>
              </a:rPr>
              <a:t>Yellow (rule 10 – </a:t>
            </a:r>
            <a:r>
              <a:rPr lang="en-US" sz="1800" i="1" dirty="0"/>
              <a:t>starboard</a:t>
            </a:r>
            <a:r>
              <a:rPr lang="en-US" sz="1800" b="0" dirty="0">
                <a:solidFill>
                  <a:schemeClr val="tx1"/>
                </a:solidFill>
              </a:rPr>
              <a:t>)</a:t>
            </a:r>
          </a:p>
          <a:p>
            <a:pPr marL="0" indent="0" eaLnBrk="1" hangingPunct="1">
              <a:spcBef>
                <a:spcPts val="600"/>
              </a:spcBef>
              <a:spcAft>
                <a:spcPts val="0"/>
              </a:spcAft>
              <a:buNone/>
            </a:pPr>
            <a:r>
              <a:rPr lang="en-US" sz="1800" dirty="0">
                <a:solidFill>
                  <a:schemeClr val="tx1"/>
                </a:solidFill>
              </a:rPr>
              <a:t>       </a:t>
            </a:r>
            <a:r>
              <a:rPr lang="en-US" sz="2000" dirty="0">
                <a:solidFill>
                  <a:schemeClr val="tx1"/>
                </a:solidFill>
              </a:rPr>
              <a:t>At position 2?</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rPr>
              <a:t> </a:t>
            </a:r>
            <a:r>
              <a:rPr lang="en-US" sz="1800" b="0" dirty="0">
                <a:solidFill>
                  <a:schemeClr val="tx1"/>
                </a:solidFill>
              </a:rPr>
              <a:t>Blue (rule 13 – tacking)</a:t>
            </a:r>
          </a:p>
          <a:p>
            <a:pPr marL="0" indent="0" eaLnBrk="1" hangingPunct="1">
              <a:spcBef>
                <a:spcPct val="0"/>
              </a:spcBef>
              <a:spcAft>
                <a:spcPts val="0"/>
              </a:spcAft>
              <a:buNone/>
            </a:pPr>
            <a:r>
              <a:rPr lang="en-US" sz="1800" b="0" dirty="0">
                <a:solidFill>
                  <a:schemeClr val="tx1"/>
                </a:solidFill>
              </a:rPr>
              <a:t>                             (rule 15 – acquiring </a:t>
            </a:r>
            <a:r>
              <a:rPr lang="en-US" sz="1800" b="0" dirty="0" err="1">
                <a:solidFill>
                  <a:schemeClr val="tx1"/>
                </a:solidFill>
              </a:rPr>
              <a:t>RoW</a:t>
            </a:r>
            <a:r>
              <a:rPr lang="en-US" sz="1800" b="0" dirty="0">
                <a:solidFill>
                  <a:schemeClr val="tx1"/>
                </a:solidFill>
              </a:rPr>
              <a:t> does not apply)</a:t>
            </a:r>
          </a:p>
          <a:p>
            <a:pPr marL="0" indent="0" eaLnBrk="1" hangingPunct="1">
              <a:spcBef>
                <a:spcPts val="600"/>
              </a:spcBef>
              <a:spcAft>
                <a:spcPts val="0"/>
              </a:spcAft>
              <a:buNone/>
            </a:pPr>
            <a:r>
              <a:rPr lang="en-US" sz="2000" dirty="0">
                <a:solidFill>
                  <a:schemeClr val="tx1"/>
                </a:solidFill>
              </a:rPr>
              <a:t>       At position 3?</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rPr>
              <a:t> </a:t>
            </a:r>
            <a:r>
              <a:rPr lang="en-US" sz="1800" b="0" dirty="0">
                <a:solidFill>
                  <a:schemeClr val="tx1"/>
                </a:solidFill>
              </a:rPr>
              <a:t>Yellow (rule 12 – </a:t>
            </a:r>
            <a:r>
              <a:rPr lang="en-US" sz="1800" i="1" dirty="0"/>
              <a:t>clear ahead</a:t>
            </a:r>
            <a:r>
              <a:rPr lang="en-US" sz="1800" b="0" dirty="0">
                <a:solidFill>
                  <a:schemeClr val="tx1"/>
                </a:solidFill>
              </a:rPr>
              <a:t>) </a:t>
            </a:r>
          </a:p>
          <a:p>
            <a:pPr marL="0" indent="0" eaLnBrk="1" hangingPunct="1">
              <a:spcBef>
                <a:spcPct val="0"/>
              </a:spcBef>
              <a:spcAft>
                <a:spcPts val="0"/>
              </a:spcAft>
              <a:buNone/>
            </a:pPr>
            <a:r>
              <a:rPr lang="en-US" sz="1800" b="0" dirty="0">
                <a:solidFill>
                  <a:schemeClr val="tx1"/>
                </a:solidFill>
              </a:rPr>
              <a:t>                                 (rule 15 - acquiring </a:t>
            </a:r>
            <a:r>
              <a:rPr lang="en-US" sz="1800" b="0" dirty="0" err="1">
                <a:solidFill>
                  <a:schemeClr val="tx1"/>
                </a:solidFill>
              </a:rPr>
              <a:t>RoW</a:t>
            </a:r>
            <a:r>
              <a:rPr lang="en-US" sz="1800" b="0" dirty="0">
                <a:solidFill>
                  <a:schemeClr val="tx1"/>
                </a:solidFill>
              </a:rPr>
              <a:t>)</a:t>
            </a:r>
          </a:p>
          <a:p>
            <a:pPr marL="0" indent="0" eaLnBrk="1" hangingPunct="1">
              <a:spcBef>
                <a:spcPct val="0"/>
              </a:spcBef>
              <a:spcAft>
                <a:spcPts val="0"/>
              </a:spcAft>
              <a:buNone/>
            </a:pPr>
            <a:r>
              <a:rPr lang="en-US" sz="1800" b="0" dirty="0">
                <a:solidFill>
                  <a:schemeClr val="tx1"/>
                </a:solidFill>
              </a:rPr>
              <a:t>	                </a:t>
            </a:r>
            <a:r>
              <a:rPr lang="en-US" sz="1800" b="0" dirty="0">
                <a:solidFill>
                  <a:srgbClr val="FF0000"/>
                </a:solidFill>
              </a:rPr>
              <a:t>(rule 18.2(c) – does not apply because boats are not overlapped)</a:t>
            </a:r>
          </a:p>
          <a:p>
            <a:pPr marL="0" indent="0" eaLnBrk="1" hangingPunct="1">
              <a:spcBef>
                <a:spcPct val="0"/>
              </a:spcBef>
              <a:spcAft>
                <a:spcPts val="0"/>
              </a:spcAft>
              <a:buNone/>
            </a:pPr>
            <a:r>
              <a:rPr lang="en-US" sz="1800" b="0" dirty="0">
                <a:solidFill>
                  <a:schemeClr val="tx1"/>
                </a:solidFill>
              </a:rPr>
              <a:t>                                 (rule 18.3 – tacking in the </a:t>
            </a:r>
            <a:r>
              <a:rPr lang="en-US" sz="1800" i="1" dirty="0"/>
              <a:t>zone</a:t>
            </a:r>
            <a:r>
              <a:rPr lang="en-US" sz="1800" b="0" dirty="0"/>
              <a:t> </a:t>
            </a:r>
            <a:r>
              <a:rPr lang="en-US" sz="1800" b="0" dirty="0">
                <a:solidFill>
                  <a:schemeClr val="tx1"/>
                </a:solidFill>
              </a:rPr>
              <a:t>- does not apply at </a:t>
            </a:r>
            <a:r>
              <a:rPr lang="en-US" sz="1800" i="1" dirty="0"/>
              <a:t>starboard</a:t>
            </a:r>
            <a:r>
              <a:rPr lang="en-US" sz="1800" b="0" i="1" dirty="0"/>
              <a:t> </a:t>
            </a:r>
            <a:r>
              <a:rPr lang="en-US" sz="1800" b="0" dirty="0" err="1">
                <a:solidFill>
                  <a:schemeClr val="tx1"/>
                </a:solidFill>
              </a:rPr>
              <a:t>roundings</a:t>
            </a:r>
            <a:r>
              <a:rPr lang="en-US" sz="1800" b="0" dirty="0">
                <a:solidFill>
                  <a:schemeClr val="tx1"/>
                </a:solidFill>
              </a:rPr>
              <a:t>)</a:t>
            </a:r>
            <a:endParaRPr lang="en-US" sz="2400" dirty="0"/>
          </a:p>
          <a:p>
            <a:pPr marL="0" indent="0" algn="r" eaLnBrk="1" hangingPunct="1">
              <a:spcBef>
                <a:spcPct val="0"/>
              </a:spcBef>
              <a:spcAft>
                <a:spcPts val="0"/>
              </a:spcAft>
              <a:buNone/>
            </a:pPr>
            <a:endParaRPr lang="en-US" sz="2400" dirty="0"/>
          </a:p>
        </p:txBody>
      </p:sp>
      <p:sp>
        <p:nvSpPr>
          <p:cNvPr id="7" name="Title 1">
            <a:extLst>
              <a:ext uri="{FF2B5EF4-FFF2-40B4-BE49-F238E27FC236}">
                <a16:creationId xmlns:a16="http://schemas.microsoft.com/office/drawing/2014/main" id="{67066745-C14D-4F34-9AF6-F8FF81FAD975}"/>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5" name="Picture 4" descr="A picture containing text&#10;&#10;Description automatically generated">
            <a:extLst>
              <a:ext uri="{FF2B5EF4-FFF2-40B4-BE49-F238E27FC236}">
                <a16:creationId xmlns:a16="http://schemas.microsoft.com/office/drawing/2014/main" id="{D9367C37-1614-405F-8415-9BB60C58B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094" y="2361689"/>
            <a:ext cx="3250191" cy="3247503"/>
          </a:xfrm>
          <a:prstGeom prst="rect">
            <a:avLst/>
          </a:prstGeom>
        </p:spPr>
      </p:pic>
    </p:spTree>
    <p:extLst>
      <p:ext uri="{BB962C8B-B14F-4D97-AF65-F5344CB8AC3E}">
        <p14:creationId xmlns:p14="http://schemas.microsoft.com/office/powerpoint/2010/main" val="25373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1191491" y="876744"/>
            <a:ext cx="10878585" cy="5394960"/>
          </a:xfrm>
          <a:noFill/>
        </p:spPr>
        <p:txBody>
          <a:bodyPr/>
          <a:lstStyle/>
          <a:p>
            <a:pPr marL="0" indent="0" eaLnBrk="1" hangingPunct="1">
              <a:spcBef>
                <a:spcPct val="0"/>
              </a:spcBef>
              <a:spcAft>
                <a:spcPts val="0"/>
              </a:spcAft>
              <a:buNone/>
            </a:pPr>
            <a:r>
              <a:rPr lang="en-US" sz="2800" dirty="0">
                <a:solidFill>
                  <a:schemeClr val="tx1"/>
                </a:solidFill>
              </a:rPr>
              <a:t>Starboard Rounding</a:t>
            </a:r>
          </a:p>
          <a:p>
            <a:pPr marL="0" indent="0" eaLnBrk="1" hangingPunct="1">
              <a:spcBef>
                <a:spcPts val="900"/>
              </a:spcBef>
              <a:spcAft>
                <a:spcPts val="0"/>
              </a:spcAft>
              <a:buNone/>
            </a:pPr>
            <a:r>
              <a:rPr lang="en-US" sz="1800" b="0" dirty="0">
                <a:solidFill>
                  <a:schemeClr val="tx1"/>
                </a:solidFill>
              </a:rPr>
              <a:t>Blue and Yellow are approaching the windward </a:t>
            </a:r>
            <a:r>
              <a:rPr lang="en-US" sz="1800" i="1" dirty="0"/>
              <a:t>mark</a:t>
            </a:r>
            <a:r>
              <a:rPr lang="en-US" sz="1800" b="0" dirty="0"/>
              <a:t> </a:t>
            </a:r>
            <a:r>
              <a:rPr lang="en-US" sz="1800" b="0" dirty="0">
                <a:solidFill>
                  <a:schemeClr val="tx1"/>
                </a:solidFill>
              </a:rPr>
              <a:t>to be rounded to </a:t>
            </a:r>
            <a:r>
              <a:rPr lang="en-US" sz="1800" i="1" dirty="0"/>
              <a:t>starboard</a:t>
            </a:r>
            <a:r>
              <a:rPr lang="en-US" sz="1800" b="0" dirty="0">
                <a:solidFill>
                  <a:schemeClr val="tx1"/>
                </a:solidFill>
              </a:rPr>
              <a:t>.  Blue, on </a:t>
            </a:r>
            <a:r>
              <a:rPr lang="en-US" sz="1800" i="1" dirty="0"/>
              <a:t>port</a:t>
            </a:r>
            <a:r>
              <a:rPr lang="en-US" sz="1800" b="0" dirty="0">
                <a:solidFill>
                  <a:schemeClr val="tx1"/>
                </a:solidFill>
              </a:rPr>
              <a:t>, is </a:t>
            </a:r>
            <a:r>
              <a:rPr lang="en-US" sz="1800" i="1" dirty="0"/>
              <a:t>fetching</a:t>
            </a:r>
            <a:r>
              <a:rPr lang="en-US" sz="1800" b="0" i="1" dirty="0">
                <a:solidFill>
                  <a:schemeClr val="tx1"/>
                </a:solidFill>
              </a:rPr>
              <a:t> </a:t>
            </a:r>
            <a:r>
              <a:rPr lang="en-US" sz="1800" b="0" dirty="0">
                <a:solidFill>
                  <a:schemeClr val="tx1"/>
                </a:solidFill>
              </a:rPr>
              <a:t>the </a:t>
            </a:r>
            <a:r>
              <a:rPr lang="en-US" sz="1800" i="1" dirty="0"/>
              <a:t>mark</a:t>
            </a:r>
            <a:r>
              <a:rPr lang="en-US" sz="1800" b="0" dirty="0">
                <a:solidFill>
                  <a:schemeClr val="tx1"/>
                </a:solidFill>
              </a:rPr>
              <a:t>.  Yellow, on </a:t>
            </a:r>
            <a:r>
              <a:rPr lang="en-US" sz="1800" i="1" dirty="0"/>
              <a:t>starboard</a:t>
            </a:r>
            <a:r>
              <a:rPr lang="en-US" sz="1800" b="0" dirty="0">
                <a:solidFill>
                  <a:schemeClr val="tx1"/>
                </a:solidFill>
              </a:rPr>
              <a:t>, tacks from </a:t>
            </a:r>
            <a:r>
              <a:rPr lang="en-US" sz="1800" i="1" dirty="0"/>
              <a:t>starboard</a:t>
            </a:r>
            <a:r>
              <a:rPr lang="en-US" sz="1800" b="0" dirty="0"/>
              <a:t> </a:t>
            </a:r>
            <a:r>
              <a:rPr lang="en-US" sz="1800" b="0" dirty="0">
                <a:solidFill>
                  <a:schemeClr val="tx1"/>
                </a:solidFill>
              </a:rPr>
              <a:t>to</a:t>
            </a:r>
            <a:r>
              <a:rPr lang="en-US" sz="1800" b="0" dirty="0"/>
              <a:t> </a:t>
            </a:r>
            <a:r>
              <a:rPr lang="en-US" sz="1800" i="1" dirty="0"/>
              <a:t>port clear ahead </a:t>
            </a:r>
            <a:r>
              <a:rPr lang="en-US" sz="1800" b="0" dirty="0">
                <a:solidFill>
                  <a:schemeClr val="tx1"/>
                </a:solidFill>
              </a:rPr>
              <a:t>of Blue (between positions 3 &amp; 4) and gets down to close-hauled just after position 4.  Blue starts to duck at position 3 and obtains an inside overlap at just before position 5.</a:t>
            </a:r>
            <a:br>
              <a:rPr lang="en-US" sz="1800" b="0" dirty="0">
                <a:solidFill>
                  <a:schemeClr val="tx1"/>
                </a:solidFill>
              </a:rPr>
            </a:br>
            <a:r>
              <a:rPr lang="en-US" sz="2000" dirty="0">
                <a:solidFill>
                  <a:schemeClr val="tx1"/>
                </a:solidFill>
              </a:rPr>
              <a:t>Who has right-of-way and what rules apply?</a:t>
            </a:r>
          </a:p>
          <a:p>
            <a:pPr marL="0" indent="0" eaLnBrk="1" hangingPunct="1">
              <a:spcBef>
                <a:spcPts val="300"/>
              </a:spcBef>
              <a:spcAft>
                <a:spcPts val="0"/>
              </a:spcAft>
              <a:buNone/>
            </a:pPr>
            <a:r>
              <a:rPr lang="en-US" sz="1800" dirty="0">
                <a:solidFill>
                  <a:schemeClr val="tx1"/>
                </a:solidFill>
              </a:rPr>
              <a:t>       At position 3? </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Yellow (rule 10 – </a:t>
            </a:r>
            <a:r>
              <a:rPr lang="en-US" sz="1600" i="1" dirty="0"/>
              <a:t>starboard</a:t>
            </a:r>
            <a:r>
              <a:rPr lang="en-US" sz="1600" b="0" dirty="0">
                <a:solidFill>
                  <a:schemeClr val="tx1"/>
                </a:solidFill>
              </a:rPr>
              <a:t>)</a:t>
            </a:r>
            <a:r>
              <a:rPr lang="en-US" sz="1600" b="0" i="1" dirty="0">
                <a:solidFill>
                  <a:schemeClr val="tx1"/>
                </a:solidFill>
              </a:rPr>
              <a:t> </a:t>
            </a:r>
          </a:p>
          <a:p>
            <a:pPr marL="0" indent="0" eaLnBrk="1" hangingPunct="1">
              <a:spcBef>
                <a:spcPct val="0"/>
              </a:spcBef>
              <a:spcAft>
                <a:spcPts val="0"/>
              </a:spcAft>
              <a:buNone/>
            </a:pPr>
            <a:r>
              <a:rPr lang="en-US" sz="1600" b="0" i="1" dirty="0">
                <a:solidFill>
                  <a:schemeClr val="tx1"/>
                </a:solidFill>
              </a:rPr>
              <a:t>                                   </a:t>
            </a:r>
            <a:r>
              <a:rPr lang="en-US" sz="1600" b="0" dirty="0">
                <a:solidFill>
                  <a:schemeClr val="tx1"/>
                </a:solidFill>
              </a:rPr>
              <a:t>(rule 16 – changing course)</a:t>
            </a:r>
          </a:p>
          <a:p>
            <a:pPr marL="0" indent="0" eaLnBrk="1" hangingPunct="1">
              <a:spcBef>
                <a:spcPts val="300"/>
              </a:spcBef>
              <a:spcAft>
                <a:spcPts val="0"/>
              </a:spcAft>
              <a:buNone/>
            </a:pPr>
            <a:r>
              <a:rPr lang="en-US" sz="1800" dirty="0">
                <a:solidFill>
                  <a:schemeClr val="tx1"/>
                </a:solidFill>
              </a:rPr>
              <a:t>       At position 4?</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Blue (rule 13 – tacking)</a:t>
            </a:r>
          </a:p>
          <a:p>
            <a:pPr marL="0" indent="0" eaLnBrk="1" hangingPunct="1">
              <a:spcBef>
                <a:spcPct val="0"/>
              </a:spcBef>
              <a:spcAft>
                <a:spcPts val="0"/>
              </a:spcAft>
              <a:buNone/>
            </a:pPr>
            <a:r>
              <a:rPr lang="en-US" sz="1600" b="0" dirty="0">
                <a:solidFill>
                  <a:schemeClr val="tx1"/>
                </a:solidFill>
              </a:rPr>
              <a:t>                                (rule 15 – acquiring </a:t>
            </a:r>
            <a:r>
              <a:rPr lang="en-US" sz="1600" b="0" dirty="0" err="1">
                <a:solidFill>
                  <a:schemeClr val="tx1"/>
                </a:solidFill>
              </a:rPr>
              <a:t>RoW</a:t>
            </a:r>
            <a:r>
              <a:rPr lang="en-US" sz="1600" b="0" dirty="0">
                <a:solidFill>
                  <a:schemeClr val="tx1"/>
                </a:solidFill>
              </a:rPr>
              <a:t> does not apply)</a:t>
            </a:r>
          </a:p>
          <a:p>
            <a:pPr marL="0" indent="0" eaLnBrk="1" hangingPunct="1">
              <a:spcBef>
                <a:spcPts val="300"/>
              </a:spcBef>
              <a:spcAft>
                <a:spcPts val="0"/>
              </a:spcAft>
              <a:buNone/>
            </a:pPr>
            <a:r>
              <a:rPr lang="en-US" sz="1800" dirty="0">
                <a:solidFill>
                  <a:schemeClr val="tx1"/>
                </a:solidFill>
              </a:rPr>
              <a:t>       At position 5?</a:t>
            </a:r>
          </a:p>
          <a:p>
            <a:pPr marL="0" indent="0" eaLnBrk="1" hangingPunct="1">
              <a:spcBef>
                <a:spcPct val="0"/>
              </a:spcBef>
              <a:spcAft>
                <a:spcPts val="0"/>
              </a:spcAft>
              <a:buNone/>
            </a:pPr>
            <a:r>
              <a:rPr lang="en-US" sz="1800" dirty="0"/>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Blue (rule 11 – </a:t>
            </a:r>
            <a:r>
              <a:rPr lang="en-US" sz="1600" i="1" dirty="0"/>
              <a:t>leeward</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15 acquiring </a:t>
            </a:r>
            <a:r>
              <a:rPr lang="en-US" sz="1600" b="0" dirty="0" err="1">
                <a:solidFill>
                  <a:schemeClr val="tx1"/>
                </a:solidFill>
              </a:rPr>
              <a:t>RoW</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18.2</a:t>
            </a:r>
            <a:r>
              <a:rPr lang="en-US" sz="1600" b="0" dirty="0">
                <a:solidFill>
                  <a:srgbClr val="FF0000"/>
                </a:solidFill>
              </a:rPr>
              <a:t>(c)</a:t>
            </a:r>
            <a:r>
              <a:rPr lang="en-US" sz="1600" b="0" dirty="0">
                <a:solidFill>
                  <a:schemeClr val="tx1"/>
                </a:solidFill>
              </a:rPr>
              <a:t> and </a:t>
            </a:r>
            <a:r>
              <a:rPr lang="en-US" sz="1600" b="0" dirty="0">
                <a:solidFill>
                  <a:srgbClr val="FF0000"/>
                </a:solidFill>
              </a:rPr>
              <a:t>(d)</a:t>
            </a:r>
            <a:r>
              <a:rPr lang="en-US" sz="1600" b="0" dirty="0">
                <a:solidFill>
                  <a:schemeClr val="tx1"/>
                </a:solidFill>
              </a:rPr>
              <a:t> – </a:t>
            </a:r>
            <a:r>
              <a:rPr lang="en-US" sz="1600" i="1" dirty="0"/>
              <a:t>mark-room</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15 8.2</a:t>
            </a:r>
            <a:r>
              <a:rPr lang="en-US" sz="1600" b="0" dirty="0">
                <a:solidFill>
                  <a:srgbClr val="FF0000"/>
                </a:solidFill>
              </a:rPr>
              <a:t>(c)</a:t>
            </a:r>
            <a:r>
              <a:rPr lang="en-US" sz="1600" b="0" dirty="0">
                <a:solidFill>
                  <a:schemeClr val="tx1"/>
                </a:solidFill>
              </a:rPr>
              <a:t> and </a:t>
            </a:r>
            <a:r>
              <a:rPr lang="en-US" sz="1600" b="0" dirty="0">
                <a:solidFill>
                  <a:srgbClr val="FF0000"/>
                </a:solidFill>
              </a:rPr>
              <a:t>(d)</a:t>
            </a:r>
            <a:r>
              <a:rPr lang="en-US" sz="1600" b="0" dirty="0">
                <a:solidFill>
                  <a:schemeClr val="tx1"/>
                </a:solidFill>
              </a:rPr>
              <a:t> – </a:t>
            </a:r>
            <a:r>
              <a:rPr lang="en-US" sz="1600" i="1" dirty="0"/>
              <a:t>mark-room</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18.3 – tacking in the </a:t>
            </a:r>
            <a:r>
              <a:rPr lang="en-US" sz="1600" i="1" dirty="0"/>
              <a:t>zone</a:t>
            </a:r>
            <a:r>
              <a:rPr lang="en-US" sz="1600" b="0" dirty="0"/>
              <a:t> </a:t>
            </a:r>
            <a:r>
              <a:rPr lang="en-US" sz="1600" b="0" dirty="0">
                <a:solidFill>
                  <a:schemeClr val="tx1"/>
                </a:solidFill>
              </a:rPr>
              <a:t>– </a:t>
            </a:r>
            <a:br>
              <a:rPr lang="en-US" sz="1600" b="0" dirty="0">
                <a:solidFill>
                  <a:schemeClr val="tx1"/>
                </a:solidFill>
              </a:rPr>
            </a:br>
            <a:r>
              <a:rPr lang="en-US" sz="1600" b="0" dirty="0">
                <a:solidFill>
                  <a:schemeClr val="tx1"/>
                </a:solidFill>
              </a:rPr>
              <a:t>		            does not apply at</a:t>
            </a:r>
            <a:r>
              <a:rPr lang="en-US" sz="1600" b="0" i="1" dirty="0">
                <a:solidFill>
                  <a:schemeClr val="tx1"/>
                </a:solidFill>
              </a:rPr>
              <a:t> </a:t>
            </a:r>
            <a:r>
              <a:rPr lang="en-US" sz="1600" i="1" dirty="0"/>
              <a:t>starboard</a:t>
            </a:r>
            <a:r>
              <a:rPr lang="en-US" sz="1600" b="0" i="1" dirty="0">
                <a:solidFill>
                  <a:srgbClr val="C00000"/>
                </a:solidFill>
              </a:rPr>
              <a:t> </a:t>
            </a:r>
            <a:r>
              <a:rPr lang="en-US" sz="1600" b="0" dirty="0">
                <a:solidFill>
                  <a:schemeClr val="tx1"/>
                </a:solidFill>
              </a:rPr>
              <a:t>roundings)</a:t>
            </a:r>
          </a:p>
          <a:p>
            <a:pPr marL="0" indent="0" eaLnBrk="1" hangingPunct="1">
              <a:spcBef>
                <a:spcPct val="0"/>
              </a:spcBef>
              <a:spcAft>
                <a:spcPts val="0"/>
              </a:spcAft>
              <a:buNone/>
            </a:pPr>
            <a:endParaRPr lang="en-US" sz="2400" dirty="0"/>
          </a:p>
          <a:p>
            <a:pPr marL="0" indent="0" algn="r" eaLnBrk="1" hangingPunct="1">
              <a:spcBef>
                <a:spcPct val="0"/>
              </a:spcBef>
              <a:spcAft>
                <a:spcPts val="0"/>
              </a:spcAft>
              <a:buNone/>
            </a:pPr>
            <a:endParaRPr lang="en-US" sz="2400" dirty="0"/>
          </a:p>
        </p:txBody>
      </p:sp>
      <p:sp>
        <p:nvSpPr>
          <p:cNvPr id="7" name="Title 1">
            <a:extLst>
              <a:ext uri="{FF2B5EF4-FFF2-40B4-BE49-F238E27FC236}">
                <a16:creationId xmlns:a16="http://schemas.microsoft.com/office/drawing/2014/main" id="{DDB6863C-5434-49B5-B80E-7444C17DC5AB}"/>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3" name="Picture 2" descr="A picture containing accessory&#10;&#10;Description automatically generated">
            <a:extLst>
              <a:ext uri="{FF2B5EF4-FFF2-40B4-BE49-F238E27FC236}">
                <a16:creationId xmlns:a16="http://schemas.microsoft.com/office/drawing/2014/main" id="{96954CFE-E94E-46B8-99F3-B4DB6CEEE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572" y="2342234"/>
            <a:ext cx="5104273" cy="3546756"/>
          </a:xfrm>
          <a:prstGeom prst="rect">
            <a:avLst/>
          </a:prstGeom>
        </p:spPr>
      </p:pic>
    </p:spTree>
    <p:extLst>
      <p:ext uri="{BB962C8B-B14F-4D97-AF65-F5344CB8AC3E}">
        <p14:creationId xmlns:p14="http://schemas.microsoft.com/office/powerpoint/2010/main" val="14761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1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1191490" y="2334312"/>
            <a:ext cx="5406532"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44.1 – </a:t>
            </a:r>
            <a:r>
              <a:rPr lang="en-US" sz="2000" dirty="0">
                <a:solidFill>
                  <a:schemeClr val="tx1"/>
                </a:solidFill>
                <a:latin typeface="+mn-lt"/>
              </a:rPr>
              <a:t>Blue may take a One-Turn Penalty for breaking rule 31.</a:t>
            </a:r>
          </a:p>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44.2 – </a:t>
            </a:r>
            <a:r>
              <a:rPr lang="en-US" sz="2000" dirty="0">
                <a:solidFill>
                  <a:schemeClr val="tx1"/>
                </a:solidFill>
                <a:latin typeface="Calibri" panose="020F0502020204030204" pitchFamily="34" charset="0"/>
                <a:cs typeface="Calibri" panose="020F0502020204030204" pitchFamily="34" charset="0"/>
              </a:rPr>
              <a:t>After getting well clear of other boats as soon as possible, a boat takes a penalty by making the required number of turns in the same direction, each turn including one tack and one gybe. </a:t>
            </a:r>
          </a:p>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21.2 - </a:t>
            </a:r>
            <a:r>
              <a:rPr lang="en-US" sz="2000" dirty="0">
                <a:solidFill>
                  <a:schemeClr val="tx1"/>
                </a:solidFill>
                <a:latin typeface="+mn-lt"/>
              </a:rPr>
              <a:t>Blue must </a:t>
            </a:r>
            <a:r>
              <a:rPr lang="en-US" sz="2000" dirty="0">
                <a:solidFill>
                  <a:srgbClr val="6D2F72"/>
                </a:solidFill>
                <a:latin typeface="+mn-lt"/>
              </a:rPr>
              <a:t>keep clear </a:t>
            </a:r>
            <a:r>
              <a:rPr lang="en-US" sz="2000" dirty="0">
                <a:solidFill>
                  <a:schemeClr val="tx1"/>
                </a:solidFill>
                <a:latin typeface="+mn-lt"/>
              </a:rPr>
              <a:t>of other boats while doing her penalty turn.</a:t>
            </a:r>
          </a:p>
        </p:txBody>
      </p:sp>
      <p:sp>
        <p:nvSpPr>
          <p:cNvPr id="31754" name="Text Box 10"/>
          <p:cNvSpPr txBox="1">
            <a:spLocks noChangeArrowheads="1"/>
          </p:cNvSpPr>
          <p:nvPr/>
        </p:nvSpPr>
        <p:spPr bwMode="auto">
          <a:xfrm>
            <a:off x="1191491" y="1083306"/>
            <a:ext cx="10114794"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342900" indent="-22860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800" b="1" dirty="0">
                <a:solidFill>
                  <a:schemeClr val="tx1"/>
                </a:solidFill>
                <a:latin typeface="+mn-lt"/>
              </a:rPr>
              <a:t>Rule 31 – Touching a </a:t>
            </a:r>
            <a:r>
              <a:rPr lang="en-US" sz="2800" b="1" i="1" dirty="0">
                <a:solidFill>
                  <a:srgbClr val="6D2F72"/>
                </a:solidFill>
                <a:latin typeface="+mn-lt"/>
              </a:rPr>
              <a:t>Mark</a:t>
            </a:r>
          </a:p>
          <a:p>
            <a:pPr algn="l" eaLnBrk="1" hangingPunct="1"/>
            <a:endParaRPr lang="en-US" sz="800" b="1" dirty="0">
              <a:solidFill>
                <a:srgbClr val="0033CC"/>
              </a:solidFill>
              <a:latin typeface="+mn-lt"/>
            </a:endParaRPr>
          </a:p>
          <a:p>
            <a:pPr marL="285750" indent="-285750" eaLnBrk="1" hangingPunct="1">
              <a:buFont typeface="Arial" panose="020B0604020202020204" pitchFamily="34" charset="0"/>
              <a:buChar char="•"/>
            </a:pPr>
            <a:r>
              <a:rPr lang="en-US" sz="2000" b="1" dirty="0">
                <a:solidFill>
                  <a:schemeClr val="tx1"/>
                </a:solidFill>
                <a:latin typeface="+mn-lt"/>
              </a:rPr>
              <a:t>Rule 31 – </a:t>
            </a:r>
            <a:r>
              <a:rPr lang="en-US" sz="2000" dirty="0">
                <a:solidFill>
                  <a:schemeClr val="tx1"/>
                </a:solidFill>
                <a:latin typeface="+mn-lt"/>
              </a:rPr>
              <a:t>“While </a:t>
            </a:r>
            <a:r>
              <a:rPr lang="en-US" sz="2000" i="1" dirty="0">
                <a:solidFill>
                  <a:srgbClr val="6D2F72"/>
                </a:solidFill>
                <a:latin typeface="+mn-lt"/>
              </a:rPr>
              <a:t>racing</a:t>
            </a:r>
            <a:r>
              <a:rPr lang="en-US" sz="2000" dirty="0">
                <a:solidFill>
                  <a:schemeClr val="tx1"/>
                </a:solidFill>
                <a:latin typeface="+mn-lt"/>
              </a:rPr>
              <a:t>, a boat shall not touch...a </a:t>
            </a:r>
            <a:r>
              <a:rPr lang="en-US" sz="2000" b="1" i="1" dirty="0">
                <a:solidFill>
                  <a:srgbClr val="6D2F72"/>
                </a:solidFill>
                <a:latin typeface="+mn-lt"/>
              </a:rPr>
              <a:t>mark</a:t>
            </a:r>
            <a:r>
              <a:rPr lang="en-US" sz="2000" dirty="0">
                <a:solidFill>
                  <a:srgbClr val="C00000"/>
                </a:solidFill>
                <a:latin typeface="+mn-lt"/>
              </a:rPr>
              <a:t> </a:t>
            </a:r>
            <a:r>
              <a:rPr lang="en-US" sz="2000" dirty="0">
                <a:solidFill>
                  <a:schemeClr val="tx1"/>
                </a:solidFill>
                <a:latin typeface="+mn-lt"/>
              </a:rPr>
              <a:t>that begins, bounds, or ends the leg of the course on which she is sailing...”</a:t>
            </a:r>
          </a:p>
        </p:txBody>
      </p:sp>
      <p:sp>
        <p:nvSpPr>
          <p:cNvPr id="8" name="Title 1">
            <a:extLst>
              <a:ext uri="{FF2B5EF4-FFF2-40B4-BE49-F238E27FC236}">
                <a16:creationId xmlns:a16="http://schemas.microsoft.com/office/drawing/2014/main" id="{6F4A7806-8642-41A3-987A-12C120671277}"/>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4" name="Picture 3" descr="A picture containing outdoor object&#10;&#10;Description automatically generated">
            <a:extLst>
              <a:ext uri="{FF2B5EF4-FFF2-40B4-BE49-F238E27FC236}">
                <a16:creationId xmlns:a16="http://schemas.microsoft.com/office/drawing/2014/main" id="{EAF5CEEB-4C2D-471D-9B64-80CEF04B8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849" y="2171699"/>
            <a:ext cx="4235303" cy="3810001"/>
          </a:xfrm>
          <a:prstGeom prst="rect">
            <a:avLst/>
          </a:prstGeom>
        </p:spPr>
      </p:pic>
    </p:spTree>
    <p:extLst>
      <p:ext uri="{BB962C8B-B14F-4D97-AF65-F5344CB8AC3E}">
        <p14:creationId xmlns:p14="http://schemas.microsoft.com/office/powerpoint/2010/main" val="19328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A194-62DF-3686-77D6-EF5E9358D4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07925-B36A-B508-968D-9ED7435DA85E}"/>
              </a:ext>
            </a:extLst>
          </p:cNvPr>
          <p:cNvSpPr>
            <a:spLocks noGrp="1"/>
          </p:cNvSpPr>
          <p:nvPr>
            <p:ph idx="1"/>
          </p:nvPr>
        </p:nvSpPr>
        <p:spPr>
          <a:xfrm>
            <a:off x="1191491" y="939074"/>
            <a:ext cx="10253794" cy="4979852"/>
          </a:xfrm>
        </p:spPr>
        <p:txBody>
          <a:bodyPr/>
          <a:lstStyle/>
          <a:p>
            <a:r>
              <a:rPr lang="en-US" sz="2600" dirty="0">
                <a:solidFill>
                  <a:schemeClr val="tx1"/>
                </a:solidFill>
                <a:cs typeface="Arial" panose="020B0604020202020204" pitchFamily="34" charset="0"/>
              </a:rPr>
              <a:t>Rule 19.2 Giving Room at an Obstruction</a:t>
            </a:r>
          </a:p>
          <a:p>
            <a:r>
              <a:rPr lang="en-US" sz="2600" b="0" dirty="0">
                <a:solidFill>
                  <a:schemeClr val="tx1"/>
                </a:solidFill>
                <a:cs typeface="Arial" panose="020B0604020202020204" pitchFamily="34" charset="0"/>
              </a:rPr>
              <a:t>(c) While boats are passing a </a:t>
            </a:r>
            <a:r>
              <a:rPr lang="en-US" sz="2600" i="1" dirty="0">
                <a:solidFill>
                  <a:srgbClr val="7030A0"/>
                </a:solidFill>
                <a:cs typeface="Arial" panose="020B0604020202020204" pitchFamily="34" charset="0"/>
              </a:rPr>
              <a:t>continuing obstruction</a:t>
            </a:r>
            <a:r>
              <a:rPr lang="en-US" sz="2600" b="0" dirty="0">
                <a:solidFill>
                  <a:schemeClr val="tx1"/>
                </a:solidFill>
                <a:cs typeface="Arial" panose="020B0604020202020204" pitchFamily="34" charset="0"/>
              </a:rPr>
              <a:t>, if a boat that was </a:t>
            </a:r>
            <a:r>
              <a:rPr lang="en-US" sz="2600" i="1" dirty="0">
                <a:solidFill>
                  <a:srgbClr val="7030A0"/>
                </a:solidFill>
                <a:cs typeface="Arial" panose="020B0604020202020204" pitchFamily="34" charset="0"/>
              </a:rPr>
              <a:t>clear astern</a:t>
            </a:r>
            <a:r>
              <a:rPr lang="en-US" sz="2600" b="0" dirty="0">
                <a:solidFill>
                  <a:schemeClr val="tx1"/>
                </a:solidFill>
                <a:cs typeface="Arial" panose="020B0604020202020204" pitchFamily="34" charset="0"/>
              </a:rPr>
              <a:t> and required to </a:t>
            </a:r>
            <a:r>
              <a:rPr lang="en-US" sz="2600" i="1" dirty="0">
                <a:solidFill>
                  <a:srgbClr val="7030A0"/>
                </a:solidFill>
                <a:cs typeface="Arial" panose="020B0604020202020204" pitchFamily="34" charset="0"/>
              </a:rPr>
              <a:t>keep clear</a:t>
            </a:r>
            <a:r>
              <a:rPr lang="en-US" sz="2600" b="0" dirty="0">
                <a:solidFill>
                  <a:schemeClr val="tx1"/>
                </a:solidFill>
                <a:cs typeface="Arial" panose="020B0604020202020204" pitchFamily="34" charset="0"/>
              </a:rPr>
              <a:t> becomes </a:t>
            </a:r>
            <a:r>
              <a:rPr lang="en-US" sz="2600" i="1" dirty="0">
                <a:solidFill>
                  <a:srgbClr val="7030A0"/>
                </a:solidFill>
                <a:cs typeface="Arial" panose="020B0604020202020204" pitchFamily="34" charset="0"/>
              </a:rPr>
              <a:t>overlapped</a:t>
            </a:r>
            <a:r>
              <a:rPr lang="en-US" sz="2600" b="0" dirty="0">
                <a:solidFill>
                  <a:schemeClr val="tx1"/>
                </a:solidFill>
                <a:cs typeface="Arial" panose="020B0604020202020204" pitchFamily="34" charset="0"/>
              </a:rPr>
              <a:t> between the other boat and the </a:t>
            </a:r>
            <a:r>
              <a:rPr lang="en-US" sz="2600" i="1" dirty="0">
                <a:solidFill>
                  <a:srgbClr val="7030A0"/>
                </a:solidFill>
                <a:cs typeface="Arial" panose="020B0604020202020204" pitchFamily="34" charset="0"/>
              </a:rPr>
              <a:t>obstruction</a:t>
            </a:r>
            <a:r>
              <a:rPr lang="en-US" sz="2600" b="0" dirty="0">
                <a:solidFill>
                  <a:schemeClr val="tx1"/>
                </a:solidFill>
                <a:cs typeface="Arial" panose="020B0604020202020204" pitchFamily="34" charset="0"/>
              </a:rPr>
              <a:t> and, at the moment the </a:t>
            </a:r>
            <a:r>
              <a:rPr lang="en-US" sz="2600" i="1" dirty="0">
                <a:solidFill>
                  <a:srgbClr val="7030A0"/>
                </a:solidFill>
                <a:cs typeface="Arial" panose="020B0604020202020204" pitchFamily="34" charset="0"/>
              </a:rPr>
              <a:t>overlap</a:t>
            </a:r>
            <a:r>
              <a:rPr lang="en-US" sz="2600" b="0" dirty="0">
                <a:solidFill>
                  <a:schemeClr val="tx1"/>
                </a:solidFill>
                <a:cs typeface="Arial" panose="020B0604020202020204" pitchFamily="34" charset="0"/>
              </a:rPr>
              <a:t> begins, there is not </a:t>
            </a:r>
            <a:r>
              <a:rPr lang="en-US" sz="2600" i="1" dirty="0">
                <a:solidFill>
                  <a:srgbClr val="7030A0"/>
                </a:solidFill>
                <a:cs typeface="Arial" panose="020B0604020202020204" pitchFamily="34" charset="0"/>
              </a:rPr>
              <a:t>room</a:t>
            </a:r>
            <a:r>
              <a:rPr lang="en-US" sz="2600" b="0" dirty="0">
                <a:solidFill>
                  <a:schemeClr val="tx1"/>
                </a:solidFill>
                <a:cs typeface="Arial" panose="020B0604020202020204" pitchFamily="34" charset="0"/>
              </a:rPr>
              <a:t> for her to pass between them,</a:t>
            </a:r>
          </a:p>
          <a:p>
            <a:pPr marL="514350" indent="-514350">
              <a:buFont typeface="+mj-lt"/>
              <a:buAutoNum type="arabicParenR"/>
            </a:pPr>
            <a:r>
              <a:rPr lang="en-US" sz="2600" b="0" dirty="0">
                <a:solidFill>
                  <a:schemeClr val="tx1"/>
                </a:solidFill>
                <a:cs typeface="Arial" panose="020B0604020202020204" pitchFamily="34" charset="0"/>
              </a:rPr>
              <a:t>she is not entitled to </a:t>
            </a:r>
            <a:r>
              <a:rPr lang="en-US" sz="2600" i="1" dirty="0">
                <a:solidFill>
                  <a:srgbClr val="7030A0"/>
                </a:solidFill>
                <a:cs typeface="Arial" panose="020B0604020202020204" pitchFamily="34" charset="0"/>
              </a:rPr>
              <a:t>room</a:t>
            </a:r>
            <a:r>
              <a:rPr lang="en-US" sz="2600" b="0" dirty="0">
                <a:solidFill>
                  <a:schemeClr val="tx1"/>
                </a:solidFill>
                <a:cs typeface="Arial" panose="020B0604020202020204" pitchFamily="34" charset="0"/>
              </a:rPr>
              <a:t> under rule 19.2(b), and</a:t>
            </a:r>
          </a:p>
          <a:p>
            <a:pPr marL="514350" indent="-514350">
              <a:buFont typeface="+mj-lt"/>
              <a:buAutoNum type="arabicParenR"/>
            </a:pPr>
            <a:r>
              <a:rPr lang="en-US" sz="2600" b="0" dirty="0">
                <a:solidFill>
                  <a:schemeClr val="tx1"/>
                </a:solidFill>
                <a:cs typeface="Arial" panose="020B0604020202020204" pitchFamily="34" charset="0"/>
              </a:rPr>
              <a:t>while the boats remain </a:t>
            </a:r>
            <a:r>
              <a:rPr lang="en-US" sz="2600" i="1" dirty="0">
                <a:solidFill>
                  <a:srgbClr val="7030A0"/>
                </a:solidFill>
                <a:cs typeface="Arial" panose="020B0604020202020204" pitchFamily="34" charset="0"/>
              </a:rPr>
              <a:t>overlapped</a:t>
            </a:r>
            <a:r>
              <a:rPr lang="en-US" sz="2600" b="0" dirty="0">
                <a:solidFill>
                  <a:schemeClr val="tx1"/>
                </a:solidFill>
                <a:cs typeface="Arial" panose="020B0604020202020204" pitchFamily="34" charset="0"/>
              </a:rPr>
              <a:t>, she shall </a:t>
            </a:r>
            <a:r>
              <a:rPr lang="en-US" sz="2600" i="1" dirty="0">
                <a:solidFill>
                  <a:srgbClr val="7030A0"/>
                </a:solidFill>
                <a:cs typeface="Arial" panose="020B0604020202020204" pitchFamily="34" charset="0"/>
              </a:rPr>
              <a:t>keep clear</a:t>
            </a:r>
            <a:r>
              <a:rPr lang="en-US" sz="2600" b="0" dirty="0">
                <a:solidFill>
                  <a:schemeClr val="tx1"/>
                </a:solidFill>
                <a:cs typeface="Arial" panose="020B0604020202020204" pitchFamily="34" charset="0"/>
              </a:rPr>
              <a:t> and rules 10 and 11 do not apply.</a:t>
            </a:r>
          </a:p>
        </p:txBody>
      </p:sp>
      <p:sp>
        <p:nvSpPr>
          <p:cNvPr id="6" name="Title 1">
            <a:extLst>
              <a:ext uri="{FF2B5EF4-FFF2-40B4-BE49-F238E27FC236}">
                <a16:creationId xmlns:a16="http://schemas.microsoft.com/office/drawing/2014/main" id="{5AEC4E84-FEAB-2732-12A5-E175C057F9DA}"/>
              </a:ext>
            </a:extLst>
          </p:cNvPr>
          <p:cNvSpPr>
            <a:spLocks noGrp="1"/>
          </p:cNvSpPr>
          <p:nvPr>
            <p:ph type="title"/>
          </p:nvPr>
        </p:nvSpPr>
        <p:spPr>
          <a:xfrm>
            <a:off x="746715" y="77466"/>
            <a:ext cx="10698570" cy="1005840"/>
          </a:xfrm>
        </p:spPr>
        <p:txBody>
          <a:bodyPr/>
          <a:lstStyle/>
          <a:p>
            <a:r>
              <a:rPr lang="en-US" dirty="0">
                <a:solidFill>
                  <a:schemeClr val="tx1"/>
                </a:solidFill>
              </a:rPr>
              <a:t>Continuing Obstructions</a:t>
            </a:r>
            <a:endParaRPr lang="en-US" sz="2000" dirty="0">
              <a:solidFill>
                <a:schemeClr val="tx1"/>
              </a:solidFill>
            </a:endParaRPr>
          </a:p>
        </p:txBody>
      </p:sp>
      <p:grpSp>
        <p:nvGrpSpPr>
          <p:cNvPr id="14" name="Group 13">
            <a:extLst>
              <a:ext uri="{FF2B5EF4-FFF2-40B4-BE49-F238E27FC236}">
                <a16:creationId xmlns:a16="http://schemas.microsoft.com/office/drawing/2014/main" id="{DDBADBEB-3C82-F487-B54F-2EC2F8091982}"/>
              </a:ext>
            </a:extLst>
          </p:cNvPr>
          <p:cNvGrpSpPr/>
          <p:nvPr/>
        </p:nvGrpSpPr>
        <p:grpSpPr>
          <a:xfrm>
            <a:off x="1473076" y="4776430"/>
            <a:ext cx="9652169" cy="1233144"/>
            <a:chOff x="1495936" y="4490680"/>
            <a:chExt cx="9652169" cy="1233144"/>
          </a:xfrm>
        </p:grpSpPr>
        <p:pic>
          <p:nvPicPr>
            <p:cNvPr id="12" name="Picture 11" descr="A blue arrow pointing at something&#10;&#10;AI-generated content may be incorrect.">
              <a:extLst>
                <a:ext uri="{FF2B5EF4-FFF2-40B4-BE49-F238E27FC236}">
                  <a16:creationId xmlns:a16="http://schemas.microsoft.com/office/drawing/2014/main" id="{658BAF86-1695-8FCD-70B4-18BA86DFE661}"/>
                </a:ext>
              </a:extLst>
            </p:cNvPr>
            <p:cNvPicPr>
              <a:picLocks noChangeAspect="1"/>
            </p:cNvPicPr>
            <p:nvPr/>
          </p:nvPicPr>
          <p:blipFill>
            <a:blip r:embed="rId3">
              <a:extLst>
                <a:ext uri="{28A0092B-C50C-407E-A947-70E740481C1C}">
                  <a14:useLocalDpi xmlns:a14="http://schemas.microsoft.com/office/drawing/2010/main" val="0"/>
                </a:ext>
              </a:extLst>
            </a:blip>
            <a:srcRect b="40274"/>
            <a:stretch>
              <a:fillRect/>
            </a:stretch>
          </p:blipFill>
          <p:spPr>
            <a:xfrm>
              <a:off x="3745334" y="4787643"/>
              <a:ext cx="3486150" cy="936181"/>
            </a:xfrm>
            <a:prstGeom prst="rect">
              <a:avLst/>
            </a:prstGeom>
          </p:spPr>
        </p:pic>
        <p:sp>
          <p:nvSpPr>
            <p:cNvPr id="5" name="Freeform: Shape 4">
              <a:extLst>
                <a:ext uri="{FF2B5EF4-FFF2-40B4-BE49-F238E27FC236}">
                  <a16:creationId xmlns:a16="http://schemas.microsoft.com/office/drawing/2014/main" id="{191A2E1A-537B-A7BF-AF38-319AFE47DC71}"/>
                </a:ext>
              </a:extLst>
            </p:cNvPr>
            <p:cNvSpPr/>
            <p:nvPr/>
          </p:nvSpPr>
          <p:spPr>
            <a:xfrm>
              <a:off x="1495936" y="4490680"/>
              <a:ext cx="9652169" cy="936181"/>
            </a:xfrm>
            <a:custGeom>
              <a:avLst/>
              <a:gdLst>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423660 w 10104120"/>
                <a:gd name="connsiteY13" fmla="*/ 0 h 651610"/>
                <a:gd name="connsiteX14" fmla="*/ 7258050 w 10104120"/>
                <a:gd name="connsiteY14" fmla="*/ 205740 h 651610"/>
                <a:gd name="connsiteX15" fmla="*/ 10104120 w 10104120"/>
                <a:gd name="connsiteY15" fmla="*/ 68580 h 651610"/>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819150 w 10104120"/>
                <a:gd name="connsiteY13" fmla="*/ 605790 h 651610"/>
                <a:gd name="connsiteX14" fmla="*/ 7258050 w 10104120"/>
                <a:gd name="connsiteY14" fmla="*/ 205740 h 651610"/>
                <a:gd name="connsiteX15" fmla="*/ 10104120 w 10104120"/>
                <a:gd name="connsiteY15" fmla="*/ 68580 h 651610"/>
                <a:gd name="connsiteX0" fmla="*/ 0 w 10104120"/>
                <a:gd name="connsiteY0" fmla="*/ 244332 h 633052"/>
                <a:gd name="connsiteX1" fmla="*/ 228600 w 10104120"/>
                <a:gd name="connsiteY1" fmla="*/ 130032 h 633052"/>
                <a:gd name="connsiteX2" fmla="*/ 960120 w 10104120"/>
                <a:gd name="connsiteY2" fmla="*/ 244332 h 633052"/>
                <a:gd name="connsiteX3" fmla="*/ 1554480 w 10104120"/>
                <a:gd name="connsiteY3" fmla="*/ 27162 h 633052"/>
                <a:gd name="connsiteX4" fmla="*/ 3006090 w 10104120"/>
                <a:gd name="connsiteY4" fmla="*/ 38592 h 633052"/>
                <a:gd name="connsiteX5" fmla="*/ 3006090 w 10104120"/>
                <a:gd name="connsiteY5" fmla="*/ 347202 h 633052"/>
                <a:gd name="connsiteX6" fmla="*/ 3314700 w 10104120"/>
                <a:gd name="connsiteY6" fmla="*/ 324342 h 633052"/>
                <a:gd name="connsiteX7" fmla="*/ 3600450 w 10104120"/>
                <a:gd name="connsiteY7" fmla="*/ 130032 h 633052"/>
                <a:gd name="connsiteX8" fmla="*/ 3600450 w 10104120"/>
                <a:gd name="connsiteY8" fmla="*/ 130032 h 633052"/>
                <a:gd name="connsiteX9" fmla="*/ 4000500 w 10104120"/>
                <a:gd name="connsiteY9" fmla="*/ 632952 h 633052"/>
                <a:gd name="connsiteX10" fmla="*/ 4754880 w 10104120"/>
                <a:gd name="connsiteY10" fmla="*/ 84312 h 633052"/>
                <a:gd name="connsiteX11" fmla="*/ 5554980 w 10104120"/>
                <a:gd name="connsiteY11" fmla="*/ 210042 h 633052"/>
                <a:gd name="connsiteX12" fmla="*/ 6819150 w 10104120"/>
                <a:gd name="connsiteY12" fmla="*/ 587232 h 633052"/>
                <a:gd name="connsiteX13" fmla="*/ 7258050 w 10104120"/>
                <a:gd name="connsiteY13" fmla="*/ 187182 h 633052"/>
                <a:gd name="connsiteX14" fmla="*/ 10104120 w 10104120"/>
                <a:gd name="connsiteY14" fmla="*/ 50022 h 633052"/>
                <a:gd name="connsiteX0" fmla="*/ 0 w 10104120"/>
                <a:gd name="connsiteY0" fmla="*/ 246599 h 635319"/>
                <a:gd name="connsiteX1" fmla="*/ 228600 w 10104120"/>
                <a:gd name="connsiteY1" fmla="*/ 132299 h 635319"/>
                <a:gd name="connsiteX2" fmla="*/ 960120 w 10104120"/>
                <a:gd name="connsiteY2" fmla="*/ 246599 h 635319"/>
                <a:gd name="connsiteX3" fmla="*/ 1554480 w 10104120"/>
                <a:gd name="connsiteY3" fmla="*/ 29429 h 635319"/>
                <a:gd name="connsiteX4" fmla="*/ 3006090 w 10104120"/>
                <a:gd name="connsiteY4" fmla="*/ 40859 h 635319"/>
                <a:gd name="connsiteX5" fmla="*/ 3006090 w 10104120"/>
                <a:gd name="connsiteY5" fmla="*/ 349469 h 635319"/>
                <a:gd name="connsiteX6" fmla="*/ 3314700 w 10104120"/>
                <a:gd name="connsiteY6" fmla="*/ 326609 h 635319"/>
                <a:gd name="connsiteX7" fmla="*/ 3600450 w 10104120"/>
                <a:gd name="connsiteY7" fmla="*/ 132299 h 635319"/>
                <a:gd name="connsiteX8" fmla="*/ 3600450 w 10104120"/>
                <a:gd name="connsiteY8" fmla="*/ 132299 h 635319"/>
                <a:gd name="connsiteX9" fmla="*/ 4000500 w 10104120"/>
                <a:gd name="connsiteY9" fmla="*/ 635219 h 635319"/>
                <a:gd name="connsiteX10" fmla="*/ 4754880 w 10104120"/>
                <a:gd name="connsiteY10" fmla="*/ 86579 h 635319"/>
                <a:gd name="connsiteX11" fmla="*/ 5669800 w 10104120"/>
                <a:gd name="connsiteY11" fmla="*/ 52289 h 635319"/>
                <a:gd name="connsiteX12" fmla="*/ 6819150 w 10104120"/>
                <a:gd name="connsiteY12" fmla="*/ 589499 h 635319"/>
                <a:gd name="connsiteX13" fmla="*/ 7258050 w 10104120"/>
                <a:gd name="connsiteY13" fmla="*/ 189449 h 635319"/>
                <a:gd name="connsiteX14" fmla="*/ 10104120 w 10104120"/>
                <a:gd name="connsiteY14" fmla="*/ 52289 h 635319"/>
                <a:gd name="connsiteX0" fmla="*/ 0 w 10486852"/>
                <a:gd name="connsiteY0" fmla="*/ 132299 h 635319"/>
                <a:gd name="connsiteX1" fmla="*/ 611332 w 10486852"/>
                <a:gd name="connsiteY1" fmla="*/ 132299 h 635319"/>
                <a:gd name="connsiteX2" fmla="*/ 1342852 w 10486852"/>
                <a:gd name="connsiteY2" fmla="*/ 246599 h 635319"/>
                <a:gd name="connsiteX3" fmla="*/ 1937212 w 10486852"/>
                <a:gd name="connsiteY3" fmla="*/ 29429 h 635319"/>
                <a:gd name="connsiteX4" fmla="*/ 3388822 w 10486852"/>
                <a:gd name="connsiteY4" fmla="*/ 40859 h 635319"/>
                <a:gd name="connsiteX5" fmla="*/ 3388822 w 10486852"/>
                <a:gd name="connsiteY5" fmla="*/ 349469 h 635319"/>
                <a:gd name="connsiteX6" fmla="*/ 3697432 w 10486852"/>
                <a:gd name="connsiteY6" fmla="*/ 326609 h 635319"/>
                <a:gd name="connsiteX7" fmla="*/ 3983182 w 10486852"/>
                <a:gd name="connsiteY7" fmla="*/ 132299 h 635319"/>
                <a:gd name="connsiteX8" fmla="*/ 3983182 w 10486852"/>
                <a:gd name="connsiteY8" fmla="*/ 132299 h 635319"/>
                <a:gd name="connsiteX9" fmla="*/ 4383232 w 10486852"/>
                <a:gd name="connsiteY9" fmla="*/ 635219 h 635319"/>
                <a:gd name="connsiteX10" fmla="*/ 5137612 w 10486852"/>
                <a:gd name="connsiteY10" fmla="*/ 86579 h 635319"/>
                <a:gd name="connsiteX11" fmla="*/ 6052532 w 10486852"/>
                <a:gd name="connsiteY11" fmla="*/ 52289 h 635319"/>
                <a:gd name="connsiteX12" fmla="*/ 7201882 w 10486852"/>
                <a:gd name="connsiteY12" fmla="*/ 589499 h 635319"/>
                <a:gd name="connsiteX13" fmla="*/ 7640782 w 10486852"/>
                <a:gd name="connsiteY13" fmla="*/ 189449 h 635319"/>
                <a:gd name="connsiteX14" fmla="*/ 10486852 w 10486852"/>
                <a:gd name="connsiteY14" fmla="*/ 52289 h 635319"/>
                <a:gd name="connsiteX0" fmla="*/ 0 w 10696455"/>
                <a:gd name="connsiteY0" fmla="*/ 132299 h 635319"/>
                <a:gd name="connsiteX1" fmla="*/ 611332 w 10696455"/>
                <a:gd name="connsiteY1" fmla="*/ 132299 h 635319"/>
                <a:gd name="connsiteX2" fmla="*/ 1342852 w 10696455"/>
                <a:gd name="connsiteY2" fmla="*/ 246599 h 635319"/>
                <a:gd name="connsiteX3" fmla="*/ 1937212 w 10696455"/>
                <a:gd name="connsiteY3" fmla="*/ 29429 h 635319"/>
                <a:gd name="connsiteX4" fmla="*/ 3388822 w 10696455"/>
                <a:gd name="connsiteY4" fmla="*/ 40859 h 635319"/>
                <a:gd name="connsiteX5" fmla="*/ 3388822 w 10696455"/>
                <a:gd name="connsiteY5" fmla="*/ 349469 h 635319"/>
                <a:gd name="connsiteX6" fmla="*/ 3697432 w 10696455"/>
                <a:gd name="connsiteY6" fmla="*/ 326609 h 635319"/>
                <a:gd name="connsiteX7" fmla="*/ 3983182 w 10696455"/>
                <a:gd name="connsiteY7" fmla="*/ 132299 h 635319"/>
                <a:gd name="connsiteX8" fmla="*/ 3983182 w 10696455"/>
                <a:gd name="connsiteY8" fmla="*/ 132299 h 635319"/>
                <a:gd name="connsiteX9" fmla="*/ 4383232 w 10696455"/>
                <a:gd name="connsiteY9" fmla="*/ 635219 h 635319"/>
                <a:gd name="connsiteX10" fmla="*/ 5137612 w 10696455"/>
                <a:gd name="connsiteY10" fmla="*/ 86579 h 635319"/>
                <a:gd name="connsiteX11" fmla="*/ 6052532 w 10696455"/>
                <a:gd name="connsiteY11" fmla="*/ 52289 h 635319"/>
                <a:gd name="connsiteX12" fmla="*/ 7201882 w 10696455"/>
                <a:gd name="connsiteY12" fmla="*/ 589499 h 635319"/>
                <a:gd name="connsiteX13" fmla="*/ 7640782 w 10696455"/>
                <a:gd name="connsiteY13" fmla="*/ 189449 h 635319"/>
                <a:gd name="connsiteX14" fmla="*/ 10486852 w 10696455"/>
                <a:gd name="connsiteY14" fmla="*/ 52289 h 635319"/>
                <a:gd name="connsiteX15" fmla="*/ 10482599 w 10696455"/>
                <a:gd name="connsiteY15" fmla="*/ 90848 h 635319"/>
                <a:gd name="connsiteX0" fmla="*/ 0 w 10696455"/>
                <a:gd name="connsiteY0" fmla="*/ 315978 h 818998"/>
                <a:gd name="connsiteX1" fmla="*/ 611332 w 10696455"/>
                <a:gd name="connsiteY1" fmla="*/ 315978 h 818998"/>
                <a:gd name="connsiteX2" fmla="*/ 1342852 w 10696455"/>
                <a:gd name="connsiteY2" fmla="*/ 430278 h 818998"/>
                <a:gd name="connsiteX3" fmla="*/ 1937212 w 10696455"/>
                <a:gd name="connsiteY3" fmla="*/ 213108 h 818998"/>
                <a:gd name="connsiteX4" fmla="*/ 3388822 w 10696455"/>
                <a:gd name="connsiteY4" fmla="*/ 224538 h 818998"/>
                <a:gd name="connsiteX5" fmla="*/ 3388822 w 10696455"/>
                <a:gd name="connsiteY5" fmla="*/ 533148 h 818998"/>
                <a:gd name="connsiteX6" fmla="*/ 3697432 w 10696455"/>
                <a:gd name="connsiteY6" fmla="*/ 510288 h 818998"/>
                <a:gd name="connsiteX7" fmla="*/ 3983182 w 10696455"/>
                <a:gd name="connsiteY7" fmla="*/ 315978 h 818998"/>
                <a:gd name="connsiteX8" fmla="*/ 3983182 w 10696455"/>
                <a:gd name="connsiteY8" fmla="*/ 315978 h 818998"/>
                <a:gd name="connsiteX9" fmla="*/ 4383232 w 10696455"/>
                <a:gd name="connsiteY9" fmla="*/ 818898 h 818998"/>
                <a:gd name="connsiteX10" fmla="*/ 5137612 w 10696455"/>
                <a:gd name="connsiteY10" fmla="*/ 270258 h 818998"/>
                <a:gd name="connsiteX11" fmla="*/ 6052532 w 10696455"/>
                <a:gd name="connsiteY11" fmla="*/ 235968 h 818998"/>
                <a:gd name="connsiteX12" fmla="*/ 7201882 w 10696455"/>
                <a:gd name="connsiteY12" fmla="*/ 773178 h 818998"/>
                <a:gd name="connsiteX13" fmla="*/ 7640782 w 10696455"/>
                <a:gd name="connsiteY13" fmla="*/ 373128 h 818998"/>
                <a:gd name="connsiteX14" fmla="*/ 10486852 w 10696455"/>
                <a:gd name="connsiteY14" fmla="*/ 235968 h 818998"/>
                <a:gd name="connsiteX15" fmla="*/ 10482600 w 10696455"/>
                <a:gd name="connsiteY15" fmla="*/ 207 h 818998"/>
                <a:gd name="connsiteX0" fmla="*/ 0 w 10693225"/>
                <a:gd name="connsiteY0" fmla="*/ 453061 h 956081"/>
                <a:gd name="connsiteX1" fmla="*/ 611332 w 10693225"/>
                <a:gd name="connsiteY1" fmla="*/ 453061 h 956081"/>
                <a:gd name="connsiteX2" fmla="*/ 1342852 w 10693225"/>
                <a:gd name="connsiteY2" fmla="*/ 567361 h 956081"/>
                <a:gd name="connsiteX3" fmla="*/ 1937212 w 10693225"/>
                <a:gd name="connsiteY3" fmla="*/ 350191 h 956081"/>
                <a:gd name="connsiteX4" fmla="*/ 3388822 w 10693225"/>
                <a:gd name="connsiteY4" fmla="*/ 361621 h 956081"/>
                <a:gd name="connsiteX5" fmla="*/ 3388822 w 10693225"/>
                <a:gd name="connsiteY5" fmla="*/ 670231 h 956081"/>
                <a:gd name="connsiteX6" fmla="*/ 3697432 w 10693225"/>
                <a:gd name="connsiteY6" fmla="*/ 647371 h 956081"/>
                <a:gd name="connsiteX7" fmla="*/ 3983182 w 10693225"/>
                <a:gd name="connsiteY7" fmla="*/ 453061 h 956081"/>
                <a:gd name="connsiteX8" fmla="*/ 3983182 w 10693225"/>
                <a:gd name="connsiteY8" fmla="*/ 453061 h 956081"/>
                <a:gd name="connsiteX9" fmla="*/ 4383232 w 10693225"/>
                <a:gd name="connsiteY9" fmla="*/ 955981 h 956081"/>
                <a:gd name="connsiteX10" fmla="*/ 5137612 w 10693225"/>
                <a:gd name="connsiteY10" fmla="*/ 407341 h 956081"/>
                <a:gd name="connsiteX11" fmla="*/ 6052532 w 10693225"/>
                <a:gd name="connsiteY11" fmla="*/ 373051 h 956081"/>
                <a:gd name="connsiteX12" fmla="*/ 7201882 w 10693225"/>
                <a:gd name="connsiteY12" fmla="*/ 910261 h 956081"/>
                <a:gd name="connsiteX13" fmla="*/ 7640782 w 10693225"/>
                <a:gd name="connsiteY13" fmla="*/ 510211 h 956081"/>
                <a:gd name="connsiteX14" fmla="*/ 10486852 w 10693225"/>
                <a:gd name="connsiteY14" fmla="*/ 373051 h 956081"/>
                <a:gd name="connsiteX15" fmla="*/ 10469842 w 10693225"/>
                <a:gd name="connsiteY15" fmla="*/ 130 h 956081"/>
                <a:gd name="connsiteX0" fmla="*/ 0 w 10693225"/>
                <a:gd name="connsiteY0" fmla="*/ 474778 h 977798"/>
                <a:gd name="connsiteX1" fmla="*/ 611332 w 10693225"/>
                <a:gd name="connsiteY1" fmla="*/ 474778 h 977798"/>
                <a:gd name="connsiteX2" fmla="*/ 1342852 w 10693225"/>
                <a:gd name="connsiteY2" fmla="*/ 589078 h 977798"/>
                <a:gd name="connsiteX3" fmla="*/ 1937212 w 10693225"/>
                <a:gd name="connsiteY3" fmla="*/ 371908 h 977798"/>
                <a:gd name="connsiteX4" fmla="*/ 3388822 w 10693225"/>
                <a:gd name="connsiteY4" fmla="*/ 383338 h 977798"/>
                <a:gd name="connsiteX5" fmla="*/ 3388822 w 10693225"/>
                <a:gd name="connsiteY5" fmla="*/ 691948 h 977798"/>
                <a:gd name="connsiteX6" fmla="*/ 3697432 w 10693225"/>
                <a:gd name="connsiteY6" fmla="*/ 669088 h 977798"/>
                <a:gd name="connsiteX7" fmla="*/ 3983182 w 10693225"/>
                <a:gd name="connsiteY7" fmla="*/ 474778 h 977798"/>
                <a:gd name="connsiteX8" fmla="*/ 3983182 w 10693225"/>
                <a:gd name="connsiteY8" fmla="*/ 474778 h 977798"/>
                <a:gd name="connsiteX9" fmla="*/ 4383232 w 10693225"/>
                <a:gd name="connsiteY9" fmla="*/ 977698 h 977798"/>
                <a:gd name="connsiteX10" fmla="*/ 5137612 w 10693225"/>
                <a:gd name="connsiteY10" fmla="*/ 429058 h 977798"/>
                <a:gd name="connsiteX11" fmla="*/ 6052532 w 10693225"/>
                <a:gd name="connsiteY11" fmla="*/ 394768 h 977798"/>
                <a:gd name="connsiteX12" fmla="*/ 7201882 w 10693225"/>
                <a:gd name="connsiteY12" fmla="*/ 931978 h 977798"/>
                <a:gd name="connsiteX13" fmla="*/ 7640782 w 10693225"/>
                <a:gd name="connsiteY13" fmla="*/ 531928 h 977798"/>
                <a:gd name="connsiteX14" fmla="*/ 10486852 w 10693225"/>
                <a:gd name="connsiteY14" fmla="*/ 394768 h 977798"/>
                <a:gd name="connsiteX15" fmla="*/ 10469842 w 10693225"/>
                <a:gd name="connsiteY15" fmla="*/ 21847 h 977798"/>
                <a:gd name="connsiteX16" fmla="*/ 10457084 w 10693225"/>
                <a:gd name="connsiteY16" fmla="*/ 44708 h 977798"/>
                <a:gd name="connsiteX0" fmla="*/ 55283 w 10748508"/>
                <a:gd name="connsiteY0" fmla="*/ 477099 h 980119"/>
                <a:gd name="connsiteX1" fmla="*/ 666615 w 10748508"/>
                <a:gd name="connsiteY1" fmla="*/ 477099 h 980119"/>
                <a:gd name="connsiteX2" fmla="*/ 1398135 w 10748508"/>
                <a:gd name="connsiteY2" fmla="*/ 591399 h 980119"/>
                <a:gd name="connsiteX3" fmla="*/ 1992495 w 10748508"/>
                <a:gd name="connsiteY3" fmla="*/ 374229 h 980119"/>
                <a:gd name="connsiteX4" fmla="*/ 3444105 w 10748508"/>
                <a:gd name="connsiteY4" fmla="*/ 385659 h 980119"/>
                <a:gd name="connsiteX5" fmla="*/ 3444105 w 10748508"/>
                <a:gd name="connsiteY5" fmla="*/ 694269 h 980119"/>
                <a:gd name="connsiteX6" fmla="*/ 3752715 w 10748508"/>
                <a:gd name="connsiteY6" fmla="*/ 671409 h 980119"/>
                <a:gd name="connsiteX7" fmla="*/ 4038465 w 10748508"/>
                <a:gd name="connsiteY7" fmla="*/ 477099 h 980119"/>
                <a:gd name="connsiteX8" fmla="*/ 4038465 w 10748508"/>
                <a:gd name="connsiteY8" fmla="*/ 477099 h 980119"/>
                <a:gd name="connsiteX9" fmla="*/ 4438515 w 10748508"/>
                <a:gd name="connsiteY9" fmla="*/ 980019 h 980119"/>
                <a:gd name="connsiteX10" fmla="*/ 5192895 w 10748508"/>
                <a:gd name="connsiteY10" fmla="*/ 431379 h 980119"/>
                <a:gd name="connsiteX11" fmla="*/ 6107815 w 10748508"/>
                <a:gd name="connsiteY11" fmla="*/ 397089 h 980119"/>
                <a:gd name="connsiteX12" fmla="*/ 7257165 w 10748508"/>
                <a:gd name="connsiteY12" fmla="*/ 934299 h 980119"/>
                <a:gd name="connsiteX13" fmla="*/ 7696065 w 10748508"/>
                <a:gd name="connsiteY13" fmla="*/ 534249 h 980119"/>
                <a:gd name="connsiteX14" fmla="*/ 10542135 w 10748508"/>
                <a:gd name="connsiteY14" fmla="*/ 397089 h 980119"/>
                <a:gd name="connsiteX15" fmla="*/ 10525125 w 10748508"/>
                <a:gd name="connsiteY15" fmla="*/ 24168 h 980119"/>
                <a:gd name="connsiteX16" fmla="*/ 0 w 10748508"/>
                <a:gd name="connsiteY16" fmla="*/ 35599 h 980119"/>
                <a:gd name="connsiteX0" fmla="*/ 55283 w 10748508"/>
                <a:gd name="connsiteY0" fmla="*/ 477099 h 980119"/>
                <a:gd name="connsiteX1" fmla="*/ 76546 w 10748508"/>
                <a:gd name="connsiteY1" fmla="*/ 527090 h 980119"/>
                <a:gd name="connsiteX2" fmla="*/ 666615 w 10748508"/>
                <a:gd name="connsiteY2" fmla="*/ 477099 h 980119"/>
                <a:gd name="connsiteX3" fmla="*/ 1398135 w 10748508"/>
                <a:gd name="connsiteY3" fmla="*/ 591399 h 980119"/>
                <a:gd name="connsiteX4" fmla="*/ 1992495 w 10748508"/>
                <a:gd name="connsiteY4" fmla="*/ 374229 h 980119"/>
                <a:gd name="connsiteX5" fmla="*/ 3444105 w 10748508"/>
                <a:gd name="connsiteY5" fmla="*/ 385659 h 980119"/>
                <a:gd name="connsiteX6" fmla="*/ 3444105 w 10748508"/>
                <a:gd name="connsiteY6" fmla="*/ 694269 h 980119"/>
                <a:gd name="connsiteX7" fmla="*/ 3752715 w 10748508"/>
                <a:gd name="connsiteY7" fmla="*/ 671409 h 980119"/>
                <a:gd name="connsiteX8" fmla="*/ 4038465 w 10748508"/>
                <a:gd name="connsiteY8" fmla="*/ 477099 h 980119"/>
                <a:gd name="connsiteX9" fmla="*/ 4038465 w 10748508"/>
                <a:gd name="connsiteY9" fmla="*/ 477099 h 980119"/>
                <a:gd name="connsiteX10" fmla="*/ 4438515 w 10748508"/>
                <a:gd name="connsiteY10" fmla="*/ 980019 h 980119"/>
                <a:gd name="connsiteX11" fmla="*/ 5192895 w 10748508"/>
                <a:gd name="connsiteY11" fmla="*/ 431379 h 980119"/>
                <a:gd name="connsiteX12" fmla="*/ 6107815 w 10748508"/>
                <a:gd name="connsiteY12" fmla="*/ 397089 h 980119"/>
                <a:gd name="connsiteX13" fmla="*/ 7257165 w 10748508"/>
                <a:gd name="connsiteY13" fmla="*/ 934299 h 980119"/>
                <a:gd name="connsiteX14" fmla="*/ 7696065 w 10748508"/>
                <a:gd name="connsiteY14" fmla="*/ 534249 h 980119"/>
                <a:gd name="connsiteX15" fmla="*/ 10542135 w 10748508"/>
                <a:gd name="connsiteY15" fmla="*/ 397089 h 980119"/>
                <a:gd name="connsiteX16" fmla="*/ 10525125 w 10748508"/>
                <a:gd name="connsiteY16" fmla="*/ 24168 h 980119"/>
                <a:gd name="connsiteX17" fmla="*/ 0 w 10748508"/>
                <a:gd name="connsiteY17" fmla="*/ 35599 h 980119"/>
                <a:gd name="connsiteX0" fmla="*/ 67852 w 10761077"/>
                <a:gd name="connsiteY0" fmla="*/ 477099 h 980119"/>
                <a:gd name="connsiteX1" fmla="*/ 38084 w 10761077"/>
                <a:gd name="connsiteY1" fmla="*/ 298490 h 980119"/>
                <a:gd name="connsiteX2" fmla="*/ 679184 w 10761077"/>
                <a:gd name="connsiteY2" fmla="*/ 477099 h 980119"/>
                <a:gd name="connsiteX3" fmla="*/ 1410704 w 10761077"/>
                <a:gd name="connsiteY3" fmla="*/ 591399 h 980119"/>
                <a:gd name="connsiteX4" fmla="*/ 2005064 w 10761077"/>
                <a:gd name="connsiteY4" fmla="*/ 374229 h 980119"/>
                <a:gd name="connsiteX5" fmla="*/ 3456674 w 10761077"/>
                <a:gd name="connsiteY5" fmla="*/ 385659 h 980119"/>
                <a:gd name="connsiteX6" fmla="*/ 3456674 w 10761077"/>
                <a:gd name="connsiteY6" fmla="*/ 694269 h 980119"/>
                <a:gd name="connsiteX7" fmla="*/ 3765284 w 10761077"/>
                <a:gd name="connsiteY7" fmla="*/ 671409 h 980119"/>
                <a:gd name="connsiteX8" fmla="*/ 4051034 w 10761077"/>
                <a:gd name="connsiteY8" fmla="*/ 477099 h 980119"/>
                <a:gd name="connsiteX9" fmla="*/ 4051034 w 10761077"/>
                <a:gd name="connsiteY9" fmla="*/ 477099 h 980119"/>
                <a:gd name="connsiteX10" fmla="*/ 4451084 w 10761077"/>
                <a:gd name="connsiteY10" fmla="*/ 980019 h 980119"/>
                <a:gd name="connsiteX11" fmla="*/ 5205464 w 10761077"/>
                <a:gd name="connsiteY11" fmla="*/ 431379 h 980119"/>
                <a:gd name="connsiteX12" fmla="*/ 6120384 w 10761077"/>
                <a:gd name="connsiteY12" fmla="*/ 397089 h 980119"/>
                <a:gd name="connsiteX13" fmla="*/ 7269734 w 10761077"/>
                <a:gd name="connsiteY13" fmla="*/ 934299 h 980119"/>
                <a:gd name="connsiteX14" fmla="*/ 7708634 w 10761077"/>
                <a:gd name="connsiteY14" fmla="*/ 534249 h 980119"/>
                <a:gd name="connsiteX15" fmla="*/ 10554704 w 10761077"/>
                <a:gd name="connsiteY15" fmla="*/ 397089 h 980119"/>
                <a:gd name="connsiteX16" fmla="*/ 10537694 w 10761077"/>
                <a:gd name="connsiteY16" fmla="*/ 24168 h 980119"/>
                <a:gd name="connsiteX17" fmla="*/ 12569 w 10761077"/>
                <a:gd name="connsiteY17" fmla="*/ 35599 h 980119"/>
                <a:gd name="connsiteX0" fmla="*/ 29312 w 10773568"/>
                <a:gd name="connsiteY0" fmla="*/ 8469 h 980119"/>
                <a:gd name="connsiteX1" fmla="*/ 50575 w 10773568"/>
                <a:gd name="connsiteY1" fmla="*/ 2984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80119"/>
                <a:gd name="connsiteX1" fmla="*/ 50576 w 10773568"/>
                <a:gd name="connsiteY1" fmla="*/ 5270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77775 w 10773568"/>
                <a:gd name="connsiteY7" fmla="*/ 67140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65017 w 10773568"/>
                <a:gd name="connsiteY7" fmla="*/ 38565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765017 w 10773568"/>
                <a:gd name="connsiteY6" fmla="*/ 385659 h 936181"/>
                <a:gd name="connsiteX7" fmla="*/ 4063525 w 10773568"/>
                <a:gd name="connsiteY7" fmla="*/ 477099 h 936181"/>
                <a:gd name="connsiteX8" fmla="*/ 4063525 w 10773568"/>
                <a:gd name="connsiteY8" fmla="*/ 477099 h 936181"/>
                <a:gd name="connsiteX9" fmla="*/ 4540121 w 10773568"/>
                <a:gd name="connsiteY9" fmla="*/ 408519 h 936181"/>
                <a:gd name="connsiteX10" fmla="*/ 5217955 w 10773568"/>
                <a:gd name="connsiteY10" fmla="*/ 431379 h 936181"/>
                <a:gd name="connsiteX11" fmla="*/ 6132875 w 10773568"/>
                <a:gd name="connsiteY11" fmla="*/ 397089 h 936181"/>
                <a:gd name="connsiteX12" fmla="*/ 7282225 w 10773568"/>
                <a:gd name="connsiteY12" fmla="*/ 934299 h 936181"/>
                <a:gd name="connsiteX13" fmla="*/ 7721125 w 10773568"/>
                <a:gd name="connsiteY13" fmla="*/ 534249 h 936181"/>
                <a:gd name="connsiteX14" fmla="*/ 10567195 w 10773568"/>
                <a:gd name="connsiteY14" fmla="*/ 397089 h 936181"/>
                <a:gd name="connsiteX15" fmla="*/ 10550185 w 10773568"/>
                <a:gd name="connsiteY15" fmla="*/ 24168 h 936181"/>
                <a:gd name="connsiteX16" fmla="*/ 25060 w 10773568"/>
                <a:gd name="connsiteY16" fmla="*/ 35599 h 936181"/>
                <a:gd name="connsiteX0" fmla="*/ 29312 w 10773524"/>
                <a:gd name="connsiteY0" fmla="*/ 8469 h 936181"/>
                <a:gd name="connsiteX1" fmla="*/ 50576 w 10773524"/>
                <a:gd name="connsiteY1" fmla="*/ 527090 h 936181"/>
                <a:gd name="connsiteX2" fmla="*/ 691675 w 10773524"/>
                <a:gd name="connsiteY2" fmla="*/ 477099 h 936181"/>
                <a:gd name="connsiteX3" fmla="*/ 1423195 w 10773524"/>
                <a:gd name="connsiteY3" fmla="*/ 591399 h 936181"/>
                <a:gd name="connsiteX4" fmla="*/ 2017555 w 10773524"/>
                <a:gd name="connsiteY4" fmla="*/ 374229 h 936181"/>
                <a:gd name="connsiteX5" fmla="*/ 3469165 w 10773524"/>
                <a:gd name="connsiteY5" fmla="*/ 385659 h 936181"/>
                <a:gd name="connsiteX6" fmla="*/ 3765017 w 10773524"/>
                <a:gd name="connsiteY6" fmla="*/ 385659 h 936181"/>
                <a:gd name="connsiteX7" fmla="*/ 4063525 w 10773524"/>
                <a:gd name="connsiteY7" fmla="*/ 477099 h 936181"/>
                <a:gd name="connsiteX8" fmla="*/ 4063525 w 10773524"/>
                <a:gd name="connsiteY8" fmla="*/ 477099 h 936181"/>
                <a:gd name="connsiteX9" fmla="*/ 4540121 w 10773524"/>
                <a:gd name="connsiteY9" fmla="*/ 408519 h 936181"/>
                <a:gd name="connsiteX10" fmla="*/ 5217955 w 10773524"/>
                <a:gd name="connsiteY10" fmla="*/ 431379 h 936181"/>
                <a:gd name="connsiteX11" fmla="*/ 6132875 w 10773524"/>
                <a:gd name="connsiteY11" fmla="*/ 397089 h 936181"/>
                <a:gd name="connsiteX12" fmla="*/ 7282225 w 10773524"/>
                <a:gd name="connsiteY12" fmla="*/ 934299 h 936181"/>
                <a:gd name="connsiteX13" fmla="*/ 7721125 w 10773524"/>
                <a:gd name="connsiteY13" fmla="*/ 534249 h 936181"/>
                <a:gd name="connsiteX14" fmla="*/ 10567195 w 10773524"/>
                <a:gd name="connsiteY14" fmla="*/ 397089 h 936181"/>
                <a:gd name="connsiteX15" fmla="*/ 10550185 w 10773524"/>
                <a:gd name="connsiteY15" fmla="*/ 24168 h 936181"/>
                <a:gd name="connsiteX16" fmla="*/ 25060 w 10773524"/>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4446"/>
                <a:gd name="connsiteY0" fmla="*/ 8469 h 936181"/>
                <a:gd name="connsiteX1" fmla="*/ 50576 w 10774446"/>
                <a:gd name="connsiteY1" fmla="*/ 527090 h 936181"/>
                <a:gd name="connsiteX2" fmla="*/ 691675 w 10774446"/>
                <a:gd name="connsiteY2" fmla="*/ 477099 h 936181"/>
                <a:gd name="connsiteX3" fmla="*/ 1423195 w 10774446"/>
                <a:gd name="connsiteY3" fmla="*/ 591399 h 936181"/>
                <a:gd name="connsiteX4" fmla="*/ 2017555 w 10774446"/>
                <a:gd name="connsiteY4" fmla="*/ 374229 h 936181"/>
                <a:gd name="connsiteX5" fmla="*/ 3469165 w 10774446"/>
                <a:gd name="connsiteY5" fmla="*/ 385659 h 936181"/>
                <a:gd name="connsiteX6" fmla="*/ 3765017 w 10774446"/>
                <a:gd name="connsiteY6" fmla="*/ 385659 h 936181"/>
                <a:gd name="connsiteX7" fmla="*/ 4063525 w 10774446"/>
                <a:gd name="connsiteY7" fmla="*/ 477099 h 936181"/>
                <a:gd name="connsiteX8" fmla="*/ 4063525 w 10774446"/>
                <a:gd name="connsiteY8" fmla="*/ 477099 h 936181"/>
                <a:gd name="connsiteX9" fmla="*/ 4540121 w 10774446"/>
                <a:gd name="connsiteY9" fmla="*/ 408519 h 936181"/>
                <a:gd name="connsiteX10" fmla="*/ 5217955 w 10774446"/>
                <a:gd name="connsiteY10" fmla="*/ 431379 h 936181"/>
                <a:gd name="connsiteX11" fmla="*/ 6132875 w 10774446"/>
                <a:gd name="connsiteY11" fmla="*/ 397089 h 936181"/>
                <a:gd name="connsiteX12" fmla="*/ 7282225 w 10774446"/>
                <a:gd name="connsiteY12" fmla="*/ 934299 h 936181"/>
                <a:gd name="connsiteX13" fmla="*/ 7721125 w 10774446"/>
                <a:gd name="connsiteY13" fmla="*/ 534249 h 936181"/>
                <a:gd name="connsiteX14" fmla="*/ 10567195 w 10774446"/>
                <a:gd name="connsiteY14" fmla="*/ 397089 h 936181"/>
                <a:gd name="connsiteX15" fmla="*/ 10550185 w 10774446"/>
                <a:gd name="connsiteY15" fmla="*/ 24168 h 936181"/>
                <a:gd name="connsiteX16" fmla="*/ 25060 w 10774446"/>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63525 w 10773380"/>
                <a:gd name="connsiteY8" fmla="*/ 47709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50768 w 10773380"/>
                <a:gd name="connsiteY8" fmla="*/ 20277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50768 w 10773380"/>
                <a:gd name="connsiteY7" fmla="*/ 202779 h 936181"/>
                <a:gd name="connsiteX8" fmla="*/ 4540121 w 10773380"/>
                <a:gd name="connsiteY8" fmla="*/ 408519 h 936181"/>
                <a:gd name="connsiteX9" fmla="*/ 5217955 w 10773380"/>
                <a:gd name="connsiteY9" fmla="*/ 431379 h 936181"/>
                <a:gd name="connsiteX10" fmla="*/ 6132875 w 10773380"/>
                <a:gd name="connsiteY10" fmla="*/ 397089 h 936181"/>
                <a:gd name="connsiteX11" fmla="*/ 7282225 w 10773380"/>
                <a:gd name="connsiteY11" fmla="*/ 934299 h 936181"/>
                <a:gd name="connsiteX12" fmla="*/ 7721125 w 10773380"/>
                <a:gd name="connsiteY12" fmla="*/ 534249 h 936181"/>
                <a:gd name="connsiteX13" fmla="*/ 10567195 w 10773380"/>
                <a:gd name="connsiteY13" fmla="*/ 397089 h 936181"/>
                <a:gd name="connsiteX14" fmla="*/ 10550185 w 10773380"/>
                <a:gd name="connsiteY14" fmla="*/ 24168 h 936181"/>
                <a:gd name="connsiteX15" fmla="*/ 25060 w 10773380"/>
                <a:gd name="connsiteY15"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73380" h="936181">
                  <a:moveTo>
                    <a:pt x="29312" y="8469"/>
                  </a:moveTo>
                  <a:cubicBezTo>
                    <a:pt x="32856" y="16801"/>
                    <a:pt x="-51313" y="527090"/>
                    <a:pt x="50576" y="527090"/>
                  </a:cubicBezTo>
                  <a:cubicBezTo>
                    <a:pt x="152465" y="527090"/>
                    <a:pt x="462905" y="466381"/>
                    <a:pt x="691675" y="477099"/>
                  </a:cubicBezTo>
                  <a:cubicBezTo>
                    <a:pt x="920445" y="487817"/>
                    <a:pt x="1202215" y="608544"/>
                    <a:pt x="1423195" y="591399"/>
                  </a:cubicBezTo>
                  <a:cubicBezTo>
                    <a:pt x="1644175" y="574254"/>
                    <a:pt x="1676560" y="408519"/>
                    <a:pt x="2017555" y="374229"/>
                  </a:cubicBezTo>
                  <a:cubicBezTo>
                    <a:pt x="2358550" y="339939"/>
                    <a:pt x="3152406" y="402804"/>
                    <a:pt x="3469165" y="385659"/>
                  </a:cubicBezTo>
                  <a:cubicBezTo>
                    <a:pt x="3785924" y="368514"/>
                    <a:pt x="3739617" y="267549"/>
                    <a:pt x="3918110" y="271359"/>
                  </a:cubicBezTo>
                  <a:cubicBezTo>
                    <a:pt x="4125447" y="317079"/>
                    <a:pt x="4323480" y="381849"/>
                    <a:pt x="4540121" y="408519"/>
                  </a:cubicBezTo>
                  <a:cubicBezTo>
                    <a:pt x="4756762" y="435189"/>
                    <a:pt x="4952496" y="433284"/>
                    <a:pt x="5217955" y="431379"/>
                  </a:cubicBezTo>
                  <a:cubicBezTo>
                    <a:pt x="5483414" y="429474"/>
                    <a:pt x="5788830" y="313269"/>
                    <a:pt x="6132875" y="397089"/>
                  </a:cubicBezTo>
                  <a:cubicBezTo>
                    <a:pt x="6476920" y="480909"/>
                    <a:pt x="6998380" y="938109"/>
                    <a:pt x="7282225" y="934299"/>
                  </a:cubicBezTo>
                  <a:cubicBezTo>
                    <a:pt x="7421290" y="968589"/>
                    <a:pt x="7107715" y="522819"/>
                    <a:pt x="7721125" y="534249"/>
                  </a:cubicBezTo>
                  <a:cubicBezTo>
                    <a:pt x="8334535" y="545679"/>
                    <a:pt x="9219429" y="253003"/>
                    <a:pt x="10567195" y="397089"/>
                  </a:cubicBezTo>
                  <a:cubicBezTo>
                    <a:pt x="11038431" y="447468"/>
                    <a:pt x="10555146" y="82511"/>
                    <a:pt x="10550185" y="24168"/>
                  </a:cubicBezTo>
                  <a:cubicBezTo>
                    <a:pt x="10545224" y="-34175"/>
                    <a:pt x="27718" y="30836"/>
                    <a:pt x="25060" y="35599"/>
                  </a:cubicBezTo>
                </a:path>
              </a:pathLst>
            </a:cu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742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E043-F0A9-A6D9-1D0F-9A7C89C94F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F4147-02D5-17B2-D928-9D1E918CFEDC}"/>
              </a:ext>
            </a:extLst>
          </p:cNvPr>
          <p:cNvSpPr>
            <a:spLocks noGrp="1"/>
          </p:cNvSpPr>
          <p:nvPr>
            <p:ph idx="1"/>
          </p:nvPr>
        </p:nvSpPr>
        <p:spPr>
          <a:xfrm>
            <a:off x="1191491" y="939074"/>
            <a:ext cx="6834909" cy="4979852"/>
          </a:xfrm>
        </p:spPr>
        <p:txBody>
          <a:bodyPr/>
          <a:lstStyle/>
          <a:p>
            <a:r>
              <a:rPr lang="en-US" sz="2600" i="1" dirty="0">
                <a:solidFill>
                  <a:srgbClr val="7030A0"/>
                </a:solidFill>
                <a:cs typeface="Arial" panose="020B0604020202020204" pitchFamily="34" charset="0"/>
              </a:rPr>
              <a:t>Continuing Obstruction</a:t>
            </a:r>
            <a:r>
              <a:rPr lang="en-US" sz="2600" b="0" dirty="0">
                <a:solidFill>
                  <a:schemeClr val="tx1"/>
                </a:solidFill>
                <a:cs typeface="Arial" panose="020B0604020202020204" pitchFamily="34" charset="0"/>
              </a:rPr>
              <a:t> </a:t>
            </a:r>
            <a:r>
              <a:rPr lang="en-US" sz="1400" b="0" i="1" dirty="0">
                <a:solidFill>
                  <a:srgbClr val="FF0000"/>
                </a:solidFill>
              </a:rPr>
              <a:t>(New Definition 2025-2028)</a:t>
            </a:r>
            <a:r>
              <a:rPr lang="en-US" sz="2800" b="0" i="1" dirty="0">
                <a:solidFill>
                  <a:srgbClr val="FF0000"/>
                </a:solidFill>
              </a:rPr>
              <a:t> </a:t>
            </a:r>
            <a:r>
              <a:rPr lang="en-US" sz="2600" b="0" dirty="0">
                <a:solidFill>
                  <a:schemeClr val="tx1"/>
                </a:solidFill>
                <a:cs typeface="Arial" panose="020B0604020202020204" pitchFamily="34" charset="0"/>
              </a:rPr>
              <a:t>An </a:t>
            </a:r>
            <a:r>
              <a:rPr lang="en-US" sz="2600" i="1" dirty="0">
                <a:solidFill>
                  <a:srgbClr val="7030A0"/>
                </a:solidFill>
                <a:cs typeface="Arial" panose="020B0604020202020204" pitchFamily="34" charset="0"/>
              </a:rPr>
              <a:t>obstruction</a:t>
            </a:r>
            <a:r>
              <a:rPr lang="en-US" sz="2600" b="0" dirty="0">
                <a:solidFill>
                  <a:schemeClr val="tx1"/>
                </a:solidFill>
                <a:cs typeface="Arial" panose="020B0604020202020204" pitchFamily="34" charset="0"/>
              </a:rPr>
              <a:t> is a </a:t>
            </a:r>
            <a:r>
              <a:rPr lang="en-US" sz="2600" i="1" dirty="0">
                <a:solidFill>
                  <a:srgbClr val="7030A0"/>
                </a:solidFill>
                <a:cs typeface="Arial" panose="020B0604020202020204" pitchFamily="34" charset="0"/>
              </a:rPr>
              <a:t>continuing</a:t>
            </a:r>
            <a:r>
              <a:rPr lang="en-US" sz="2600" i="1" dirty="0">
                <a:cs typeface="Arial" panose="020B0604020202020204" pitchFamily="34" charset="0"/>
              </a:rPr>
              <a:t> </a:t>
            </a:r>
            <a:r>
              <a:rPr lang="en-US" sz="2600" i="1" dirty="0">
                <a:solidFill>
                  <a:srgbClr val="7030A0"/>
                </a:solidFill>
                <a:cs typeface="Arial" panose="020B0604020202020204" pitchFamily="34" charset="0"/>
              </a:rPr>
              <a:t>obstruction</a:t>
            </a:r>
            <a:r>
              <a:rPr lang="en-US" sz="2600" b="0" dirty="0">
                <a:solidFill>
                  <a:schemeClr val="tx1"/>
                </a:solidFill>
                <a:cs typeface="Arial" panose="020B0604020202020204" pitchFamily="34" charset="0"/>
              </a:rPr>
              <a:t> when the boat with the shortest hull referred to in the rule using the term will pass alongside it for at least three of her hull lengths. </a:t>
            </a:r>
            <a:r>
              <a:rPr lang="en-US" sz="2400" b="0" dirty="0">
                <a:cs typeface="Arial" panose="020B0604020202020204" pitchFamily="34" charset="0"/>
              </a:rPr>
              <a:t>A vessel under way, a boat </a:t>
            </a:r>
            <a:r>
              <a:rPr lang="en-US" sz="2400" i="1" dirty="0">
                <a:solidFill>
                  <a:srgbClr val="7030A0"/>
                </a:solidFill>
                <a:cs typeface="Arial" panose="020B0604020202020204" pitchFamily="34" charset="0"/>
              </a:rPr>
              <a:t>racing</a:t>
            </a:r>
            <a:r>
              <a:rPr lang="en-US" sz="2400" b="0" dirty="0">
                <a:cs typeface="Arial" panose="020B0604020202020204" pitchFamily="34" charset="0"/>
              </a:rPr>
              <a:t>, or a race committee vessel that is also a </a:t>
            </a:r>
            <a:r>
              <a:rPr lang="en-US" sz="2400" i="1" dirty="0">
                <a:solidFill>
                  <a:srgbClr val="7030A0"/>
                </a:solidFill>
                <a:cs typeface="Arial" panose="020B0604020202020204" pitchFamily="34" charset="0"/>
              </a:rPr>
              <a:t>mark </a:t>
            </a:r>
            <a:r>
              <a:rPr lang="en-US" sz="2400" b="0" dirty="0">
                <a:cs typeface="Arial" panose="020B0604020202020204" pitchFamily="34" charset="0"/>
              </a:rPr>
              <a:t>are not a </a:t>
            </a:r>
            <a:r>
              <a:rPr lang="en-US" sz="2400" i="1" dirty="0">
                <a:solidFill>
                  <a:srgbClr val="7030A0"/>
                </a:solidFill>
                <a:cs typeface="Arial" panose="020B0604020202020204" pitchFamily="34" charset="0"/>
              </a:rPr>
              <a:t>continuing obstruction</a:t>
            </a:r>
            <a:r>
              <a:rPr lang="en-US" sz="2400" b="0" dirty="0">
                <a:cs typeface="Arial" panose="020B0604020202020204" pitchFamily="34" charset="0"/>
              </a:rPr>
              <a:t>.</a:t>
            </a:r>
          </a:p>
          <a:p>
            <a:endParaRPr lang="en-US" sz="2400" b="0" dirty="0">
              <a:cs typeface="Arial" panose="020B0604020202020204" pitchFamily="34" charset="0"/>
            </a:endParaRPr>
          </a:p>
          <a:p>
            <a:pPr marL="682625" lvl="1" indent="-450850" eaLnBrk="1" hangingPunct="1">
              <a:lnSpc>
                <a:spcPct val="90000"/>
              </a:lnSpc>
              <a:spcAft>
                <a:spcPct val="50000"/>
              </a:spcAft>
            </a:pPr>
            <a:r>
              <a:rPr lang="en-US" sz="2400" b="0" dirty="0">
                <a:cs typeface="Arial" panose="020B0604020202020204" pitchFamily="34" charset="0"/>
              </a:rPr>
              <a:t>There is no zone at an obstruction to which rule 19 applies.</a:t>
            </a:r>
          </a:p>
        </p:txBody>
      </p:sp>
      <p:sp>
        <p:nvSpPr>
          <p:cNvPr id="6" name="Title 1">
            <a:extLst>
              <a:ext uri="{FF2B5EF4-FFF2-40B4-BE49-F238E27FC236}">
                <a16:creationId xmlns:a16="http://schemas.microsoft.com/office/drawing/2014/main" id="{BBA70448-D6BF-AFCD-C9A5-1BE3FD3799A9}"/>
              </a:ext>
            </a:extLst>
          </p:cNvPr>
          <p:cNvSpPr>
            <a:spLocks noGrp="1"/>
          </p:cNvSpPr>
          <p:nvPr>
            <p:ph type="title"/>
          </p:nvPr>
        </p:nvSpPr>
        <p:spPr>
          <a:xfrm>
            <a:off x="746715" y="77466"/>
            <a:ext cx="10698570" cy="1005840"/>
          </a:xfrm>
        </p:spPr>
        <p:txBody>
          <a:bodyPr/>
          <a:lstStyle/>
          <a:p>
            <a:r>
              <a:rPr lang="en-US" dirty="0">
                <a:solidFill>
                  <a:schemeClr val="tx1"/>
                </a:solidFill>
              </a:rPr>
              <a:t>Continuing Obstructions</a:t>
            </a:r>
            <a:endParaRPr lang="en-US" sz="2000" dirty="0">
              <a:solidFill>
                <a:schemeClr val="tx1"/>
              </a:solidFill>
            </a:endParaRPr>
          </a:p>
        </p:txBody>
      </p:sp>
      <p:grpSp>
        <p:nvGrpSpPr>
          <p:cNvPr id="7" name="Group 6">
            <a:extLst>
              <a:ext uri="{FF2B5EF4-FFF2-40B4-BE49-F238E27FC236}">
                <a16:creationId xmlns:a16="http://schemas.microsoft.com/office/drawing/2014/main" id="{2B7A575E-BE43-140A-055B-ECA0EC33BB33}"/>
              </a:ext>
            </a:extLst>
          </p:cNvPr>
          <p:cNvGrpSpPr/>
          <p:nvPr/>
        </p:nvGrpSpPr>
        <p:grpSpPr>
          <a:xfrm>
            <a:off x="7790026" y="1232274"/>
            <a:ext cx="3693359" cy="4039952"/>
            <a:chOff x="7751926" y="1410074"/>
            <a:chExt cx="3693359" cy="4039952"/>
          </a:xfrm>
        </p:grpSpPr>
        <p:pic>
          <p:nvPicPr>
            <p:cNvPr id="8" name="Picture 7">
              <a:extLst>
                <a:ext uri="{FF2B5EF4-FFF2-40B4-BE49-F238E27FC236}">
                  <a16:creationId xmlns:a16="http://schemas.microsoft.com/office/drawing/2014/main" id="{E672E726-BB38-D2C9-6745-09CDB89BA426}"/>
                </a:ext>
              </a:extLst>
            </p:cNvPr>
            <p:cNvPicPr>
              <a:picLocks noChangeAspect="1"/>
            </p:cNvPicPr>
            <p:nvPr/>
          </p:nvPicPr>
          <p:blipFill>
            <a:blip r:embed="rId3"/>
            <a:stretch>
              <a:fillRect/>
            </a:stretch>
          </p:blipFill>
          <p:spPr>
            <a:xfrm>
              <a:off x="8636668" y="1410074"/>
              <a:ext cx="2808617" cy="4034412"/>
            </a:xfrm>
            <a:prstGeom prst="rect">
              <a:avLst/>
            </a:prstGeom>
          </p:spPr>
        </p:pic>
        <p:pic>
          <p:nvPicPr>
            <p:cNvPr id="9" name="Graphic 8">
              <a:extLst>
                <a:ext uri="{FF2B5EF4-FFF2-40B4-BE49-F238E27FC236}">
                  <a16:creationId xmlns:a16="http://schemas.microsoft.com/office/drawing/2014/main" id="{7D15DA5C-8FD7-309E-E724-1153FB7E870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1730" r="71879"/>
            <a:stretch/>
          </p:blipFill>
          <p:spPr>
            <a:xfrm rot="1426579" flipH="1">
              <a:off x="7751926" y="3889441"/>
              <a:ext cx="2203225" cy="1560585"/>
            </a:xfrm>
            <a:prstGeom prst="rect">
              <a:avLst/>
            </a:prstGeom>
          </p:spPr>
        </p:pic>
      </p:grpSp>
    </p:spTree>
    <p:extLst>
      <p:ext uri="{BB962C8B-B14F-4D97-AF65-F5344CB8AC3E}">
        <p14:creationId xmlns:p14="http://schemas.microsoft.com/office/powerpoint/2010/main" val="262000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91491" y="1005840"/>
            <a:ext cx="10640291" cy="5141742"/>
          </a:xfrm>
        </p:spPr>
        <p:txBody>
          <a:bodyPr/>
          <a:lstStyle/>
          <a:p>
            <a:pPr marL="0" lvl="1" indent="0">
              <a:spcBef>
                <a:spcPts val="600"/>
              </a:spcBef>
              <a:buNone/>
            </a:pPr>
            <a:r>
              <a:rPr lang="en-US" sz="2200" b="0" dirty="0"/>
              <a:t>How to analyze a rule by breaking it down into its component parts.</a:t>
            </a:r>
          </a:p>
          <a:p>
            <a:r>
              <a:rPr lang="en-US" dirty="0">
                <a:effectLst/>
              </a:rPr>
              <a:t>Rule 10: On Opposite Tacks</a:t>
            </a:r>
          </a:p>
          <a:p>
            <a:pPr marL="0" lvl="1" indent="0">
              <a:spcBef>
                <a:spcPts val="600"/>
              </a:spcBef>
              <a:buNone/>
            </a:pPr>
            <a:r>
              <a:rPr lang="en-US" sz="2200" dirty="0"/>
              <a:t>“</a:t>
            </a:r>
            <a:r>
              <a:rPr lang="en-US" sz="2200" b="0" dirty="0"/>
              <a:t>When boats are on opposite </a:t>
            </a:r>
            <a:r>
              <a:rPr lang="en-US" sz="2200" i="1" dirty="0">
                <a:solidFill>
                  <a:srgbClr val="6D2F72"/>
                </a:solidFill>
              </a:rPr>
              <a:t>tacks</a:t>
            </a:r>
            <a:r>
              <a:rPr lang="en-US" sz="2200" b="0" dirty="0"/>
              <a:t>, a</a:t>
            </a:r>
            <a:r>
              <a:rPr lang="en-US" sz="2200" b="0" i="1" dirty="0"/>
              <a:t> </a:t>
            </a:r>
            <a:r>
              <a:rPr lang="en-US" sz="2200" i="1" dirty="0">
                <a:solidFill>
                  <a:srgbClr val="6D2F72"/>
                </a:solidFill>
              </a:rPr>
              <a:t>port-tack</a:t>
            </a:r>
            <a:r>
              <a:rPr lang="en-US" sz="2200" b="0" i="1" dirty="0"/>
              <a:t> </a:t>
            </a:r>
            <a:r>
              <a:rPr lang="en-US" sz="2200" b="0" dirty="0"/>
              <a:t>boat shall </a:t>
            </a:r>
            <a:r>
              <a:rPr lang="en-US" sz="2200" i="1" dirty="0">
                <a:solidFill>
                  <a:srgbClr val="6D2F72"/>
                </a:solidFill>
              </a:rPr>
              <a:t>keep clear </a:t>
            </a:r>
            <a:r>
              <a:rPr lang="en-US" sz="2200" b="0" dirty="0"/>
              <a:t>of a </a:t>
            </a:r>
            <a:r>
              <a:rPr lang="en-US" sz="2200" i="1" dirty="0">
                <a:solidFill>
                  <a:srgbClr val="6D2F72"/>
                </a:solidFill>
              </a:rPr>
              <a:t>starboard-tack</a:t>
            </a:r>
            <a:r>
              <a:rPr lang="en-US" sz="2200" dirty="0">
                <a:solidFill>
                  <a:srgbClr val="6D2F72"/>
                </a:solidFill>
              </a:rPr>
              <a:t> </a:t>
            </a:r>
            <a:r>
              <a:rPr lang="en-US" sz="2200" b="0" dirty="0"/>
              <a:t>boat.” </a:t>
            </a:r>
          </a:p>
          <a:p>
            <a:pPr lvl="1">
              <a:spcBef>
                <a:spcPts val="1200"/>
              </a:spcBef>
              <a:buClr>
                <a:schemeClr val="tx1"/>
              </a:buClr>
            </a:pPr>
            <a:r>
              <a:rPr lang="en-US" sz="2200" dirty="0">
                <a:solidFill>
                  <a:srgbClr val="6D2F72"/>
                </a:solidFill>
              </a:rPr>
              <a:t>Tack</a:t>
            </a:r>
            <a:r>
              <a:rPr lang="en-US" sz="2200" b="0" dirty="0"/>
              <a:t> – A boat is on the </a:t>
            </a:r>
            <a:r>
              <a:rPr lang="en-US" sz="2200" i="1" dirty="0">
                <a:solidFill>
                  <a:srgbClr val="6D2F72"/>
                </a:solidFill>
              </a:rPr>
              <a:t>tack</a:t>
            </a:r>
            <a:r>
              <a:rPr lang="en-US" sz="2200" b="0" dirty="0"/>
              <a:t>,</a:t>
            </a:r>
            <a:r>
              <a:rPr lang="en-US" sz="2200" dirty="0"/>
              <a:t> </a:t>
            </a:r>
            <a:r>
              <a:rPr lang="en-US" sz="2200" i="1" dirty="0">
                <a:solidFill>
                  <a:srgbClr val="6D2F72"/>
                </a:solidFill>
              </a:rPr>
              <a:t>starboard</a:t>
            </a:r>
            <a:r>
              <a:rPr lang="en-US" sz="2200" i="1" dirty="0"/>
              <a:t> </a:t>
            </a:r>
            <a:r>
              <a:rPr lang="en-US" sz="2200" b="0" i="1" dirty="0"/>
              <a:t>or </a:t>
            </a:r>
            <a:r>
              <a:rPr lang="en-US" sz="2200" i="1" dirty="0">
                <a:solidFill>
                  <a:srgbClr val="6D2F72"/>
                </a:solidFill>
              </a:rPr>
              <a:t>port</a:t>
            </a:r>
            <a:r>
              <a:rPr lang="en-US" sz="2200" b="0" dirty="0"/>
              <a:t>, corresponding to her </a:t>
            </a:r>
            <a:r>
              <a:rPr lang="en-US" sz="2200" i="1" dirty="0">
                <a:solidFill>
                  <a:srgbClr val="6D2F72"/>
                </a:solidFill>
              </a:rPr>
              <a:t>windward</a:t>
            </a:r>
            <a:r>
              <a:rPr lang="en-US" sz="2200" b="0" dirty="0"/>
              <a:t> side. </a:t>
            </a:r>
          </a:p>
          <a:p>
            <a:pPr lvl="1">
              <a:spcBef>
                <a:spcPts val="600"/>
              </a:spcBef>
              <a:buClr>
                <a:schemeClr val="tx1"/>
              </a:buClr>
            </a:pPr>
            <a:r>
              <a:rPr lang="en-US" sz="2200" i="1" dirty="0">
                <a:solidFill>
                  <a:srgbClr val="6D2F72"/>
                </a:solidFill>
              </a:rPr>
              <a:t>Keep Clear </a:t>
            </a:r>
            <a:r>
              <a:rPr lang="en-US" sz="2200" b="0" dirty="0"/>
              <a:t>– A boat </a:t>
            </a:r>
            <a:r>
              <a:rPr lang="en-US" sz="2200" i="1" dirty="0">
                <a:solidFill>
                  <a:srgbClr val="6D2F72"/>
                </a:solidFill>
              </a:rPr>
              <a:t>keeps clear </a:t>
            </a:r>
            <a:r>
              <a:rPr lang="en-US" sz="2200" b="0" dirty="0"/>
              <a:t>of a right-of-way boat:</a:t>
            </a:r>
          </a:p>
          <a:p>
            <a:pPr marL="749300" lvl="2" indent="-457200">
              <a:spcBef>
                <a:spcPts val="600"/>
              </a:spcBef>
              <a:buClr>
                <a:schemeClr val="tx1"/>
              </a:buClr>
              <a:buFont typeface="+mj-lt"/>
              <a:buAutoNum type="alphaLcParenR"/>
            </a:pPr>
            <a:r>
              <a:rPr lang="en-US" sz="2200" b="0" dirty="0"/>
              <a:t>if the right-of-way boat can sail her course with no need to take avoiding action, and</a:t>
            </a:r>
          </a:p>
          <a:p>
            <a:pPr marL="749300" lvl="2" indent="-457200">
              <a:spcBef>
                <a:spcPts val="600"/>
              </a:spcBef>
              <a:buClr>
                <a:schemeClr val="tx1"/>
              </a:buClr>
              <a:buFont typeface="+mj-lt"/>
              <a:buAutoNum type="alphaLcParenR"/>
            </a:pPr>
            <a:r>
              <a:rPr lang="en-US" sz="2200" b="0" dirty="0"/>
              <a:t>when the boats are overlapped, if the right-of-way boat can also change course in both directions without immediately making contact.</a:t>
            </a:r>
          </a:p>
          <a:p>
            <a:pPr marL="0" lvl="1" indent="0">
              <a:spcBef>
                <a:spcPts val="1800"/>
              </a:spcBef>
              <a:buNone/>
            </a:pPr>
            <a:r>
              <a:rPr lang="en-US" sz="2200" b="0" dirty="0"/>
              <a:t>When boats are on opposite </a:t>
            </a:r>
            <a:r>
              <a:rPr lang="en-US" sz="2200" i="1" dirty="0">
                <a:solidFill>
                  <a:srgbClr val="6D2F72"/>
                </a:solidFill>
              </a:rPr>
              <a:t>tacks</a:t>
            </a:r>
            <a:r>
              <a:rPr lang="en-US" sz="2200" b="0" dirty="0"/>
              <a:t>, a </a:t>
            </a:r>
            <a:r>
              <a:rPr lang="en-US" sz="2200" i="1" dirty="0">
                <a:solidFill>
                  <a:srgbClr val="6D2F72"/>
                </a:solidFill>
              </a:rPr>
              <a:t>port-tack</a:t>
            </a:r>
            <a:r>
              <a:rPr lang="en-US" sz="2200" b="0" dirty="0"/>
              <a:t> boat shall allow a </a:t>
            </a:r>
            <a:r>
              <a:rPr lang="en-US" sz="2200" i="1" dirty="0">
                <a:solidFill>
                  <a:srgbClr val="6D2F72"/>
                </a:solidFill>
              </a:rPr>
              <a:t>starboard-tack</a:t>
            </a:r>
            <a:r>
              <a:rPr lang="en-US" sz="2200" b="0" dirty="0"/>
              <a:t> boat to sail her course with no need to take avoiding action and </a:t>
            </a:r>
            <a:r>
              <a:rPr lang="en-US" sz="2200" b="0"/>
              <a:t>able to change </a:t>
            </a:r>
            <a:r>
              <a:rPr lang="en-US" sz="2200" b="0" dirty="0"/>
              <a:t>course in both directions without immediately making contact.</a:t>
            </a:r>
          </a:p>
        </p:txBody>
      </p:sp>
      <p:sp>
        <p:nvSpPr>
          <p:cNvPr id="5" name="Title 1">
            <a:extLst>
              <a:ext uri="{FF2B5EF4-FFF2-40B4-BE49-F238E27FC236}">
                <a16:creationId xmlns:a16="http://schemas.microsoft.com/office/drawing/2014/main" id="{C9497042-8A23-42DC-88A0-4471753B9EB8}"/>
              </a:ext>
            </a:extLst>
          </p:cNvPr>
          <p:cNvSpPr txBox="1">
            <a:spLocks/>
          </p:cNvSpPr>
          <p:nvPr/>
        </p:nvSpPr>
        <p:spPr bwMode="auto">
          <a:xfrm>
            <a:off x="746714" y="77466"/>
            <a:ext cx="7730312"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Tip: Rule Deconstruction</a:t>
            </a:r>
          </a:p>
        </p:txBody>
      </p:sp>
    </p:spTree>
    <p:extLst>
      <p:ext uri="{BB962C8B-B14F-4D97-AF65-F5344CB8AC3E}">
        <p14:creationId xmlns:p14="http://schemas.microsoft.com/office/powerpoint/2010/main" val="26048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1191500" y="1083306"/>
            <a:ext cx="6809500" cy="4479294"/>
          </a:xfrm>
          <a:noFill/>
        </p:spPr>
        <p:txBody>
          <a:bodyPr/>
          <a:lstStyle/>
          <a:p>
            <a:pPr marL="682625" lvl="1" indent="-450850" eaLnBrk="1" hangingPunct="1">
              <a:lnSpc>
                <a:spcPct val="90000"/>
              </a:lnSpc>
              <a:spcAft>
                <a:spcPct val="50000"/>
              </a:spcAft>
              <a:buFontTx/>
              <a:buAutoNum type="arabicPeriod"/>
            </a:pPr>
            <a:r>
              <a:rPr lang="en-US" sz="2400" b="0" dirty="0">
                <a:cs typeface="Arial" panose="020B0604020202020204" pitchFamily="34" charset="0"/>
              </a:rPr>
              <a:t>A boat clear astern and required to keep clear is entitled to room if she becomes overlapped between the boat that was clear ahead and a continuing obstruction, as defined, provided that there was room to pass between them when the overlap began.</a:t>
            </a:r>
          </a:p>
          <a:p>
            <a:pPr marL="682625" lvl="1" indent="-450850" eaLnBrk="1" hangingPunct="1">
              <a:lnSpc>
                <a:spcPct val="90000"/>
              </a:lnSpc>
              <a:spcAft>
                <a:spcPct val="50000"/>
              </a:spcAft>
              <a:buFontTx/>
              <a:buAutoNum type="arabicPeriod"/>
            </a:pPr>
            <a:r>
              <a:rPr lang="en-US" sz="2400" b="0" dirty="0">
                <a:cs typeface="Arial" panose="020B0604020202020204" pitchFamily="34" charset="0"/>
              </a:rPr>
              <a:t>When the nature of a continuing obstruction changes because of a projection or shallows, these features form part of the continuing obstruction, and a boat that has properly established an inside overlap is then entitled to any necessary additional room.</a:t>
            </a:r>
          </a:p>
        </p:txBody>
      </p:sp>
      <p:sp>
        <p:nvSpPr>
          <p:cNvPr id="23" name="Title 1">
            <a:extLst>
              <a:ext uri="{FF2B5EF4-FFF2-40B4-BE49-F238E27FC236}">
                <a16:creationId xmlns:a16="http://schemas.microsoft.com/office/drawing/2014/main" id="{95C036EA-A4D4-47C6-8646-A0F17A25D13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Key Points About Continuing Obstructions</a:t>
            </a:r>
          </a:p>
        </p:txBody>
      </p:sp>
      <p:grpSp>
        <p:nvGrpSpPr>
          <p:cNvPr id="2" name="Group 1">
            <a:extLst>
              <a:ext uri="{FF2B5EF4-FFF2-40B4-BE49-F238E27FC236}">
                <a16:creationId xmlns:a16="http://schemas.microsoft.com/office/drawing/2014/main" id="{DF5C07BA-9B39-F351-C8BD-4A03DD1AD3D2}"/>
              </a:ext>
            </a:extLst>
          </p:cNvPr>
          <p:cNvGrpSpPr/>
          <p:nvPr/>
        </p:nvGrpSpPr>
        <p:grpSpPr>
          <a:xfrm>
            <a:off x="7751926" y="1410074"/>
            <a:ext cx="3693359" cy="4039952"/>
            <a:chOff x="7751926" y="1410074"/>
            <a:chExt cx="3693359" cy="4039952"/>
          </a:xfrm>
        </p:grpSpPr>
        <p:pic>
          <p:nvPicPr>
            <p:cNvPr id="15" name="Picture 14">
              <a:extLst>
                <a:ext uri="{FF2B5EF4-FFF2-40B4-BE49-F238E27FC236}">
                  <a16:creationId xmlns:a16="http://schemas.microsoft.com/office/drawing/2014/main" id="{52E4BB6B-8D6F-4F85-8462-8119F21771B6}"/>
                </a:ext>
              </a:extLst>
            </p:cNvPr>
            <p:cNvPicPr>
              <a:picLocks noChangeAspect="1"/>
            </p:cNvPicPr>
            <p:nvPr/>
          </p:nvPicPr>
          <p:blipFill>
            <a:blip r:embed="rId3"/>
            <a:stretch>
              <a:fillRect/>
            </a:stretch>
          </p:blipFill>
          <p:spPr>
            <a:xfrm>
              <a:off x="8636668" y="1410074"/>
              <a:ext cx="2808617" cy="4034412"/>
            </a:xfrm>
            <a:prstGeom prst="rect">
              <a:avLst/>
            </a:prstGeom>
          </p:spPr>
        </p:pic>
        <p:pic>
          <p:nvPicPr>
            <p:cNvPr id="12" name="Graphic 11">
              <a:extLst>
                <a:ext uri="{FF2B5EF4-FFF2-40B4-BE49-F238E27FC236}">
                  <a16:creationId xmlns:a16="http://schemas.microsoft.com/office/drawing/2014/main" id="{14A6E3FF-08AD-4C7E-97C5-6DBF8BC6EF1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1730" r="71879"/>
            <a:stretch/>
          </p:blipFill>
          <p:spPr>
            <a:xfrm rot="1426579" flipH="1">
              <a:off x="7751926" y="3889441"/>
              <a:ext cx="2203225" cy="1560585"/>
            </a:xfrm>
            <a:prstGeom prst="rect">
              <a:avLst/>
            </a:prstGeom>
          </p:spPr>
        </p:pic>
      </p:grpSp>
    </p:spTree>
    <p:extLst>
      <p:ext uri="{BB962C8B-B14F-4D97-AF65-F5344CB8AC3E}">
        <p14:creationId xmlns:p14="http://schemas.microsoft.com/office/powerpoint/2010/main" val="3970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2B61-E2C1-F0A9-D038-1BC30988E2A9}"/>
            </a:ext>
          </a:extLst>
        </p:cNvPr>
        <p:cNvGrpSpPr/>
        <p:nvPr/>
      </p:nvGrpSpPr>
      <p:grpSpPr>
        <a:xfrm>
          <a:off x="0" y="0"/>
          <a:ext cx="0" cy="0"/>
          <a:chOff x="0" y="0"/>
          <a:chExt cx="0" cy="0"/>
        </a:xfrm>
      </p:grpSpPr>
      <p:pic>
        <p:nvPicPr>
          <p:cNvPr id="13" name="Picture 12" descr="A green leaf with a black arrow&#10;&#10;AI-generated content may be incorrect.">
            <a:extLst>
              <a:ext uri="{FF2B5EF4-FFF2-40B4-BE49-F238E27FC236}">
                <a16:creationId xmlns:a16="http://schemas.microsoft.com/office/drawing/2014/main" id="{602CB0E4-D5A3-C61E-B8EE-BDD0597F3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385" y="5383998"/>
            <a:ext cx="2000250" cy="885825"/>
          </a:xfrm>
          <a:prstGeom prst="rect">
            <a:avLst/>
          </a:prstGeom>
        </p:spPr>
      </p:pic>
      <p:pic>
        <p:nvPicPr>
          <p:cNvPr id="10" name="Picture 9" descr="A blue object with a black handle&#10;&#10;AI-generated content may be incorrect.">
            <a:extLst>
              <a:ext uri="{FF2B5EF4-FFF2-40B4-BE49-F238E27FC236}">
                <a16:creationId xmlns:a16="http://schemas.microsoft.com/office/drawing/2014/main" id="{8F4E4E65-1D70-E194-9C98-E557DA14F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15" y="5420677"/>
            <a:ext cx="2000250" cy="885825"/>
          </a:xfrm>
          <a:prstGeom prst="rect">
            <a:avLst/>
          </a:prstGeom>
        </p:spPr>
      </p:pic>
      <p:sp>
        <p:nvSpPr>
          <p:cNvPr id="3" name="Content Placeholder 2">
            <a:extLst>
              <a:ext uri="{FF2B5EF4-FFF2-40B4-BE49-F238E27FC236}">
                <a16:creationId xmlns:a16="http://schemas.microsoft.com/office/drawing/2014/main" id="{47557DAC-2162-B97E-DCE5-B2802931EB58}"/>
              </a:ext>
            </a:extLst>
          </p:cNvPr>
          <p:cNvSpPr>
            <a:spLocks noGrp="1"/>
          </p:cNvSpPr>
          <p:nvPr>
            <p:ph idx="1"/>
          </p:nvPr>
        </p:nvSpPr>
        <p:spPr>
          <a:xfrm>
            <a:off x="1191491" y="939074"/>
            <a:ext cx="10253794" cy="4979852"/>
          </a:xfrm>
        </p:spPr>
        <p:txBody>
          <a:bodyPr/>
          <a:lstStyle/>
          <a:p>
            <a:r>
              <a:rPr lang="en-US" sz="2600" b="0" dirty="0">
                <a:solidFill>
                  <a:schemeClr val="tx1"/>
                </a:solidFill>
                <a:cs typeface="Arial" panose="020B0604020202020204" pitchFamily="34" charset="0"/>
              </a:rPr>
              <a:t>To determine whether a boat establishing an inside overlap at a continuing obstruction is entitled to room requires the position of the outside boat to be frozen, but the positions of other boats in the vicinity are not frozen and must be moved forward in their same relative positions.</a:t>
            </a:r>
          </a:p>
          <a:p>
            <a:endParaRPr lang="en-US" sz="2400" b="0" dirty="0">
              <a:cs typeface="Arial" panose="020B0604020202020204" pitchFamily="34" charset="0"/>
            </a:endParaRPr>
          </a:p>
          <a:p>
            <a:pPr marL="974725" lvl="2" indent="-450850" eaLnBrk="1" hangingPunct="1">
              <a:lnSpc>
                <a:spcPct val="90000"/>
              </a:lnSpc>
              <a:spcAft>
                <a:spcPct val="50000"/>
              </a:spcAft>
            </a:pPr>
            <a:r>
              <a:rPr lang="en-US" sz="2400" b="0" dirty="0">
                <a:cs typeface="Arial" panose="020B0604020202020204" pitchFamily="34" charset="0"/>
              </a:rPr>
              <a:t>Yellow becomes </a:t>
            </a:r>
            <a:r>
              <a:rPr lang="en-US" sz="2400" dirty="0">
                <a:solidFill>
                  <a:srgbClr val="7030A0"/>
                </a:solidFill>
                <a:cs typeface="Arial" panose="020B0604020202020204" pitchFamily="34" charset="0"/>
              </a:rPr>
              <a:t>overlapped</a:t>
            </a:r>
            <a:r>
              <a:rPr lang="en-US" sz="2400" b="0" dirty="0">
                <a:cs typeface="Arial" panose="020B0604020202020204" pitchFamily="34" charset="0"/>
              </a:rPr>
              <a:t> between the Blue and the </a:t>
            </a:r>
            <a:r>
              <a:rPr lang="en-US" sz="2400" dirty="0">
                <a:solidFill>
                  <a:srgbClr val="7030A0"/>
                </a:solidFill>
                <a:cs typeface="Arial" panose="020B0604020202020204" pitchFamily="34" charset="0"/>
              </a:rPr>
              <a:t>continuing obstruction</a:t>
            </a:r>
            <a:r>
              <a:rPr lang="en-US" sz="2400" b="0" dirty="0">
                <a:cs typeface="Arial" panose="020B0604020202020204" pitchFamily="34" charset="0"/>
              </a:rPr>
              <a:t> and, at that moment there was </a:t>
            </a:r>
            <a:r>
              <a:rPr lang="en-US" sz="2400" dirty="0">
                <a:solidFill>
                  <a:srgbClr val="7030A0"/>
                </a:solidFill>
                <a:cs typeface="Arial" panose="020B0604020202020204" pitchFamily="34" charset="0"/>
              </a:rPr>
              <a:t>room</a:t>
            </a:r>
            <a:r>
              <a:rPr lang="en-US" sz="2400" b="0" dirty="0">
                <a:cs typeface="Arial" panose="020B0604020202020204" pitchFamily="34" charset="0"/>
              </a:rPr>
              <a:t> for her to pass.</a:t>
            </a:r>
          </a:p>
          <a:p>
            <a:pPr marL="974725" lvl="2" indent="-450850" eaLnBrk="1" hangingPunct="1">
              <a:lnSpc>
                <a:spcPct val="90000"/>
              </a:lnSpc>
              <a:spcAft>
                <a:spcPct val="50000"/>
              </a:spcAft>
            </a:pPr>
            <a:r>
              <a:rPr lang="en-US" sz="2400" b="0" dirty="0">
                <a:cs typeface="Arial" panose="020B0604020202020204" pitchFamily="34" charset="0"/>
              </a:rPr>
              <a:t>Red becomes </a:t>
            </a:r>
            <a:r>
              <a:rPr lang="en-US" sz="2400" dirty="0">
                <a:solidFill>
                  <a:srgbClr val="7030A0"/>
                </a:solidFill>
                <a:cs typeface="Arial" panose="020B0604020202020204" pitchFamily="34" charset="0"/>
              </a:rPr>
              <a:t>overlapped</a:t>
            </a:r>
            <a:r>
              <a:rPr lang="en-US" sz="2400" b="0" dirty="0">
                <a:cs typeface="Arial" panose="020B0604020202020204" pitchFamily="34" charset="0"/>
              </a:rPr>
              <a:t> between the Green and the </a:t>
            </a:r>
            <a:r>
              <a:rPr lang="en-US" sz="2400" dirty="0">
                <a:solidFill>
                  <a:srgbClr val="7030A0"/>
                </a:solidFill>
                <a:cs typeface="Arial" panose="020B0604020202020204" pitchFamily="34" charset="0"/>
              </a:rPr>
              <a:t>continuing obstruction</a:t>
            </a:r>
            <a:r>
              <a:rPr lang="en-US" sz="2400" b="0" dirty="0">
                <a:cs typeface="Arial" panose="020B0604020202020204" pitchFamily="34" charset="0"/>
              </a:rPr>
              <a:t> and, at that moment there was NOT </a:t>
            </a:r>
            <a:r>
              <a:rPr lang="en-US" sz="2400" dirty="0">
                <a:solidFill>
                  <a:srgbClr val="7030A0"/>
                </a:solidFill>
                <a:cs typeface="Arial" panose="020B0604020202020204" pitchFamily="34" charset="0"/>
              </a:rPr>
              <a:t>room</a:t>
            </a:r>
            <a:r>
              <a:rPr lang="en-US" sz="2400" b="0" dirty="0">
                <a:cs typeface="Arial" panose="020B0604020202020204" pitchFamily="34" charset="0"/>
              </a:rPr>
              <a:t> for her to pass.</a:t>
            </a:r>
          </a:p>
          <a:p>
            <a:pPr marL="974725" lvl="2" indent="-450850" eaLnBrk="1" hangingPunct="1">
              <a:lnSpc>
                <a:spcPct val="90000"/>
              </a:lnSpc>
              <a:spcAft>
                <a:spcPct val="50000"/>
              </a:spcAft>
            </a:pPr>
            <a:endParaRPr lang="en-US" sz="2400" b="0" dirty="0">
              <a:cs typeface="Arial" panose="020B0604020202020204" pitchFamily="34" charset="0"/>
            </a:endParaRPr>
          </a:p>
        </p:txBody>
      </p:sp>
      <p:sp>
        <p:nvSpPr>
          <p:cNvPr id="6" name="Title 1">
            <a:extLst>
              <a:ext uri="{FF2B5EF4-FFF2-40B4-BE49-F238E27FC236}">
                <a16:creationId xmlns:a16="http://schemas.microsoft.com/office/drawing/2014/main" id="{5C3688BC-9525-D284-0F38-1723BBC4572F}"/>
              </a:ext>
            </a:extLst>
          </p:cNvPr>
          <p:cNvSpPr>
            <a:spLocks noGrp="1"/>
          </p:cNvSpPr>
          <p:nvPr>
            <p:ph type="title"/>
          </p:nvPr>
        </p:nvSpPr>
        <p:spPr>
          <a:xfrm>
            <a:off x="746715" y="77466"/>
            <a:ext cx="10698570" cy="1005840"/>
          </a:xfrm>
        </p:spPr>
        <p:txBody>
          <a:bodyPr/>
          <a:lstStyle/>
          <a:p>
            <a:r>
              <a:rPr lang="en-US" dirty="0">
                <a:solidFill>
                  <a:schemeClr val="tx1"/>
                </a:solidFill>
              </a:rPr>
              <a:t>Continuing Obstructions</a:t>
            </a:r>
            <a:endParaRPr lang="en-US" sz="2000" dirty="0">
              <a:solidFill>
                <a:schemeClr val="tx1"/>
              </a:solidFill>
            </a:endParaRPr>
          </a:p>
        </p:txBody>
      </p:sp>
      <p:sp>
        <p:nvSpPr>
          <p:cNvPr id="5" name="Freeform: Shape 4">
            <a:extLst>
              <a:ext uri="{FF2B5EF4-FFF2-40B4-BE49-F238E27FC236}">
                <a16:creationId xmlns:a16="http://schemas.microsoft.com/office/drawing/2014/main" id="{86B0F4C6-BAB6-A9C7-9FAF-0E516D1E6021}"/>
              </a:ext>
            </a:extLst>
          </p:cNvPr>
          <p:cNvSpPr/>
          <p:nvPr/>
        </p:nvSpPr>
        <p:spPr>
          <a:xfrm>
            <a:off x="1450216" y="4925019"/>
            <a:ext cx="9513630" cy="885549"/>
          </a:xfrm>
          <a:custGeom>
            <a:avLst/>
            <a:gdLst>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423660 w 10104120"/>
              <a:gd name="connsiteY13" fmla="*/ 0 h 651610"/>
              <a:gd name="connsiteX14" fmla="*/ 7258050 w 10104120"/>
              <a:gd name="connsiteY14" fmla="*/ 205740 h 651610"/>
              <a:gd name="connsiteX15" fmla="*/ 10104120 w 10104120"/>
              <a:gd name="connsiteY15" fmla="*/ 68580 h 651610"/>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819150 w 10104120"/>
              <a:gd name="connsiteY13" fmla="*/ 605790 h 651610"/>
              <a:gd name="connsiteX14" fmla="*/ 7258050 w 10104120"/>
              <a:gd name="connsiteY14" fmla="*/ 205740 h 651610"/>
              <a:gd name="connsiteX15" fmla="*/ 10104120 w 10104120"/>
              <a:gd name="connsiteY15" fmla="*/ 68580 h 651610"/>
              <a:gd name="connsiteX0" fmla="*/ 0 w 10104120"/>
              <a:gd name="connsiteY0" fmla="*/ 244332 h 633052"/>
              <a:gd name="connsiteX1" fmla="*/ 228600 w 10104120"/>
              <a:gd name="connsiteY1" fmla="*/ 130032 h 633052"/>
              <a:gd name="connsiteX2" fmla="*/ 960120 w 10104120"/>
              <a:gd name="connsiteY2" fmla="*/ 244332 h 633052"/>
              <a:gd name="connsiteX3" fmla="*/ 1554480 w 10104120"/>
              <a:gd name="connsiteY3" fmla="*/ 27162 h 633052"/>
              <a:gd name="connsiteX4" fmla="*/ 3006090 w 10104120"/>
              <a:gd name="connsiteY4" fmla="*/ 38592 h 633052"/>
              <a:gd name="connsiteX5" fmla="*/ 3006090 w 10104120"/>
              <a:gd name="connsiteY5" fmla="*/ 347202 h 633052"/>
              <a:gd name="connsiteX6" fmla="*/ 3314700 w 10104120"/>
              <a:gd name="connsiteY6" fmla="*/ 324342 h 633052"/>
              <a:gd name="connsiteX7" fmla="*/ 3600450 w 10104120"/>
              <a:gd name="connsiteY7" fmla="*/ 130032 h 633052"/>
              <a:gd name="connsiteX8" fmla="*/ 3600450 w 10104120"/>
              <a:gd name="connsiteY8" fmla="*/ 130032 h 633052"/>
              <a:gd name="connsiteX9" fmla="*/ 4000500 w 10104120"/>
              <a:gd name="connsiteY9" fmla="*/ 632952 h 633052"/>
              <a:gd name="connsiteX10" fmla="*/ 4754880 w 10104120"/>
              <a:gd name="connsiteY10" fmla="*/ 84312 h 633052"/>
              <a:gd name="connsiteX11" fmla="*/ 5554980 w 10104120"/>
              <a:gd name="connsiteY11" fmla="*/ 210042 h 633052"/>
              <a:gd name="connsiteX12" fmla="*/ 6819150 w 10104120"/>
              <a:gd name="connsiteY12" fmla="*/ 587232 h 633052"/>
              <a:gd name="connsiteX13" fmla="*/ 7258050 w 10104120"/>
              <a:gd name="connsiteY13" fmla="*/ 187182 h 633052"/>
              <a:gd name="connsiteX14" fmla="*/ 10104120 w 10104120"/>
              <a:gd name="connsiteY14" fmla="*/ 50022 h 633052"/>
              <a:gd name="connsiteX0" fmla="*/ 0 w 10104120"/>
              <a:gd name="connsiteY0" fmla="*/ 246599 h 635319"/>
              <a:gd name="connsiteX1" fmla="*/ 228600 w 10104120"/>
              <a:gd name="connsiteY1" fmla="*/ 132299 h 635319"/>
              <a:gd name="connsiteX2" fmla="*/ 960120 w 10104120"/>
              <a:gd name="connsiteY2" fmla="*/ 246599 h 635319"/>
              <a:gd name="connsiteX3" fmla="*/ 1554480 w 10104120"/>
              <a:gd name="connsiteY3" fmla="*/ 29429 h 635319"/>
              <a:gd name="connsiteX4" fmla="*/ 3006090 w 10104120"/>
              <a:gd name="connsiteY4" fmla="*/ 40859 h 635319"/>
              <a:gd name="connsiteX5" fmla="*/ 3006090 w 10104120"/>
              <a:gd name="connsiteY5" fmla="*/ 349469 h 635319"/>
              <a:gd name="connsiteX6" fmla="*/ 3314700 w 10104120"/>
              <a:gd name="connsiteY6" fmla="*/ 326609 h 635319"/>
              <a:gd name="connsiteX7" fmla="*/ 3600450 w 10104120"/>
              <a:gd name="connsiteY7" fmla="*/ 132299 h 635319"/>
              <a:gd name="connsiteX8" fmla="*/ 3600450 w 10104120"/>
              <a:gd name="connsiteY8" fmla="*/ 132299 h 635319"/>
              <a:gd name="connsiteX9" fmla="*/ 4000500 w 10104120"/>
              <a:gd name="connsiteY9" fmla="*/ 635219 h 635319"/>
              <a:gd name="connsiteX10" fmla="*/ 4754880 w 10104120"/>
              <a:gd name="connsiteY10" fmla="*/ 86579 h 635319"/>
              <a:gd name="connsiteX11" fmla="*/ 5669800 w 10104120"/>
              <a:gd name="connsiteY11" fmla="*/ 52289 h 635319"/>
              <a:gd name="connsiteX12" fmla="*/ 6819150 w 10104120"/>
              <a:gd name="connsiteY12" fmla="*/ 589499 h 635319"/>
              <a:gd name="connsiteX13" fmla="*/ 7258050 w 10104120"/>
              <a:gd name="connsiteY13" fmla="*/ 189449 h 635319"/>
              <a:gd name="connsiteX14" fmla="*/ 10104120 w 10104120"/>
              <a:gd name="connsiteY14" fmla="*/ 52289 h 635319"/>
              <a:gd name="connsiteX0" fmla="*/ 0 w 10486852"/>
              <a:gd name="connsiteY0" fmla="*/ 132299 h 635319"/>
              <a:gd name="connsiteX1" fmla="*/ 611332 w 10486852"/>
              <a:gd name="connsiteY1" fmla="*/ 132299 h 635319"/>
              <a:gd name="connsiteX2" fmla="*/ 1342852 w 10486852"/>
              <a:gd name="connsiteY2" fmla="*/ 246599 h 635319"/>
              <a:gd name="connsiteX3" fmla="*/ 1937212 w 10486852"/>
              <a:gd name="connsiteY3" fmla="*/ 29429 h 635319"/>
              <a:gd name="connsiteX4" fmla="*/ 3388822 w 10486852"/>
              <a:gd name="connsiteY4" fmla="*/ 40859 h 635319"/>
              <a:gd name="connsiteX5" fmla="*/ 3388822 w 10486852"/>
              <a:gd name="connsiteY5" fmla="*/ 349469 h 635319"/>
              <a:gd name="connsiteX6" fmla="*/ 3697432 w 10486852"/>
              <a:gd name="connsiteY6" fmla="*/ 326609 h 635319"/>
              <a:gd name="connsiteX7" fmla="*/ 3983182 w 10486852"/>
              <a:gd name="connsiteY7" fmla="*/ 132299 h 635319"/>
              <a:gd name="connsiteX8" fmla="*/ 3983182 w 10486852"/>
              <a:gd name="connsiteY8" fmla="*/ 132299 h 635319"/>
              <a:gd name="connsiteX9" fmla="*/ 4383232 w 10486852"/>
              <a:gd name="connsiteY9" fmla="*/ 635219 h 635319"/>
              <a:gd name="connsiteX10" fmla="*/ 5137612 w 10486852"/>
              <a:gd name="connsiteY10" fmla="*/ 86579 h 635319"/>
              <a:gd name="connsiteX11" fmla="*/ 6052532 w 10486852"/>
              <a:gd name="connsiteY11" fmla="*/ 52289 h 635319"/>
              <a:gd name="connsiteX12" fmla="*/ 7201882 w 10486852"/>
              <a:gd name="connsiteY12" fmla="*/ 589499 h 635319"/>
              <a:gd name="connsiteX13" fmla="*/ 7640782 w 10486852"/>
              <a:gd name="connsiteY13" fmla="*/ 189449 h 635319"/>
              <a:gd name="connsiteX14" fmla="*/ 10486852 w 10486852"/>
              <a:gd name="connsiteY14" fmla="*/ 52289 h 635319"/>
              <a:gd name="connsiteX0" fmla="*/ 0 w 10696455"/>
              <a:gd name="connsiteY0" fmla="*/ 132299 h 635319"/>
              <a:gd name="connsiteX1" fmla="*/ 611332 w 10696455"/>
              <a:gd name="connsiteY1" fmla="*/ 132299 h 635319"/>
              <a:gd name="connsiteX2" fmla="*/ 1342852 w 10696455"/>
              <a:gd name="connsiteY2" fmla="*/ 246599 h 635319"/>
              <a:gd name="connsiteX3" fmla="*/ 1937212 w 10696455"/>
              <a:gd name="connsiteY3" fmla="*/ 29429 h 635319"/>
              <a:gd name="connsiteX4" fmla="*/ 3388822 w 10696455"/>
              <a:gd name="connsiteY4" fmla="*/ 40859 h 635319"/>
              <a:gd name="connsiteX5" fmla="*/ 3388822 w 10696455"/>
              <a:gd name="connsiteY5" fmla="*/ 349469 h 635319"/>
              <a:gd name="connsiteX6" fmla="*/ 3697432 w 10696455"/>
              <a:gd name="connsiteY6" fmla="*/ 326609 h 635319"/>
              <a:gd name="connsiteX7" fmla="*/ 3983182 w 10696455"/>
              <a:gd name="connsiteY7" fmla="*/ 132299 h 635319"/>
              <a:gd name="connsiteX8" fmla="*/ 3983182 w 10696455"/>
              <a:gd name="connsiteY8" fmla="*/ 132299 h 635319"/>
              <a:gd name="connsiteX9" fmla="*/ 4383232 w 10696455"/>
              <a:gd name="connsiteY9" fmla="*/ 635219 h 635319"/>
              <a:gd name="connsiteX10" fmla="*/ 5137612 w 10696455"/>
              <a:gd name="connsiteY10" fmla="*/ 86579 h 635319"/>
              <a:gd name="connsiteX11" fmla="*/ 6052532 w 10696455"/>
              <a:gd name="connsiteY11" fmla="*/ 52289 h 635319"/>
              <a:gd name="connsiteX12" fmla="*/ 7201882 w 10696455"/>
              <a:gd name="connsiteY12" fmla="*/ 589499 h 635319"/>
              <a:gd name="connsiteX13" fmla="*/ 7640782 w 10696455"/>
              <a:gd name="connsiteY13" fmla="*/ 189449 h 635319"/>
              <a:gd name="connsiteX14" fmla="*/ 10486852 w 10696455"/>
              <a:gd name="connsiteY14" fmla="*/ 52289 h 635319"/>
              <a:gd name="connsiteX15" fmla="*/ 10482599 w 10696455"/>
              <a:gd name="connsiteY15" fmla="*/ 90848 h 635319"/>
              <a:gd name="connsiteX0" fmla="*/ 0 w 10696455"/>
              <a:gd name="connsiteY0" fmla="*/ 315978 h 818998"/>
              <a:gd name="connsiteX1" fmla="*/ 611332 w 10696455"/>
              <a:gd name="connsiteY1" fmla="*/ 315978 h 818998"/>
              <a:gd name="connsiteX2" fmla="*/ 1342852 w 10696455"/>
              <a:gd name="connsiteY2" fmla="*/ 430278 h 818998"/>
              <a:gd name="connsiteX3" fmla="*/ 1937212 w 10696455"/>
              <a:gd name="connsiteY3" fmla="*/ 213108 h 818998"/>
              <a:gd name="connsiteX4" fmla="*/ 3388822 w 10696455"/>
              <a:gd name="connsiteY4" fmla="*/ 224538 h 818998"/>
              <a:gd name="connsiteX5" fmla="*/ 3388822 w 10696455"/>
              <a:gd name="connsiteY5" fmla="*/ 533148 h 818998"/>
              <a:gd name="connsiteX6" fmla="*/ 3697432 w 10696455"/>
              <a:gd name="connsiteY6" fmla="*/ 510288 h 818998"/>
              <a:gd name="connsiteX7" fmla="*/ 3983182 w 10696455"/>
              <a:gd name="connsiteY7" fmla="*/ 315978 h 818998"/>
              <a:gd name="connsiteX8" fmla="*/ 3983182 w 10696455"/>
              <a:gd name="connsiteY8" fmla="*/ 315978 h 818998"/>
              <a:gd name="connsiteX9" fmla="*/ 4383232 w 10696455"/>
              <a:gd name="connsiteY9" fmla="*/ 818898 h 818998"/>
              <a:gd name="connsiteX10" fmla="*/ 5137612 w 10696455"/>
              <a:gd name="connsiteY10" fmla="*/ 270258 h 818998"/>
              <a:gd name="connsiteX11" fmla="*/ 6052532 w 10696455"/>
              <a:gd name="connsiteY11" fmla="*/ 235968 h 818998"/>
              <a:gd name="connsiteX12" fmla="*/ 7201882 w 10696455"/>
              <a:gd name="connsiteY12" fmla="*/ 773178 h 818998"/>
              <a:gd name="connsiteX13" fmla="*/ 7640782 w 10696455"/>
              <a:gd name="connsiteY13" fmla="*/ 373128 h 818998"/>
              <a:gd name="connsiteX14" fmla="*/ 10486852 w 10696455"/>
              <a:gd name="connsiteY14" fmla="*/ 235968 h 818998"/>
              <a:gd name="connsiteX15" fmla="*/ 10482600 w 10696455"/>
              <a:gd name="connsiteY15" fmla="*/ 207 h 818998"/>
              <a:gd name="connsiteX0" fmla="*/ 0 w 10693225"/>
              <a:gd name="connsiteY0" fmla="*/ 453061 h 956081"/>
              <a:gd name="connsiteX1" fmla="*/ 611332 w 10693225"/>
              <a:gd name="connsiteY1" fmla="*/ 453061 h 956081"/>
              <a:gd name="connsiteX2" fmla="*/ 1342852 w 10693225"/>
              <a:gd name="connsiteY2" fmla="*/ 567361 h 956081"/>
              <a:gd name="connsiteX3" fmla="*/ 1937212 w 10693225"/>
              <a:gd name="connsiteY3" fmla="*/ 350191 h 956081"/>
              <a:gd name="connsiteX4" fmla="*/ 3388822 w 10693225"/>
              <a:gd name="connsiteY4" fmla="*/ 361621 h 956081"/>
              <a:gd name="connsiteX5" fmla="*/ 3388822 w 10693225"/>
              <a:gd name="connsiteY5" fmla="*/ 670231 h 956081"/>
              <a:gd name="connsiteX6" fmla="*/ 3697432 w 10693225"/>
              <a:gd name="connsiteY6" fmla="*/ 647371 h 956081"/>
              <a:gd name="connsiteX7" fmla="*/ 3983182 w 10693225"/>
              <a:gd name="connsiteY7" fmla="*/ 453061 h 956081"/>
              <a:gd name="connsiteX8" fmla="*/ 3983182 w 10693225"/>
              <a:gd name="connsiteY8" fmla="*/ 453061 h 956081"/>
              <a:gd name="connsiteX9" fmla="*/ 4383232 w 10693225"/>
              <a:gd name="connsiteY9" fmla="*/ 955981 h 956081"/>
              <a:gd name="connsiteX10" fmla="*/ 5137612 w 10693225"/>
              <a:gd name="connsiteY10" fmla="*/ 407341 h 956081"/>
              <a:gd name="connsiteX11" fmla="*/ 6052532 w 10693225"/>
              <a:gd name="connsiteY11" fmla="*/ 373051 h 956081"/>
              <a:gd name="connsiteX12" fmla="*/ 7201882 w 10693225"/>
              <a:gd name="connsiteY12" fmla="*/ 910261 h 956081"/>
              <a:gd name="connsiteX13" fmla="*/ 7640782 w 10693225"/>
              <a:gd name="connsiteY13" fmla="*/ 510211 h 956081"/>
              <a:gd name="connsiteX14" fmla="*/ 10486852 w 10693225"/>
              <a:gd name="connsiteY14" fmla="*/ 373051 h 956081"/>
              <a:gd name="connsiteX15" fmla="*/ 10469842 w 10693225"/>
              <a:gd name="connsiteY15" fmla="*/ 130 h 956081"/>
              <a:gd name="connsiteX0" fmla="*/ 0 w 10693225"/>
              <a:gd name="connsiteY0" fmla="*/ 474778 h 977798"/>
              <a:gd name="connsiteX1" fmla="*/ 611332 w 10693225"/>
              <a:gd name="connsiteY1" fmla="*/ 474778 h 977798"/>
              <a:gd name="connsiteX2" fmla="*/ 1342852 w 10693225"/>
              <a:gd name="connsiteY2" fmla="*/ 589078 h 977798"/>
              <a:gd name="connsiteX3" fmla="*/ 1937212 w 10693225"/>
              <a:gd name="connsiteY3" fmla="*/ 371908 h 977798"/>
              <a:gd name="connsiteX4" fmla="*/ 3388822 w 10693225"/>
              <a:gd name="connsiteY4" fmla="*/ 383338 h 977798"/>
              <a:gd name="connsiteX5" fmla="*/ 3388822 w 10693225"/>
              <a:gd name="connsiteY5" fmla="*/ 691948 h 977798"/>
              <a:gd name="connsiteX6" fmla="*/ 3697432 w 10693225"/>
              <a:gd name="connsiteY6" fmla="*/ 669088 h 977798"/>
              <a:gd name="connsiteX7" fmla="*/ 3983182 w 10693225"/>
              <a:gd name="connsiteY7" fmla="*/ 474778 h 977798"/>
              <a:gd name="connsiteX8" fmla="*/ 3983182 w 10693225"/>
              <a:gd name="connsiteY8" fmla="*/ 474778 h 977798"/>
              <a:gd name="connsiteX9" fmla="*/ 4383232 w 10693225"/>
              <a:gd name="connsiteY9" fmla="*/ 977698 h 977798"/>
              <a:gd name="connsiteX10" fmla="*/ 5137612 w 10693225"/>
              <a:gd name="connsiteY10" fmla="*/ 429058 h 977798"/>
              <a:gd name="connsiteX11" fmla="*/ 6052532 w 10693225"/>
              <a:gd name="connsiteY11" fmla="*/ 394768 h 977798"/>
              <a:gd name="connsiteX12" fmla="*/ 7201882 w 10693225"/>
              <a:gd name="connsiteY12" fmla="*/ 931978 h 977798"/>
              <a:gd name="connsiteX13" fmla="*/ 7640782 w 10693225"/>
              <a:gd name="connsiteY13" fmla="*/ 531928 h 977798"/>
              <a:gd name="connsiteX14" fmla="*/ 10486852 w 10693225"/>
              <a:gd name="connsiteY14" fmla="*/ 394768 h 977798"/>
              <a:gd name="connsiteX15" fmla="*/ 10469842 w 10693225"/>
              <a:gd name="connsiteY15" fmla="*/ 21847 h 977798"/>
              <a:gd name="connsiteX16" fmla="*/ 10457084 w 10693225"/>
              <a:gd name="connsiteY16" fmla="*/ 44708 h 977798"/>
              <a:gd name="connsiteX0" fmla="*/ 55283 w 10748508"/>
              <a:gd name="connsiteY0" fmla="*/ 477099 h 980119"/>
              <a:gd name="connsiteX1" fmla="*/ 666615 w 10748508"/>
              <a:gd name="connsiteY1" fmla="*/ 477099 h 980119"/>
              <a:gd name="connsiteX2" fmla="*/ 1398135 w 10748508"/>
              <a:gd name="connsiteY2" fmla="*/ 591399 h 980119"/>
              <a:gd name="connsiteX3" fmla="*/ 1992495 w 10748508"/>
              <a:gd name="connsiteY3" fmla="*/ 374229 h 980119"/>
              <a:gd name="connsiteX4" fmla="*/ 3444105 w 10748508"/>
              <a:gd name="connsiteY4" fmla="*/ 385659 h 980119"/>
              <a:gd name="connsiteX5" fmla="*/ 3444105 w 10748508"/>
              <a:gd name="connsiteY5" fmla="*/ 694269 h 980119"/>
              <a:gd name="connsiteX6" fmla="*/ 3752715 w 10748508"/>
              <a:gd name="connsiteY6" fmla="*/ 671409 h 980119"/>
              <a:gd name="connsiteX7" fmla="*/ 4038465 w 10748508"/>
              <a:gd name="connsiteY7" fmla="*/ 477099 h 980119"/>
              <a:gd name="connsiteX8" fmla="*/ 4038465 w 10748508"/>
              <a:gd name="connsiteY8" fmla="*/ 477099 h 980119"/>
              <a:gd name="connsiteX9" fmla="*/ 4438515 w 10748508"/>
              <a:gd name="connsiteY9" fmla="*/ 980019 h 980119"/>
              <a:gd name="connsiteX10" fmla="*/ 5192895 w 10748508"/>
              <a:gd name="connsiteY10" fmla="*/ 431379 h 980119"/>
              <a:gd name="connsiteX11" fmla="*/ 6107815 w 10748508"/>
              <a:gd name="connsiteY11" fmla="*/ 397089 h 980119"/>
              <a:gd name="connsiteX12" fmla="*/ 7257165 w 10748508"/>
              <a:gd name="connsiteY12" fmla="*/ 934299 h 980119"/>
              <a:gd name="connsiteX13" fmla="*/ 7696065 w 10748508"/>
              <a:gd name="connsiteY13" fmla="*/ 534249 h 980119"/>
              <a:gd name="connsiteX14" fmla="*/ 10542135 w 10748508"/>
              <a:gd name="connsiteY14" fmla="*/ 397089 h 980119"/>
              <a:gd name="connsiteX15" fmla="*/ 10525125 w 10748508"/>
              <a:gd name="connsiteY15" fmla="*/ 24168 h 980119"/>
              <a:gd name="connsiteX16" fmla="*/ 0 w 10748508"/>
              <a:gd name="connsiteY16" fmla="*/ 35599 h 980119"/>
              <a:gd name="connsiteX0" fmla="*/ 55283 w 10748508"/>
              <a:gd name="connsiteY0" fmla="*/ 477099 h 980119"/>
              <a:gd name="connsiteX1" fmla="*/ 76546 w 10748508"/>
              <a:gd name="connsiteY1" fmla="*/ 527090 h 980119"/>
              <a:gd name="connsiteX2" fmla="*/ 666615 w 10748508"/>
              <a:gd name="connsiteY2" fmla="*/ 477099 h 980119"/>
              <a:gd name="connsiteX3" fmla="*/ 1398135 w 10748508"/>
              <a:gd name="connsiteY3" fmla="*/ 591399 h 980119"/>
              <a:gd name="connsiteX4" fmla="*/ 1992495 w 10748508"/>
              <a:gd name="connsiteY4" fmla="*/ 374229 h 980119"/>
              <a:gd name="connsiteX5" fmla="*/ 3444105 w 10748508"/>
              <a:gd name="connsiteY5" fmla="*/ 385659 h 980119"/>
              <a:gd name="connsiteX6" fmla="*/ 3444105 w 10748508"/>
              <a:gd name="connsiteY6" fmla="*/ 694269 h 980119"/>
              <a:gd name="connsiteX7" fmla="*/ 3752715 w 10748508"/>
              <a:gd name="connsiteY7" fmla="*/ 671409 h 980119"/>
              <a:gd name="connsiteX8" fmla="*/ 4038465 w 10748508"/>
              <a:gd name="connsiteY8" fmla="*/ 477099 h 980119"/>
              <a:gd name="connsiteX9" fmla="*/ 4038465 w 10748508"/>
              <a:gd name="connsiteY9" fmla="*/ 477099 h 980119"/>
              <a:gd name="connsiteX10" fmla="*/ 4438515 w 10748508"/>
              <a:gd name="connsiteY10" fmla="*/ 980019 h 980119"/>
              <a:gd name="connsiteX11" fmla="*/ 5192895 w 10748508"/>
              <a:gd name="connsiteY11" fmla="*/ 431379 h 980119"/>
              <a:gd name="connsiteX12" fmla="*/ 6107815 w 10748508"/>
              <a:gd name="connsiteY12" fmla="*/ 397089 h 980119"/>
              <a:gd name="connsiteX13" fmla="*/ 7257165 w 10748508"/>
              <a:gd name="connsiteY13" fmla="*/ 934299 h 980119"/>
              <a:gd name="connsiteX14" fmla="*/ 7696065 w 10748508"/>
              <a:gd name="connsiteY14" fmla="*/ 534249 h 980119"/>
              <a:gd name="connsiteX15" fmla="*/ 10542135 w 10748508"/>
              <a:gd name="connsiteY15" fmla="*/ 397089 h 980119"/>
              <a:gd name="connsiteX16" fmla="*/ 10525125 w 10748508"/>
              <a:gd name="connsiteY16" fmla="*/ 24168 h 980119"/>
              <a:gd name="connsiteX17" fmla="*/ 0 w 10748508"/>
              <a:gd name="connsiteY17" fmla="*/ 35599 h 980119"/>
              <a:gd name="connsiteX0" fmla="*/ 67852 w 10761077"/>
              <a:gd name="connsiteY0" fmla="*/ 477099 h 980119"/>
              <a:gd name="connsiteX1" fmla="*/ 38084 w 10761077"/>
              <a:gd name="connsiteY1" fmla="*/ 298490 h 980119"/>
              <a:gd name="connsiteX2" fmla="*/ 679184 w 10761077"/>
              <a:gd name="connsiteY2" fmla="*/ 477099 h 980119"/>
              <a:gd name="connsiteX3" fmla="*/ 1410704 w 10761077"/>
              <a:gd name="connsiteY3" fmla="*/ 591399 h 980119"/>
              <a:gd name="connsiteX4" fmla="*/ 2005064 w 10761077"/>
              <a:gd name="connsiteY4" fmla="*/ 374229 h 980119"/>
              <a:gd name="connsiteX5" fmla="*/ 3456674 w 10761077"/>
              <a:gd name="connsiteY5" fmla="*/ 385659 h 980119"/>
              <a:gd name="connsiteX6" fmla="*/ 3456674 w 10761077"/>
              <a:gd name="connsiteY6" fmla="*/ 694269 h 980119"/>
              <a:gd name="connsiteX7" fmla="*/ 3765284 w 10761077"/>
              <a:gd name="connsiteY7" fmla="*/ 671409 h 980119"/>
              <a:gd name="connsiteX8" fmla="*/ 4051034 w 10761077"/>
              <a:gd name="connsiteY8" fmla="*/ 477099 h 980119"/>
              <a:gd name="connsiteX9" fmla="*/ 4051034 w 10761077"/>
              <a:gd name="connsiteY9" fmla="*/ 477099 h 980119"/>
              <a:gd name="connsiteX10" fmla="*/ 4451084 w 10761077"/>
              <a:gd name="connsiteY10" fmla="*/ 980019 h 980119"/>
              <a:gd name="connsiteX11" fmla="*/ 5205464 w 10761077"/>
              <a:gd name="connsiteY11" fmla="*/ 431379 h 980119"/>
              <a:gd name="connsiteX12" fmla="*/ 6120384 w 10761077"/>
              <a:gd name="connsiteY12" fmla="*/ 397089 h 980119"/>
              <a:gd name="connsiteX13" fmla="*/ 7269734 w 10761077"/>
              <a:gd name="connsiteY13" fmla="*/ 934299 h 980119"/>
              <a:gd name="connsiteX14" fmla="*/ 7708634 w 10761077"/>
              <a:gd name="connsiteY14" fmla="*/ 534249 h 980119"/>
              <a:gd name="connsiteX15" fmla="*/ 10554704 w 10761077"/>
              <a:gd name="connsiteY15" fmla="*/ 397089 h 980119"/>
              <a:gd name="connsiteX16" fmla="*/ 10537694 w 10761077"/>
              <a:gd name="connsiteY16" fmla="*/ 24168 h 980119"/>
              <a:gd name="connsiteX17" fmla="*/ 12569 w 10761077"/>
              <a:gd name="connsiteY17" fmla="*/ 35599 h 980119"/>
              <a:gd name="connsiteX0" fmla="*/ 29312 w 10773568"/>
              <a:gd name="connsiteY0" fmla="*/ 8469 h 980119"/>
              <a:gd name="connsiteX1" fmla="*/ 50575 w 10773568"/>
              <a:gd name="connsiteY1" fmla="*/ 2984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80119"/>
              <a:gd name="connsiteX1" fmla="*/ 50576 w 10773568"/>
              <a:gd name="connsiteY1" fmla="*/ 5270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77775 w 10773568"/>
              <a:gd name="connsiteY7" fmla="*/ 67140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65017 w 10773568"/>
              <a:gd name="connsiteY7" fmla="*/ 38565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765017 w 10773568"/>
              <a:gd name="connsiteY6" fmla="*/ 385659 h 936181"/>
              <a:gd name="connsiteX7" fmla="*/ 4063525 w 10773568"/>
              <a:gd name="connsiteY7" fmla="*/ 477099 h 936181"/>
              <a:gd name="connsiteX8" fmla="*/ 4063525 w 10773568"/>
              <a:gd name="connsiteY8" fmla="*/ 477099 h 936181"/>
              <a:gd name="connsiteX9" fmla="*/ 4540121 w 10773568"/>
              <a:gd name="connsiteY9" fmla="*/ 408519 h 936181"/>
              <a:gd name="connsiteX10" fmla="*/ 5217955 w 10773568"/>
              <a:gd name="connsiteY10" fmla="*/ 431379 h 936181"/>
              <a:gd name="connsiteX11" fmla="*/ 6132875 w 10773568"/>
              <a:gd name="connsiteY11" fmla="*/ 397089 h 936181"/>
              <a:gd name="connsiteX12" fmla="*/ 7282225 w 10773568"/>
              <a:gd name="connsiteY12" fmla="*/ 934299 h 936181"/>
              <a:gd name="connsiteX13" fmla="*/ 7721125 w 10773568"/>
              <a:gd name="connsiteY13" fmla="*/ 534249 h 936181"/>
              <a:gd name="connsiteX14" fmla="*/ 10567195 w 10773568"/>
              <a:gd name="connsiteY14" fmla="*/ 397089 h 936181"/>
              <a:gd name="connsiteX15" fmla="*/ 10550185 w 10773568"/>
              <a:gd name="connsiteY15" fmla="*/ 24168 h 936181"/>
              <a:gd name="connsiteX16" fmla="*/ 25060 w 10773568"/>
              <a:gd name="connsiteY16" fmla="*/ 35599 h 936181"/>
              <a:gd name="connsiteX0" fmla="*/ 29312 w 10773524"/>
              <a:gd name="connsiteY0" fmla="*/ 8469 h 936181"/>
              <a:gd name="connsiteX1" fmla="*/ 50576 w 10773524"/>
              <a:gd name="connsiteY1" fmla="*/ 527090 h 936181"/>
              <a:gd name="connsiteX2" fmla="*/ 691675 w 10773524"/>
              <a:gd name="connsiteY2" fmla="*/ 477099 h 936181"/>
              <a:gd name="connsiteX3" fmla="*/ 1423195 w 10773524"/>
              <a:gd name="connsiteY3" fmla="*/ 591399 h 936181"/>
              <a:gd name="connsiteX4" fmla="*/ 2017555 w 10773524"/>
              <a:gd name="connsiteY4" fmla="*/ 374229 h 936181"/>
              <a:gd name="connsiteX5" fmla="*/ 3469165 w 10773524"/>
              <a:gd name="connsiteY5" fmla="*/ 385659 h 936181"/>
              <a:gd name="connsiteX6" fmla="*/ 3765017 w 10773524"/>
              <a:gd name="connsiteY6" fmla="*/ 385659 h 936181"/>
              <a:gd name="connsiteX7" fmla="*/ 4063525 w 10773524"/>
              <a:gd name="connsiteY7" fmla="*/ 477099 h 936181"/>
              <a:gd name="connsiteX8" fmla="*/ 4063525 w 10773524"/>
              <a:gd name="connsiteY8" fmla="*/ 477099 h 936181"/>
              <a:gd name="connsiteX9" fmla="*/ 4540121 w 10773524"/>
              <a:gd name="connsiteY9" fmla="*/ 408519 h 936181"/>
              <a:gd name="connsiteX10" fmla="*/ 5217955 w 10773524"/>
              <a:gd name="connsiteY10" fmla="*/ 431379 h 936181"/>
              <a:gd name="connsiteX11" fmla="*/ 6132875 w 10773524"/>
              <a:gd name="connsiteY11" fmla="*/ 397089 h 936181"/>
              <a:gd name="connsiteX12" fmla="*/ 7282225 w 10773524"/>
              <a:gd name="connsiteY12" fmla="*/ 934299 h 936181"/>
              <a:gd name="connsiteX13" fmla="*/ 7721125 w 10773524"/>
              <a:gd name="connsiteY13" fmla="*/ 534249 h 936181"/>
              <a:gd name="connsiteX14" fmla="*/ 10567195 w 10773524"/>
              <a:gd name="connsiteY14" fmla="*/ 397089 h 936181"/>
              <a:gd name="connsiteX15" fmla="*/ 10550185 w 10773524"/>
              <a:gd name="connsiteY15" fmla="*/ 24168 h 936181"/>
              <a:gd name="connsiteX16" fmla="*/ 25060 w 10773524"/>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4446"/>
              <a:gd name="connsiteY0" fmla="*/ 8469 h 936181"/>
              <a:gd name="connsiteX1" fmla="*/ 50576 w 10774446"/>
              <a:gd name="connsiteY1" fmla="*/ 527090 h 936181"/>
              <a:gd name="connsiteX2" fmla="*/ 691675 w 10774446"/>
              <a:gd name="connsiteY2" fmla="*/ 477099 h 936181"/>
              <a:gd name="connsiteX3" fmla="*/ 1423195 w 10774446"/>
              <a:gd name="connsiteY3" fmla="*/ 591399 h 936181"/>
              <a:gd name="connsiteX4" fmla="*/ 2017555 w 10774446"/>
              <a:gd name="connsiteY4" fmla="*/ 374229 h 936181"/>
              <a:gd name="connsiteX5" fmla="*/ 3469165 w 10774446"/>
              <a:gd name="connsiteY5" fmla="*/ 385659 h 936181"/>
              <a:gd name="connsiteX6" fmla="*/ 3765017 w 10774446"/>
              <a:gd name="connsiteY6" fmla="*/ 385659 h 936181"/>
              <a:gd name="connsiteX7" fmla="*/ 4063525 w 10774446"/>
              <a:gd name="connsiteY7" fmla="*/ 477099 h 936181"/>
              <a:gd name="connsiteX8" fmla="*/ 4063525 w 10774446"/>
              <a:gd name="connsiteY8" fmla="*/ 477099 h 936181"/>
              <a:gd name="connsiteX9" fmla="*/ 4540121 w 10774446"/>
              <a:gd name="connsiteY9" fmla="*/ 408519 h 936181"/>
              <a:gd name="connsiteX10" fmla="*/ 5217955 w 10774446"/>
              <a:gd name="connsiteY10" fmla="*/ 431379 h 936181"/>
              <a:gd name="connsiteX11" fmla="*/ 6132875 w 10774446"/>
              <a:gd name="connsiteY11" fmla="*/ 397089 h 936181"/>
              <a:gd name="connsiteX12" fmla="*/ 7282225 w 10774446"/>
              <a:gd name="connsiteY12" fmla="*/ 934299 h 936181"/>
              <a:gd name="connsiteX13" fmla="*/ 7721125 w 10774446"/>
              <a:gd name="connsiteY13" fmla="*/ 534249 h 936181"/>
              <a:gd name="connsiteX14" fmla="*/ 10567195 w 10774446"/>
              <a:gd name="connsiteY14" fmla="*/ 397089 h 936181"/>
              <a:gd name="connsiteX15" fmla="*/ 10550185 w 10774446"/>
              <a:gd name="connsiteY15" fmla="*/ 24168 h 936181"/>
              <a:gd name="connsiteX16" fmla="*/ 25060 w 10774446"/>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63525 w 10773380"/>
              <a:gd name="connsiteY8" fmla="*/ 47709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50768 w 10773380"/>
              <a:gd name="connsiteY8" fmla="*/ 20277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50768 w 10773380"/>
              <a:gd name="connsiteY7" fmla="*/ 202779 h 936181"/>
              <a:gd name="connsiteX8" fmla="*/ 4540121 w 10773380"/>
              <a:gd name="connsiteY8" fmla="*/ 408519 h 936181"/>
              <a:gd name="connsiteX9" fmla="*/ 5217955 w 10773380"/>
              <a:gd name="connsiteY9" fmla="*/ 431379 h 936181"/>
              <a:gd name="connsiteX10" fmla="*/ 6132875 w 10773380"/>
              <a:gd name="connsiteY10" fmla="*/ 397089 h 936181"/>
              <a:gd name="connsiteX11" fmla="*/ 7282225 w 10773380"/>
              <a:gd name="connsiteY11" fmla="*/ 934299 h 936181"/>
              <a:gd name="connsiteX12" fmla="*/ 7721125 w 10773380"/>
              <a:gd name="connsiteY12" fmla="*/ 534249 h 936181"/>
              <a:gd name="connsiteX13" fmla="*/ 10567195 w 10773380"/>
              <a:gd name="connsiteY13" fmla="*/ 397089 h 936181"/>
              <a:gd name="connsiteX14" fmla="*/ 10550185 w 10773380"/>
              <a:gd name="connsiteY14" fmla="*/ 24168 h 936181"/>
              <a:gd name="connsiteX15" fmla="*/ 25060 w 10773380"/>
              <a:gd name="connsiteY15"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346649 w 10773380"/>
              <a:gd name="connsiteY3" fmla="*/ 33993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346649 w 10773380"/>
              <a:gd name="connsiteY3" fmla="*/ 33993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234938 w 10773380"/>
              <a:gd name="connsiteY9" fmla="*/ 71712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346649 w 10773380"/>
              <a:gd name="connsiteY3" fmla="*/ 33993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5520506 w 10773380"/>
              <a:gd name="connsiteY9" fmla="*/ 8542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854554"/>
              <a:gd name="connsiteX1" fmla="*/ 50576 w 10773380"/>
              <a:gd name="connsiteY1" fmla="*/ 527090 h 854554"/>
              <a:gd name="connsiteX2" fmla="*/ 691675 w 10773380"/>
              <a:gd name="connsiteY2" fmla="*/ 477099 h 854554"/>
              <a:gd name="connsiteX3" fmla="*/ 1346649 w 10773380"/>
              <a:gd name="connsiteY3" fmla="*/ 339939 h 854554"/>
              <a:gd name="connsiteX4" fmla="*/ 2017555 w 10773380"/>
              <a:gd name="connsiteY4" fmla="*/ 374229 h 854554"/>
              <a:gd name="connsiteX5" fmla="*/ 3469165 w 10773380"/>
              <a:gd name="connsiteY5" fmla="*/ 385659 h 854554"/>
              <a:gd name="connsiteX6" fmla="*/ 3918110 w 10773380"/>
              <a:gd name="connsiteY6" fmla="*/ 271359 h 854554"/>
              <a:gd name="connsiteX7" fmla="*/ 4540121 w 10773380"/>
              <a:gd name="connsiteY7" fmla="*/ 408519 h 854554"/>
              <a:gd name="connsiteX8" fmla="*/ 5217955 w 10773380"/>
              <a:gd name="connsiteY8" fmla="*/ 431379 h 854554"/>
              <a:gd name="connsiteX9" fmla="*/ 5520506 w 10773380"/>
              <a:gd name="connsiteY9" fmla="*/ 854289 h 854554"/>
              <a:gd name="connsiteX10" fmla="*/ 6695370 w 10773380"/>
              <a:gd name="connsiteY10" fmla="*/ 499959 h 854554"/>
              <a:gd name="connsiteX11" fmla="*/ 7721125 w 10773380"/>
              <a:gd name="connsiteY11" fmla="*/ 534249 h 854554"/>
              <a:gd name="connsiteX12" fmla="*/ 10567195 w 10773380"/>
              <a:gd name="connsiteY12" fmla="*/ 397089 h 854554"/>
              <a:gd name="connsiteX13" fmla="*/ 10550185 w 10773380"/>
              <a:gd name="connsiteY13" fmla="*/ 24168 h 854554"/>
              <a:gd name="connsiteX14" fmla="*/ 25060 w 10773380"/>
              <a:gd name="connsiteY14" fmla="*/ 35599 h 854554"/>
              <a:gd name="connsiteX0" fmla="*/ 29312 w 10773380"/>
              <a:gd name="connsiteY0" fmla="*/ 8469 h 854289"/>
              <a:gd name="connsiteX1" fmla="*/ 50576 w 10773380"/>
              <a:gd name="connsiteY1" fmla="*/ 527090 h 854289"/>
              <a:gd name="connsiteX2" fmla="*/ 691675 w 10773380"/>
              <a:gd name="connsiteY2" fmla="*/ 477099 h 854289"/>
              <a:gd name="connsiteX3" fmla="*/ 1346649 w 10773380"/>
              <a:gd name="connsiteY3" fmla="*/ 339939 h 854289"/>
              <a:gd name="connsiteX4" fmla="*/ 2017555 w 10773380"/>
              <a:gd name="connsiteY4" fmla="*/ 374229 h 854289"/>
              <a:gd name="connsiteX5" fmla="*/ 3469165 w 10773380"/>
              <a:gd name="connsiteY5" fmla="*/ 385659 h 854289"/>
              <a:gd name="connsiteX6" fmla="*/ 3918110 w 10773380"/>
              <a:gd name="connsiteY6" fmla="*/ 271359 h 854289"/>
              <a:gd name="connsiteX7" fmla="*/ 4540121 w 10773380"/>
              <a:gd name="connsiteY7" fmla="*/ 408519 h 854289"/>
              <a:gd name="connsiteX8" fmla="*/ 5103135 w 10773380"/>
              <a:gd name="connsiteY8" fmla="*/ 497538 h 854289"/>
              <a:gd name="connsiteX9" fmla="*/ 5520506 w 10773380"/>
              <a:gd name="connsiteY9" fmla="*/ 854289 h 854289"/>
              <a:gd name="connsiteX10" fmla="*/ 6695370 w 10773380"/>
              <a:gd name="connsiteY10" fmla="*/ 499959 h 854289"/>
              <a:gd name="connsiteX11" fmla="*/ 7721125 w 10773380"/>
              <a:gd name="connsiteY11" fmla="*/ 534249 h 854289"/>
              <a:gd name="connsiteX12" fmla="*/ 10567195 w 10773380"/>
              <a:gd name="connsiteY12" fmla="*/ 397089 h 854289"/>
              <a:gd name="connsiteX13" fmla="*/ 10550185 w 10773380"/>
              <a:gd name="connsiteY13" fmla="*/ 24168 h 854289"/>
              <a:gd name="connsiteX14" fmla="*/ 25060 w 10773380"/>
              <a:gd name="connsiteY14" fmla="*/ 35599 h 854289"/>
              <a:gd name="connsiteX0" fmla="*/ 29312 w 10773380"/>
              <a:gd name="connsiteY0" fmla="*/ 8469 h 854289"/>
              <a:gd name="connsiteX1" fmla="*/ 50576 w 10773380"/>
              <a:gd name="connsiteY1" fmla="*/ 527090 h 854289"/>
              <a:gd name="connsiteX2" fmla="*/ 691675 w 10773380"/>
              <a:gd name="connsiteY2" fmla="*/ 477099 h 854289"/>
              <a:gd name="connsiteX3" fmla="*/ 1346649 w 10773380"/>
              <a:gd name="connsiteY3" fmla="*/ 339939 h 854289"/>
              <a:gd name="connsiteX4" fmla="*/ 2017555 w 10773380"/>
              <a:gd name="connsiteY4" fmla="*/ 374229 h 854289"/>
              <a:gd name="connsiteX5" fmla="*/ 3469165 w 10773380"/>
              <a:gd name="connsiteY5" fmla="*/ 385659 h 854289"/>
              <a:gd name="connsiteX6" fmla="*/ 3918110 w 10773380"/>
              <a:gd name="connsiteY6" fmla="*/ 271359 h 854289"/>
              <a:gd name="connsiteX7" fmla="*/ 4540121 w 10773380"/>
              <a:gd name="connsiteY7" fmla="*/ 408519 h 854289"/>
              <a:gd name="connsiteX8" fmla="*/ 5103135 w 10773380"/>
              <a:gd name="connsiteY8" fmla="*/ 497538 h 854289"/>
              <a:gd name="connsiteX9" fmla="*/ 5520506 w 10773380"/>
              <a:gd name="connsiteY9" fmla="*/ 854289 h 854289"/>
              <a:gd name="connsiteX10" fmla="*/ 6695370 w 10773380"/>
              <a:gd name="connsiteY10" fmla="*/ 499959 h 854289"/>
              <a:gd name="connsiteX11" fmla="*/ 7721125 w 10773380"/>
              <a:gd name="connsiteY11" fmla="*/ 534249 h 854289"/>
              <a:gd name="connsiteX12" fmla="*/ 9276423 w 10773380"/>
              <a:gd name="connsiteY12" fmla="*/ 365140 h 854289"/>
              <a:gd name="connsiteX13" fmla="*/ 10567195 w 10773380"/>
              <a:gd name="connsiteY13" fmla="*/ 397089 h 854289"/>
              <a:gd name="connsiteX14" fmla="*/ 10550185 w 10773380"/>
              <a:gd name="connsiteY14" fmla="*/ 24168 h 854289"/>
              <a:gd name="connsiteX15" fmla="*/ 25060 w 10773380"/>
              <a:gd name="connsiteY15" fmla="*/ 35599 h 854289"/>
              <a:gd name="connsiteX0" fmla="*/ 29312 w 10618748"/>
              <a:gd name="connsiteY0" fmla="*/ 8469 h 854289"/>
              <a:gd name="connsiteX1" fmla="*/ 50576 w 10618748"/>
              <a:gd name="connsiteY1" fmla="*/ 527090 h 854289"/>
              <a:gd name="connsiteX2" fmla="*/ 691675 w 10618748"/>
              <a:gd name="connsiteY2" fmla="*/ 477099 h 854289"/>
              <a:gd name="connsiteX3" fmla="*/ 1346649 w 10618748"/>
              <a:gd name="connsiteY3" fmla="*/ 339939 h 854289"/>
              <a:gd name="connsiteX4" fmla="*/ 2017555 w 10618748"/>
              <a:gd name="connsiteY4" fmla="*/ 374229 h 854289"/>
              <a:gd name="connsiteX5" fmla="*/ 3469165 w 10618748"/>
              <a:gd name="connsiteY5" fmla="*/ 385659 h 854289"/>
              <a:gd name="connsiteX6" fmla="*/ 3918110 w 10618748"/>
              <a:gd name="connsiteY6" fmla="*/ 271359 h 854289"/>
              <a:gd name="connsiteX7" fmla="*/ 4540121 w 10618748"/>
              <a:gd name="connsiteY7" fmla="*/ 408519 h 854289"/>
              <a:gd name="connsiteX8" fmla="*/ 5103135 w 10618748"/>
              <a:gd name="connsiteY8" fmla="*/ 497538 h 854289"/>
              <a:gd name="connsiteX9" fmla="*/ 5520506 w 10618748"/>
              <a:gd name="connsiteY9" fmla="*/ 854289 h 854289"/>
              <a:gd name="connsiteX10" fmla="*/ 6695370 w 10618748"/>
              <a:gd name="connsiteY10" fmla="*/ 499959 h 854289"/>
              <a:gd name="connsiteX11" fmla="*/ 7721125 w 10618748"/>
              <a:gd name="connsiteY11" fmla="*/ 534249 h 854289"/>
              <a:gd name="connsiteX12" fmla="*/ 9812248 w 10618748"/>
              <a:gd name="connsiteY12" fmla="*/ 828254 h 854289"/>
              <a:gd name="connsiteX13" fmla="*/ 10567195 w 10618748"/>
              <a:gd name="connsiteY13" fmla="*/ 397089 h 854289"/>
              <a:gd name="connsiteX14" fmla="*/ 10550185 w 10618748"/>
              <a:gd name="connsiteY14" fmla="*/ 24168 h 854289"/>
              <a:gd name="connsiteX15" fmla="*/ 25060 w 10618748"/>
              <a:gd name="connsiteY15" fmla="*/ 35599 h 8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18748" h="854289">
                <a:moveTo>
                  <a:pt x="29312" y="8469"/>
                </a:moveTo>
                <a:cubicBezTo>
                  <a:pt x="32856" y="16801"/>
                  <a:pt x="-51313" y="527090"/>
                  <a:pt x="50576" y="527090"/>
                </a:cubicBezTo>
                <a:cubicBezTo>
                  <a:pt x="152465" y="527090"/>
                  <a:pt x="475663" y="508291"/>
                  <a:pt x="691675" y="477099"/>
                </a:cubicBezTo>
                <a:cubicBezTo>
                  <a:pt x="907687" y="445907"/>
                  <a:pt x="1125669" y="357084"/>
                  <a:pt x="1346649" y="339939"/>
                </a:cubicBezTo>
                <a:cubicBezTo>
                  <a:pt x="1567629" y="322794"/>
                  <a:pt x="1663802" y="366609"/>
                  <a:pt x="2017555" y="374229"/>
                </a:cubicBezTo>
                <a:cubicBezTo>
                  <a:pt x="2371308" y="381849"/>
                  <a:pt x="3152406" y="402804"/>
                  <a:pt x="3469165" y="385659"/>
                </a:cubicBezTo>
                <a:cubicBezTo>
                  <a:pt x="3785924" y="368514"/>
                  <a:pt x="3739617" y="267549"/>
                  <a:pt x="3918110" y="271359"/>
                </a:cubicBezTo>
                <a:cubicBezTo>
                  <a:pt x="4125447" y="317079"/>
                  <a:pt x="4342617" y="370823"/>
                  <a:pt x="4540121" y="408519"/>
                </a:cubicBezTo>
                <a:cubicBezTo>
                  <a:pt x="4737625" y="446215"/>
                  <a:pt x="4939738" y="423243"/>
                  <a:pt x="5103135" y="497538"/>
                </a:cubicBezTo>
                <a:cubicBezTo>
                  <a:pt x="5266532" y="571833"/>
                  <a:pt x="5255134" y="853886"/>
                  <a:pt x="5520506" y="854289"/>
                </a:cubicBezTo>
                <a:cubicBezTo>
                  <a:pt x="5785879" y="854693"/>
                  <a:pt x="6411525" y="503769"/>
                  <a:pt x="6695370" y="499959"/>
                </a:cubicBezTo>
                <a:cubicBezTo>
                  <a:pt x="6834435" y="534249"/>
                  <a:pt x="7201645" y="479533"/>
                  <a:pt x="7721125" y="534249"/>
                </a:cubicBezTo>
                <a:cubicBezTo>
                  <a:pt x="8240605" y="588965"/>
                  <a:pt x="9337903" y="851114"/>
                  <a:pt x="9812248" y="828254"/>
                </a:cubicBezTo>
                <a:cubicBezTo>
                  <a:pt x="10286593" y="805394"/>
                  <a:pt x="10444206" y="531103"/>
                  <a:pt x="10567195" y="397089"/>
                </a:cubicBezTo>
                <a:cubicBezTo>
                  <a:pt x="10690184" y="263075"/>
                  <a:pt x="10555146" y="82511"/>
                  <a:pt x="10550185" y="24168"/>
                </a:cubicBezTo>
                <a:cubicBezTo>
                  <a:pt x="10545224" y="-34175"/>
                  <a:pt x="27718" y="30836"/>
                  <a:pt x="25060" y="35599"/>
                </a:cubicBezTo>
              </a:path>
            </a:pathLst>
          </a:cu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79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5"/>
          <p:cNvSpPr>
            <a:spLocks noChangeArrowheads="1"/>
          </p:cNvSpPr>
          <p:nvPr/>
        </p:nvSpPr>
        <p:spPr bwMode="auto">
          <a:xfrm>
            <a:off x="1524000"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dirty="0">
              <a:solidFill>
                <a:srgbClr val="000000"/>
              </a:solidFill>
            </a:endParaRPr>
          </a:p>
        </p:txBody>
      </p:sp>
      <p:sp>
        <p:nvSpPr>
          <p:cNvPr id="2" name="Rectangle 1"/>
          <p:cNvSpPr/>
          <p:nvPr/>
        </p:nvSpPr>
        <p:spPr>
          <a:xfrm>
            <a:off x="4162483" y="1565175"/>
            <a:ext cx="7465900" cy="4370427"/>
          </a:xfrm>
          <a:prstGeom prst="rect">
            <a:avLst/>
          </a:prstGeom>
        </p:spPr>
        <p:txBody>
          <a:bodyPr wrap="square">
            <a:spAutoFit/>
          </a:bodyPr>
          <a:lstStyle/>
          <a:p>
            <a:r>
              <a:rPr lang="en-US" sz="2000" dirty="0">
                <a:latin typeface="+mn-lt"/>
                <a:cs typeface="Times New Roman" panose="02020603050405020304" pitchFamily="18" charset="0"/>
              </a:rPr>
              <a:t>The shore is a continuing </a:t>
            </a:r>
            <a:r>
              <a:rPr lang="en-US" sz="2000" b="1" i="1" dirty="0">
                <a:solidFill>
                  <a:srgbClr val="6D2F72"/>
                </a:solidFill>
                <a:latin typeface="+mn-lt"/>
                <a:cs typeface="Times New Roman" panose="02020603050405020304" pitchFamily="18" charset="0"/>
              </a:rPr>
              <a:t>obstruction</a:t>
            </a:r>
            <a:r>
              <a:rPr lang="en-US" sz="2000" dirty="0">
                <a:latin typeface="+mn-lt"/>
                <a:cs typeface="Times New Roman" panose="02020603050405020304" pitchFamily="18" charset="0"/>
              </a:rPr>
              <a:t>.</a:t>
            </a:r>
            <a:endParaRPr lang="en-US" sz="2000" i="1" dirty="0">
              <a:solidFill>
                <a:prstClr val="black"/>
              </a:solidFill>
              <a:latin typeface="+mn-lt"/>
              <a:cs typeface="Times New Roman" panose="02020603050405020304" pitchFamily="18" charset="0"/>
            </a:endParaRPr>
          </a:p>
          <a:p>
            <a:pPr fontAlgn="auto">
              <a:spcBef>
                <a:spcPts val="600"/>
              </a:spcBef>
              <a:spcAft>
                <a:spcPts val="0"/>
              </a:spcAft>
              <a:defRPr/>
            </a:pPr>
            <a:r>
              <a:rPr lang="en-US" sz="2000" dirty="0">
                <a:solidFill>
                  <a:prstClr val="black"/>
                </a:solidFill>
                <a:latin typeface="+mn-lt"/>
                <a:cs typeface="Times New Roman" panose="02020603050405020304" pitchFamily="18" charset="0"/>
              </a:rPr>
              <a:t>Both Blue and Yellow are on </a:t>
            </a:r>
            <a:r>
              <a:rPr lang="en-US" sz="2000" b="1" i="1" dirty="0">
                <a:solidFill>
                  <a:srgbClr val="6D2F72"/>
                </a:solidFill>
                <a:latin typeface="+mn-lt"/>
                <a:cs typeface="Times New Roman" panose="02020603050405020304" pitchFamily="18" charset="0"/>
              </a:rPr>
              <a:t>starboard tack</a:t>
            </a:r>
            <a:r>
              <a:rPr lang="en-US" sz="2000" dirty="0">
                <a:solidFill>
                  <a:prstClr val="black"/>
                </a:solidFill>
                <a:latin typeface="+mn-lt"/>
                <a:cs typeface="Times New Roman" panose="02020603050405020304" pitchFamily="18" charset="0"/>
              </a:rPr>
              <a:t>.</a:t>
            </a:r>
          </a:p>
          <a:p>
            <a:pPr fontAlgn="auto">
              <a:spcBef>
                <a:spcPts val="600"/>
              </a:spcBef>
              <a:spcAft>
                <a:spcPts val="0"/>
              </a:spcAft>
              <a:defRPr/>
            </a:pPr>
            <a:r>
              <a:rPr lang="en-US" sz="2000" dirty="0">
                <a:solidFill>
                  <a:prstClr val="black"/>
                </a:solidFill>
                <a:latin typeface="+mn-lt"/>
                <a:cs typeface="Times New Roman" panose="02020603050405020304" pitchFamily="18" charset="0"/>
              </a:rPr>
              <a:t>Blue is </a:t>
            </a:r>
            <a:r>
              <a:rPr lang="en-US" sz="2000" b="1" i="1" dirty="0">
                <a:solidFill>
                  <a:srgbClr val="6D2F72"/>
                </a:solidFill>
                <a:latin typeface="+mn-lt"/>
                <a:cs typeface="Times New Roman" panose="02020603050405020304" pitchFamily="18" charset="0"/>
              </a:rPr>
              <a:t>clear astern </a:t>
            </a:r>
            <a:r>
              <a:rPr lang="en-US" sz="2000" dirty="0">
                <a:solidFill>
                  <a:prstClr val="black"/>
                </a:solidFill>
                <a:latin typeface="+mn-lt"/>
                <a:cs typeface="Times New Roman" panose="02020603050405020304" pitchFamily="18" charset="0"/>
              </a:rPr>
              <a:t>and required to </a:t>
            </a:r>
            <a:r>
              <a:rPr lang="en-US" sz="2000" b="1" i="1" dirty="0">
                <a:solidFill>
                  <a:srgbClr val="6D2F72"/>
                </a:solidFill>
                <a:latin typeface="+mn-lt"/>
                <a:cs typeface="Times New Roman" panose="02020603050405020304" pitchFamily="18" charset="0"/>
              </a:rPr>
              <a:t>keep clear </a:t>
            </a:r>
            <a:r>
              <a:rPr lang="en-US" sz="2000" dirty="0">
                <a:solidFill>
                  <a:prstClr val="black"/>
                </a:solidFill>
                <a:latin typeface="+mn-lt"/>
                <a:cs typeface="Times New Roman" panose="02020603050405020304" pitchFamily="18" charset="0"/>
              </a:rPr>
              <a:t>of Yellow. (rule 12)</a:t>
            </a:r>
          </a:p>
          <a:p>
            <a:pPr marL="457200" lvl="2" fontAlgn="auto">
              <a:spcBef>
                <a:spcPts val="600"/>
              </a:spcBef>
              <a:spcAft>
                <a:spcPts val="0"/>
              </a:spcAft>
              <a:defRPr/>
            </a:pPr>
            <a:r>
              <a:rPr lang="en-US" sz="2000" dirty="0">
                <a:solidFill>
                  <a:prstClr val="black"/>
                </a:solidFill>
                <a:latin typeface="+mn-lt"/>
                <a:cs typeface="Times New Roman" panose="02020603050405020304" pitchFamily="18" charset="0"/>
              </a:rPr>
              <a:t>Blue wants to go between Yellow and the shore but at the moment Blue </a:t>
            </a:r>
            <a:r>
              <a:rPr lang="en-US" sz="2000" b="1" i="1" dirty="0">
                <a:solidFill>
                  <a:srgbClr val="6D2F72"/>
                </a:solidFill>
                <a:latin typeface="+mn-lt"/>
                <a:cs typeface="Times New Roman" panose="02020603050405020304" pitchFamily="18" charset="0"/>
              </a:rPr>
              <a:t>overlaps</a:t>
            </a:r>
            <a:r>
              <a:rPr lang="en-US" sz="2000" dirty="0">
                <a:solidFill>
                  <a:prstClr val="black"/>
                </a:solidFill>
                <a:latin typeface="+mn-lt"/>
                <a:cs typeface="Times New Roman" panose="02020603050405020304" pitchFamily="18" charset="0"/>
              </a:rPr>
              <a:t> Yellow, if there is not </a:t>
            </a:r>
            <a:r>
              <a:rPr lang="en-US" sz="2000" b="1" i="1" dirty="0">
                <a:solidFill>
                  <a:srgbClr val="6D2F72"/>
                </a:solidFill>
                <a:latin typeface="+mn-lt"/>
                <a:cs typeface="Times New Roman" panose="02020603050405020304" pitchFamily="18" charset="0"/>
              </a:rPr>
              <a:t>room </a:t>
            </a:r>
            <a:r>
              <a:rPr lang="en-US" sz="2000" dirty="0">
                <a:solidFill>
                  <a:prstClr val="black"/>
                </a:solidFill>
                <a:latin typeface="+mn-lt"/>
                <a:cs typeface="Times New Roman" panose="02020603050405020304" pitchFamily="18" charset="0"/>
              </a:rPr>
              <a:t>for her to pass between Yellow and the </a:t>
            </a:r>
            <a:r>
              <a:rPr lang="en-US" sz="2000" b="1" i="1" dirty="0">
                <a:solidFill>
                  <a:srgbClr val="6D2F72"/>
                </a:solidFill>
                <a:latin typeface="+mn-lt"/>
                <a:cs typeface="Times New Roman" panose="02020603050405020304" pitchFamily="18" charset="0"/>
              </a:rPr>
              <a:t>obstruction</a:t>
            </a:r>
            <a:r>
              <a:rPr lang="en-US" sz="2000" dirty="0">
                <a:solidFill>
                  <a:prstClr val="black"/>
                </a:solidFill>
                <a:latin typeface="+mn-lt"/>
                <a:cs typeface="Times New Roman" panose="02020603050405020304" pitchFamily="18" charset="0"/>
              </a:rPr>
              <a:t>, she is not entitled to </a:t>
            </a:r>
            <a:r>
              <a:rPr lang="en-US" sz="2000" b="1" dirty="0">
                <a:solidFill>
                  <a:srgbClr val="6D2F72"/>
                </a:solidFill>
                <a:latin typeface="+mn-lt"/>
                <a:cs typeface="Times New Roman" panose="02020603050405020304" pitchFamily="18" charset="0"/>
              </a:rPr>
              <a:t>r</a:t>
            </a:r>
            <a:r>
              <a:rPr lang="en-US" sz="2000" b="1" i="1" dirty="0">
                <a:solidFill>
                  <a:srgbClr val="6D2F72"/>
                </a:solidFill>
                <a:latin typeface="+mn-lt"/>
                <a:cs typeface="Times New Roman" panose="02020603050405020304" pitchFamily="18" charset="0"/>
              </a:rPr>
              <a:t>oom</a:t>
            </a:r>
            <a:r>
              <a:rPr lang="en-US" sz="2000" dirty="0">
                <a:solidFill>
                  <a:prstClr val="black"/>
                </a:solidFill>
                <a:latin typeface="+mn-lt"/>
                <a:cs typeface="Times New Roman" panose="02020603050405020304" pitchFamily="18" charset="0"/>
              </a:rPr>
              <a:t>. (rule 19.2 (c))</a:t>
            </a:r>
          </a:p>
          <a:p>
            <a:pPr fontAlgn="auto">
              <a:spcBef>
                <a:spcPts val="0"/>
              </a:spcBef>
              <a:spcAft>
                <a:spcPts val="0"/>
              </a:spcAft>
              <a:defRPr/>
            </a:pPr>
            <a:endParaRPr lang="en-US" sz="2000" dirty="0">
              <a:solidFill>
                <a:prstClr val="black"/>
              </a:solidFill>
              <a:latin typeface="+mn-lt"/>
              <a:cs typeface="Times New Roman" panose="02020603050405020304" pitchFamily="18" charset="0"/>
            </a:endParaRPr>
          </a:p>
          <a:p>
            <a:pPr lvl="1" fontAlgn="auto">
              <a:spcBef>
                <a:spcPts val="0"/>
              </a:spcBef>
              <a:spcAft>
                <a:spcPts val="0"/>
              </a:spcAft>
              <a:defRPr/>
            </a:pPr>
            <a:r>
              <a:rPr lang="en-US" sz="2000" dirty="0">
                <a:solidFill>
                  <a:prstClr val="black"/>
                </a:solidFill>
                <a:latin typeface="+mn-lt"/>
                <a:cs typeface="Times New Roman" panose="02020603050405020304" pitchFamily="18" charset="0"/>
              </a:rPr>
              <a:t>In this case Blue, with her boom out, is too wide to pass between the shore and Yellow-so she’d better not go in there.</a:t>
            </a:r>
          </a:p>
          <a:p>
            <a:pPr lvl="1" fontAlgn="auto">
              <a:spcBef>
                <a:spcPts val="0"/>
              </a:spcBef>
              <a:spcAft>
                <a:spcPts val="0"/>
              </a:spcAft>
              <a:defRPr/>
            </a:pPr>
            <a:endParaRPr lang="en-US" sz="2000" dirty="0">
              <a:solidFill>
                <a:prstClr val="black"/>
              </a:solidFill>
              <a:latin typeface="+mn-lt"/>
              <a:cs typeface="Times New Roman" panose="02020603050405020304" pitchFamily="18" charset="0"/>
            </a:endParaRPr>
          </a:p>
          <a:p>
            <a:pPr lvl="1" fontAlgn="auto">
              <a:spcBef>
                <a:spcPts val="0"/>
              </a:spcBef>
              <a:spcAft>
                <a:spcPts val="0"/>
              </a:spcAft>
              <a:defRPr/>
            </a:pPr>
            <a:r>
              <a:rPr lang="en-US" sz="2000" dirty="0">
                <a:solidFill>
                  <a:prstClr val="black"/>
                </a:solidFill>
                <a:latin typeface="+mn-lt"/>
                <a:cs typeface="Times New Roman" panose="02020603050405020304" pitchFamily="18" charset="0"/>
              </a:rPr>
              <a:t>Would the situation be different if Yellow were on </a:t>
            </a:r>
            <a:r>
              <a:rPr lang="en-US" sz="2000" b="1" i="1" dirty="0">
                <a:solidFill>
                  <a:srgbClr val="6D2F72"/>
                </a:solidFill>
                <a:latin typeface="+mn-lt"/>
                <a:cs typeface="Times New Roman" panose="02020603050405020304" pitchFamily="18" charset="0"/>
              </a:rPr>
              <a:t>port</a:t>
            </a:r>
            <a:r>
              <a:rPr lang="en-US" sz="2000" i="1" dirty="0">
                <a:solidFill>
                  <a:prstClr val="black"/>
                </a:solidFill>
                <a:latin typeface="+mn-lt"/>
                <a:cs typeface="Times New Roman" panose="02020603050405020304" pitchFamily="18" charset="0"/>
              </a:rPr>
              <a:t> </a:t>
            </a:r>
            <a:r>
              <a:rPr lang="en-US" sz="2000" dirty="0">
                <a:solidFill>
                  <a:prstClr val="black"/>
                </a:solidFill>
                <a:latin typeface="+mn-lt"/>
                <a:cs typeface="Times New Roman" panose="02020603050405020304" pitchFamily="18" charset="0"/>
              </a:rPr>
              <a:t>tack? </a:t>
            </a:r>
          </a:p>
          <a:p>
            <a:pPr lvl="1" fontAlgn="auto">
              <a:spcBef>
                <a:spcPts val="600"/>
              </a:spcBef>
              <a:spcAft>
                <a:spcPts val="0"/>
              </a:spcAft>
              <a:defRPr/>
            </a:pPr>
            <a:r>
              <a:rPr lang="en-US" sz="2000" dirty="0">
                <a:solidFill>
                  <a:prstClr val="black"/>
                </a:solidFill>
                <a:latin typeface="+mn-lt"/>
                <a:cs typeface="Times New Roman" panose="02020603050405020304" pitchFamily="18" charset="0"/>
              </a:rPr>
              <a:t>	</a:t>
            </a:r>
            <a:r>
              <a:rPr lang="en-US" sz="2000" b="1" dirty="0">
                <a:solidFill>
                  <a:srgbClr val="00CC00"/>
                </a:solidFill>
                <a:latin typeface="+mn-lt"/>
                <a:cs typeface="Times New Roman" panose="02020603050405020304" pitchFamily="18" charset="0"/>
              </a:rPr>
              <a:t> Yes</a:t>
            </a:r>
            <a:r>
              <a:rPr lang="en-US" sz="2000" dirty="0">
                <a:latin typeface="+mn-lt"/>
                <a:cs typeface="Times New Roman" panose="02020603050405020304" pitchFamily="18" charset="0"/>
              </a:rPr>
              <a:t>,</a:t>
            </a:r>
            <a:r>
              <a:rPr lang="en-US" sz="2000" b="1" dirty="0">
                <a:solidFill>
                  <a:srgbClr val="00CC00"/>
                </a:solidFill>
                <a:latin typeface="+mn-lt"/>
                <a:cs typeface="Times New Roman" panose="02020603050405020304" pitchFamily="18" charset="0"/>
              </a:rPr>
              <a:t> </a:t>
            </a:r>
            <a:r>
              <a:rPr lang="en-US" sz="2000" dirty="0">
                <a:solidFill>
                  <a:prstClr val="black"/>
                </a:solidFill>
                <a:latin typeface="+mn-lt"/>
                <a:cs typeface="Times New Roman" panose="02020603050405020304" pitchFamily="18" charset="0"/>
              </a:rPr>
              <a:t>rule 10 would apply.</a:t>
            </a:r>
          </a:p>
        </p:txBody>
      </p:sp>
      <p:sp>
        <p:nvSpPr>
          <p:cNvPr id="7" name="Title 1">
            <a:extLst>
              <a:ext uri="{FF2B5EF4-FFF2-40B4-BE49-F238E27FC236}">
                <a16:creationId xmlns:a16="http://schemas.microsoft.com/office/drawing/2014/main" id="{B20283F6-E4DD-4FF1-AF0C-73B96037E92B}"/>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9" name="Graphic 8">
            <a:extLst>
              <a:ext uri="{FF2B5EF4-FFF2-40B4-BE49-F238E27FC236}">
                <a16:creationId xmlns:a16="http://schemas.microsoft.com/office/drawing/2014/main" id="{73B7F7B0-1B1E-467F-8643-6E63B360C5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631" y="1565175"/>
            <a:ext cx="2801938" cy="4036605"/>
          </a:xfrm>
          <a:prstGeom prst="rect">
            <a:avLst/>
          </a:prstGeom>
        </p:spPr>
      </p:pic>
    </p:spTree>
    <p:extLst>
      <p:ext uri="{BB962C8B-B14F-4D97-AF65-F5344CB8AC3E}">
        <p14:creationId xmlns:p14="http://schemas.microsoft.com/office/powerpoint/2010/main" val="40363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6989" y="4815770"/>
            <a:ext cx="1081802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latin typeface="+mn-lt"/>
              </a:rPr>
              <a:t>Is Yellow entitled to </a:t>
            </a:r>
            <a:r>
              <a:rPr lang="en-US" altLang="en-US" sz="2000" b="1" i="1" dirty="0">
                <a:latin typeface="+mn-lt"/>
              </a:rPr>
              <a:t>room</a:t>
            </a:r>
            <a:r>
              <a:rPr lang="en-US" altLang="en-US" sz="2000" b="1" dirty="0">
                <a:latin typeface="+mn-lt"/>
              </a:rPr>
              <a:t>?</a:t>
            </a:r>
          </a:p>
          <a:p>
            <a:pPr>
              <a:spcBef>
                <a:spcPct val="0"/>
              </a:spcBef>
              <a:buNone/>
            </a:pPr>
            <a:r>
              <a:rPr lang="en-US" altLang="en-US" sz="2000" dirty="0">
                <a:latin typeface="+mn-lt"/>
              </a:rPr>
              <a:t>If Yellow is </a:t>
            </a:r>
            <a:r>
              <a:rPr lang="en-US" altLang="en-US" sz="2000" i="1" dirty="0">
                <a:latin typeface="+mn-lt"/>
              </a:rPr>
              <a:t>overlapped </a:t>
            </a:r>
            <a:r>
              <a:rPr lang="en-US" altLang="en-US" sz="2000" dirty="0">
                <a:latin typeface="+mn-lt"/>
              </a:rPr>
              <a:t>(position 2) and needs more </a:t>
            </a:r>
            <a:r>
              <a:rPr lang="en-US" altLang="en-US" sz="2000" i="1" dirty="0">
                <a:latin typeface="+mn-lt"/>
              </a:rPr>
              <a:t>room</a:t>
            </a:r>
            <a:r>
              <a:rPr lang="en-US" altLang="en-US" sz="2000" dirty="0">
                <a:latin typeface="+mn-lt"/>
              </a:rPr>
              <a:t> to pass a point of land or shoal (position 3), Blue must bear off to provide that </a:t>
            </a:r>
            <a:r>
              <a:rPr lang="en-US" altLang="en-US" sz="2000" i="1" dirty="0">
                <a:latin typeface="+mn-lt"/>
              </a:rPr>
              <a:t>room.</a:t>
            </a:r>
          </a:p>
        </p:txBody>
      </p:sp>
      <p:sp>
        <p:nvSpPr>
          <p:cNvPr id="11" name="Title 1">
            <a:extLst>
              <a:ext uri="{FF2B5EF4-FFF2-40B4-BE49-F238E27FC236}">
                <a16:creationId xmlns:a16="http://schemas.microsoft.com/office/drawing/2014/main" id="{D1F21587-8745-4C9B-AA1D-B2B7EF678B47}"/>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5" name="Picture 4" descr="Diagram&#10;&#10;Description automatically generated with medium confidence">
            <a:extLst>
              <a:ext uri="{FF2B5EF4-FFF2-40B4-BE49-F238E27FC236}">
                <a16:creationId xmlns:a16="http://schemas.microsoft.com/office/drawing/2014/main" id="{E4362F6C-2E5F-40D9-A33B-9444000C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14" y="1754683"/>
            <a:ext cx="7395713" cy="2853597"/>
          </a:xfrm>
          <a:prstGeom prst="rect">
            <a:avLst/>
          </a:prstGeom>
        </p:spPr>
      </p:pic>
      <p:sp>
        <p:nvSpPr>
          <p:cNvPr id="2" name="Rectangle 1"/>
          <p:cNvSpPr>
            <a:spLocks noChangeArrowheads="1"/>
          </p:cNvSpPr>
          <p:nvPr/>
        </p:nvSpPr>
        <p:spPr bwMode="auto">
          <a:xfrm>
            <a:off x="7055302" y="2935259"/>
            <a:ext cx="4693031"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latin typeface="+mn-lt"/>
              </a:rPr>
              <a:t>May Yellow go between Blue &amp; the shore? </a:t>
            </a:r>
          </a:p>
          <a:p>
            <a:pPr>
              <a:spcBef>
                <a:spcPct val="0"/>
              </a:spcBef>
              <a:buNone/>
            </a:pPr>
            <a:r>
              <a:rPr lang="en-US" altLang="en-US" sz="2000" dirty="0">
                <a:latin typeface="+mn-lt"/>
              </a:rPr>
              <a:t>Yes, as long as there is </a:t>
            </a:r>
            <a:r>
              <a:rPr lang="en-US" altLang="en-US" sz="2000" i="1" dirty="0">
                <a:solidFill>
                  <a:srgbClr val="6D2F72"/>
                </a:solidFill>
                <a:latin typeface="+mn-lt"/>
              </a:rPr>
              <a:t>room</a:t>
            </a:r>
            <a:r>
              <a:rPr lang="en-US" altLang="en-US" sz="2000" dirty="0">
                <a:latin typeface="+mn-lt"/>
              </a:rPr>
              <a:t> for her to pass between them at the moment the </a:t>
            </a:r>
            <a:r>
              <a:rPr lang="en-US" altLang="en-US" sz="2000" i="1" dirty="0">
                <a:solidFill>
                  <a:srgbClr val="6D2F72"/>
                </a:solidFill>
                <a:latin typeface="+mn-lt"/>
              </a:rPr>
              <a:t>overlap</a:t>
            </a:r>
            <a:r>
              <a:rPr lang="en-US" altLang="en-US" sz="2000" dirty="0">
                <a:latin typeface="+mn-lt"/>
              </a:rPr>
              <a:t> begins (position 1).</a:t>
            </a:r>
          </a:p>
          <a:p>
            <a:pPr eaLnBrk="1" hangingPunct="1">
              <a:spcBef>
                <a:spcPct val="0"/>
              </a:spcBef>
              <a:buFontTx/>
              <a:buNone/>
            </a:pPr>
            <a:endParaRPr lang="en-US" altLang="en-US" sz="1800" b="1" dirty="0">
              <a:latin typeface="+mn-lt"/>
            </a:endParaRPr>
          </a:p>
        </p:txBody>
      </p:sp>
    </p:spTree>
    <p:extLst>
      <p:ext uri="{BB962C8B-B14F-4D97-AF65-F5344CB8AC3E}">
        <p14:creationId xmlns:p14="http://schemas.microsoft.com/office/powerpoint/2010/main" val="32850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1191491" y="1083306"/>
            <a:ext cx="10048009" cy="4293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indent="-22860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Rule 17 – On the Same </a:t>
            </a:r>
            <a:r>
              <a:rPr lang="en-US" sz="3200" b="1" i="1" dirty="0">
                <a:solidFill>
                  <a:srgbClr val="6D2F72"/>
                </a:solidFill>
                <a:latin typeface="+mn-lt"/>
              </a:rPr>
              <a:t>Tack</a:t>
            </a:r>
            <a:r>
              <a:rPr lang="en-US" sz="3200" b="1" dirty="0">
                <a:solidFill>
                  <a:schemeClr val="tx1"/>
                </a:solidFill>
                <a:latin typeface="+mn-lt"/>
              </a:rPr>
              <a:t>;</a:t>
            </a:r>
            <a:r>
              <a:rPr lang="en-US" sz="3200" b="1" dirty="0">
                <a:solidFill>
                  <a:srgbClr val="0033CC"/>
                </a:solidFill>
                <a:latin typeface="+mn-lt"/>
              </a:rPr>
              <a:t> </a:t>
            </a:r>
            <a:r>
              <a:rPr lang="en-US" sz="3200" b="1" i="1" dirty="0">
                <a:solidFill>
                  <a:srgbClr val="6D2F72"/>
                </a:solidFill>
                <a:latin typeface="+mn-lt"/>
              </a:rPr>
              <a:t>Proper Course</a:t>
            </a:r>
          </a:p>
          <a:p>
            <a:pPr eaLnBrk="1" hangingPunct="1">
              <a:spcBef>
                <a:spcPts val="1800"/>
              </a:spcBef>
            </a:pPr>
            <a:r>
              <a:rPr lang="en-US" sz="2800" b="1" dirty="0">
                <a:solidFill>
                  <a:schemeClr val="tx1"/>
                </a:solidFill>
                <a:latin typeface="+mn-lt"/>
              </a:rPr>
              <a:t>How was the</a:t>
            </a:r>
            <a:r>
              <a:rPr lang="en-US" sz="2800" b="1" dirty="0">
                <a:solidFill>
                  <a:srgbClr val="0033CC"/>
                </a:solidFill>
                <a:latin typeface="+mn-lt"/>
              </a:rPr>
              <a:t> </a:t>
            </a:r>
            <a:r>
              <a:rPr lang="en-US" sz="2800" b="1" i="1" dirty="0">
                <a:solidFill>
                  <a:srgbClr val="6D2F72"/>
                </a:solidFill>
                <a:latin typeface="+mn-lt"/>
              </a:rPr>
              <a:t>overlap</a:t>
            </a:r>
            <a:r>
              <a:rPr lang="en-US" sz="2800" b="1" dirty="0">
                <a:solidFill>
                  <a:srgbClr val="0033CC"/>
                </a:solidFill>
                <a:latin typeface="+mn-lt"/>
              </a:rPr>
              <a:t> </a:t>
            </a:r>
            <a:r>
              <a:rPr lang="en-US" sz="2800" b="1" dirty="0">
                <a:solidFill>
                  <a:schemeClr val="tx1"/>
                </a:solidFill>
                <a:latin typeface="+mn-lt"/>
              </a:rPr>
              <a:t>established?</a:t>
            </a:r>
          </a:p>
          <a:p>
            <a:pPr lvl="1" eaLnBrk="1" hangingPunct="1">
              <a:spcBef>
                <a:spcPts val="1200"/>
              </a:spcBef>
              <a:buFontTx/>
              <a:buChar char="•"/>
            </a:pPr>
            <a:r>
              <a:rPr lang="en-US" sz="2000" dirty="0">
                <a:solidFill>
                  <a:schemeClr val="tx1"/>
                </a:solidFill>
                <a:latin typeface="+mn-lt"/>
              </a:rPr>
              <a:t>Did the </a:t>
            </a:r>
            <a:r>
              <a:rPr lang="en-US" sz="2000" b="1" i="1" dirty="0">
                <a:solidFill>
                  <a:srgbClr val="6D2F72"/>
                </a:solidFill>
                <a:latin typeface="+mn-lt"/>
              </a:rPr>
              <a:t>leeward</a:t>
            </a:r>
            <a:r>
              <a:rPr lang="en-US" sz="2000" dirty="0">
                <a:solidFill>
                  <a:srgbClr val="0033CC"/>
                </a:solidFill>
                <a:latin typeface="+mn-lt"/>
              </a:rPr>
              <a:t> </a:t>
            </a:r>
            <a:r>
              <a:rPr lang="en-US" sz="2000" dirty="0">
                <a:solidFill>
                  <a:schemeClr val="tx1"/>
                </a:solidFill>
                <a:latin typeface="+mn-lt"/>
              </a:rPr>
              <a:t>boat become </a:t>
            </a:r>
            <a:r>
              <a:rPr lang="en-US" sz="2000" b="1" i="1" dirty="0">
                <a:solidFill>
                  <a:srgbClr val="6D2F72"/>
                </a:solidFill>
                <a:latin typeface="+mn-lt"/>
              </a:rPr>
              <a:t>overlapped</a:t>
            </a:r>
            <a:r>
              <a:rPr lang="en-US" sz="2000" dirty="0">
                <a:solidFill>
                  <a:srgbClr val="0033CC"/>
                </a:solidFill>
                <a:latin typeface="+mn-lt"/>
              </a:rPr>
              <a:t> </a:t>
            </a:r>
            <a:r>
              <a:rPr lang="en-US" sz="2000" dirty="0">
                <a:solidFill>
                  <a:schemeClr val="tx1"/>
                </a:solidFill>
                <a:latin typeface="+mn-lt"/>
              </a:rPr>
              <a:t>from</a:t>
            </a:r>
            <a:r>
              <a:rPr lang="en-US" sz="2000" dirty="0">
                <a:solidFill>
                  <a:srgbClr val="0033CC"/>
                </a:solidFill>
                <a:latin typeface="+mn-lt"/>
              </a:rPr>
              <a:t> </a:t>
            </a:r>
            <a:r>
              <a:rPr lang="en-US" sz="2000" b="1" i="1" dirty="0">
                <a:solidFill>
                  <a:srgbClr val="6D2F72"/>
                </a:solidFill>
                <a:latin typeface="+mn-lt"/>
              </a:rPr>
              <a:t>clear astern</a:t>
            </a:r>
            <a:r>
              <a:rPr lang="en-US" sz="2000" b="1" dirty="0">
                <a:solidFill>
                  <a:srgbClr val="6D2F72"/>
                </a:solidFill>
                <a:latin typeface="+mn-lt"/>
              </a:rPr>
              <a:t> </a:t>
            </a:r>
            <a:r>
              <a:rPr lang="en-US" sz="2000" dirty="0">
                <a:solidFill>
                  <a:schemeClr val="tx1"/>
                </a:solidFill>
                <a:latin typeface="+mn-lt"/>
              </a:rPr>
              <a:t>within two of her hull lengths of the</a:t>
            </a:r>
            <a:r>
              <a:rPr lang="en-US" sz="2000" dirty="0">
                <a:solidFill>
                  <a:srgbClr val="0033CC"/>
                </a:solidFill>
                <a:latin typeface="+mn-lt"/>
              </a:rPr>
              <a:t> </a:t>
            </a:r>
            <a:r>
              <a:rPr lang="en-US" sz="2000" b="1" i="1" dirty="0">
                <a:solidFill>
                  <a:srgbClr val="6D2F72"/>
                </a:solidFill>
                <a:latin typeface="+mn-lt"/>
              </a:rPr>
              <a:t>windward</a:t>
            </a:r>
            <a:r>
              <a:rPr lang="en-US" sz="2000" i="1" dirty="0">
                <a:solidFill>
                  <a:srgbClr val="0033CC"/>
                </a:solidFill>
                <a:latin typeface="+mn-lt"/>
              </a:rPr>
              <a:t> </a:t>
            </a:r>
            <a:r>
              <a:rPr lang="en-US" sz="2000" dirty="0">
                <a:solidFill>
                  <a:schemeClr val="tx1"/>
                </a:solidFill>
                <a:latin typeface="+mn-lt"/>
              </a:rPr>
              <a:t>boat?  </a:t>
            </a:r>
          </a:p>
          <a:p>
            <a:pPr algn="l" eaLnBrk="1" hangingPunct="1"/>
            <a:endParaRPr lang="en-US" sz="2000" dirty="0">
              <a:solidFill>
                <a:srgbClr val="0033CC"/>
              </a:solidFill>
              <a:latin typeface="+mn-lt"/>
            </a:endParaRPr>
          </a:p>
          <a:p>
            <a:pPr algn="l" eaLnBrk="1" hangingPunct="1"/>
            <a:r>
              <a:rPr lang="en-US" sz="2800" b="1" dirty="0">
                <a:solidFill>
                  <a:schemeClr val="tx1"/>
                </a:solidFill>
                <a:latin typeface="+mn-lt"/>
              </a:rPr>
              <a:t>What is</a:t>
            </a:r>
            <a:r>
              <a:rPr lang="en-US" sz="2800" b="1" dirty="0">
                <a:solidFill>
                  <a:srgbClr val="0033CC"/>
                </a:solidFill>
                <a:latin typeface="+mn-lt"/>
              </a:rPr>
              <a:t> </a:t>
            </a:r>
            <a:r>
              <a:rPr lang="en-US" sz="2800" b="1" i="1" dirty="0">
                <a:solidFill>
                  <a:srgbClr val="6D2F72"/>
                </a:solidFill>
                <a:latin typeface="+mn-lt"/>
              </a:rPr>
              <a:t>proper course</a:t>
            </a:r>
            <a:r>
              <a:rPr lang="en-US" sz="2800" b="1" dirty="0">
                <a:solidFill>
                  <a:schemeClr val="tx1"/>
                </a:solidFill>
                <a:latin typeface="+mn-lt"/>
              </a:rPr>
              <a:t>?</a:t>
            </a:r>
          </a:p>
          <a:p>
            <a:pPr lvl="1" eaLnBrk="1" hangingPunct="1">
              <a:spcBef>
                <a:spcPts val="1200"/>
              </a:spcBef>
              <a:buFontTx/>
              <a:buChar char="•"/>
            </a:pPr>
            <a:r>
              <a:rPr lang="en-US" sz="2000" dirty="0">
                <a:solidFill>
                  <a:schemeClr val="tx1"/>
                </a:solidFill>
                <a:latin typeface="+mn-lt"/>
              </a:rPr>
              <a:t>A course a boat would choose in order to </a:t>
            </a:r>
            <a:r>
              <a:rPr lang="en-US" sz="2000" b="1" i="1" dirty="0">
                <a:solidFill>
                  <a:srgbClr val="6D2F72"/>
                </a:solidFill>
                <a:latin typeface="+mn-lt"/>
              </a:rPr>
              <a:t>sail the course</a:t>
            </a:r>
            <a:r>
              <a:rPr lang="en-US" sz="2000" dirty="0">
                <a:solidFill>
                  <a:schemeClr val="tx1"/>
                </a:solidFill>
                <a:latin typeface="+mn-lt"/>
              </a:rPr>
              <a:t> as quickly as possible in the absence of the other boats referred to in the rule using the term.  </a:t>
            </a:r>
          </a:p>
          <a:p>
            <a:pPr lvl="1" eaLnBrk="1" hangingPunct="1">
              <a:spcBef>
                <a:spcPts val="600"/>
              </a:spcBef>
              <a:buFontTx/>
              <a:buChar char="•"/>
            </a:pPr>
            <a:r>
              <a:rPr lang="en-US" sz="2000" dirty="0">
                <a:solidFill>
                  <a:schemeClr val="tx1"/>
                </a:solidFill>
                <a:latin typeface="+mn-lt"/>
              </a:rPr>
              <a:t>A boat has no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before her starting signal.</a:t>
            </a:r>
          </a:p>
          <a:p>
            <a:pPr lvl="1" eaLnBrk="1" hangingPunct="1">
              <a:spcBef>
                <a:spcPts val="600"/>
              </a:spcBef>
              <a:buFontTx/>
              <a:buChar char="•"/>
            </a:pPr>
            <a:r>
              <a:rPr lang="en-US" sz="2000" dirty="0">
                <a:solidFill>
                  <a:schemeClr val="tx1"/>
                </a:solidFill>
                <a:latin typeface="+mn-lt"/>
              </a:rPr>
              <a:t>Different boats may have different </a:t>
            </a:r>
            <a:r>
              <a:rPr lang="en-US" sz="2000" b="1" i="1" dirty="0">
                <a:solidFill>
                  <a:srgbClr val="6D2F72"/>
                </a:solidFill>
                <a:latin typeface="+mn-lt"/>
              </a:rPr>
              <a:t>proper courses</a:t>
            </a:r>
            <a:r>
              <a:rPr lang="en-US" sz="2000" b="1" dirty="0">
                <a:solidFill>
                  <a:srgbClr val="6D2F72"/>
                </a:solidFill>
                <a:latin typeface="+mn-lt"/>
              </a:rPr>
              <a:t> </a:t>
            </a:r>
            <a:r>
              <a:rPr lang="en-US" sz="2000" dirty="0">
                <a:solidFill>
                  <a:schemeClr val="tx1"/>
                </a:solidFill>
                <a:latin typeface="+mn-lt"/>
              </a:rPr>
              <a:t>at the same time.</a:t>
            </a:r>
          </a:p>
        </p:txBody>
      </p:sp>
      <p:sp>
        <p:nvSpPr>
          <p:cNvPr id="6" name="Title 1">
            <a:extLst>
              <a:ext uri="{FF2B5EF4-FFF2-40B4-BE49-F238E27FC236}">
                <a16:creationId xmlns:a16="http://schemas.microsoft.com/office/drawing/2014/main" id="{9CC53E76-EF7E-4507-B1AA-048BD10B205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spTree>
    <p:extLst>
      <p:ext uri="{BB962C8B-B14F-4D97-AF65-F5344CB8AC3E}">
        <p14:creationId xmlns:p14="http://schemas.microsoft.com/office/powerpoint/2010/main" val="6587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 Box 6"/>
          <p:cNvSpPr txBox="1">
            <a:spLocks noChangeArrowheads="1"/>
          </p:cNvSpPr>
          <p:nvPr/>
        </p:nvSpPr>
        <p:spPr bwMode="auto">
          <a:xfrm>
            <a:off x="1191491" y="1083306"/>
            <a:ext cx="10076584" cy="400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ts val="0"/>
              </a:spcAft>
              <a:buFontTx/>
              <a:buChar char="•"/>
            </a:pPr>
            <a:r>
              <a:rPr lang="en-US" sz="2800" dirty="0">
                <a:solidFill>
                  <a:schemeClr val="tx1"/>
                </a:solidFill>
                <a:latin typeface="+mn-lt"/>
              </a:rPr>
              <a:t>Blue became </a:t>
            </a:r>
            <a:r>
              <a:rPr lang="en-US" sz="2800" b="1" i="1" dirty="0">
                <a:solidFill>
                  <a:srgbClr val="6D2F72"/>
                </a:solidFill>
                <a:latin typeface="+mn-lt"/>
              </a:rPr>
              <a:t>overlapped</a:t>
            </a:r>
            <a:r>
              <a:rPr lang="en-US" sz="2800" dirty="0">
                <a:solidFill>
                  <a:srgbClr val="0033CC"/>
                </a:solidFill>
                <a:latin typeface="+mn-lt"/>
              </a:rPr>
              <a:t> </a:t>
            </a:r>
            <a:r>
              <a:rPr lang="en-US" sz="2800" dirty="0">
                <a:solidFill>
                  <a:schemeClr val="tx1"/>
                </a:solidFill>
                <a:latin typeface="+mn-lt"/>
              </a:rPr>
              <a:t>from</a:t>
            </a:r>
            <a:r>
              <a:rPr lang="en-US" sz="2800" dirty="0">
                <a:solidFill>
                  <a:srgbClr val="0033CC"/>
                </a:solidFill>
                <a:latin typeface="+mn-lt"/>
              </a:rPr>
              <a:t> </a:t>
            </a:r>
            <a:r>
              <a:rPr lang="en-US" sz="2800" b="1" i="1" dirty="0">
                <a:solidFill>
                  <a:srgbClr val="6D2F72"/>
                </a:solidFill>
                <a:latin typeface="+mn-lt"/>
              </a:rPr>
              <a:t>clear astern </a:t>
            </a:r>
            <a:r>
              <a:rPr lang="en-US" sz="2800" dirty="0">
                <a:solidFill>
                  <a:schemeClr val="tx1"/>
                </a:solidFill>
                <a:latin typeface="+mn-lt"/>
              </a:rPr>
              <a:t>and then luffed above her </a:t>
            </a:r>
            <a:r>
              <a:rPr lang="en-US" sz="2800" b="1" i="1" dirty="0">
                <a:solidFill>
                  <a:srgbClr val="6D2F72"/>
                </a:solidFill>
                <a:latin typeface="+mn-lt"/>
              </a:rPr>
              <a:t>proper course</a:t>
            </a:r>
            <a:r>
              <a:rPr lang="en-US" sz="2800" dirty="0">
                <a:solidFill>
                  <a:schemeClr val="tx1"/>
                </a:solidFill>
                <a:latin typeface="+mn-lt"/>
              </a:rPr>
              <a:t>.  The intent was to make it difficult for Yellow to stay ahead.</a:t>
            </a:r>
            <a:br>
              <a:rPr lang="en-US" sz="2800" dirty="0">
                <a:solidFill>
                  <a:schemeClr val="tx1"/>
                </a:solidFill>
                <a:latin typeface="+mn-lt"/>
              </a:rPr>
            </a:br>
            <a:endParaRPr lang="en-US" sz="2800" dirty="0">
              <a:solidFill>
                <a:schemeClr val="tx1"/>
              </a:solidFill>
              <a:latin typeface="+mn-lt"/>
            </a:endParaRPr>
          </a:p>
          <a:p>
            <a:pPr eaLnBrk="1" hangingPunct="1">
              <a:spcBef>
                <a:spcPts val="1800"/>
              </a:spcBef>
              <a:spcAft>
                <a:spcPts val="0"/>
              </a:spcAft>
              <a:buFontTx/>
              <a:buChar char="•"/>
            </a:pPr>
            <a:r>
              <a:rPr lang="en-US" sz="2800" dirty="0">
                <a:solidFill>
                  <a:schemeClr val="tx1"/>
                </a:solidFill>
                <a:latin typeface="+mn-lt"/>
              </a:rPr>
              <a:t>In the absence of Yellow, </a:t>
            </a:r>
            <a:br>
              <a:rPr lang="en-US" sz="2800" dirty="0">
                <a:solidFill>
                  <a:schemeClr val="tx1"/>
                </a:solidFill>
                <a:latin typeface="+mn-lt"/>
              </a:rPr>
            </a:br>
            <a:r>
              <a:rPr lang="en-US" sz="2800" dirty="0">
                <a:solidFill>
                  <a:schemeClr val="tx1"/>
                </a:solidFill>
                <a:latin typeface="+mn-lt"/>
              </a:rPr>
              <a:t>Blue would not luff. </a:t>
            </a:r>
            <a:br>
              <a:rPr lang="en-US" sz="2800" dirty="0">
                <a:solidFill>
                  <a:schemeClr val="tx1"/>
                </a:solidFill>
                <a:latin typeface="+mn-lt"/>
              </a:rPr>
            </a:br>
            <a:endParaRPr lang="en-US" sz="2800" dirty="0">
              <a:solidFill>
                <a:schemeClr val="tx1"/>
              </a:solidFill>
              <a:latin typeface="+mn-lt"/>
            </a:endParaRPr>
          </a:p>
          <a:p>
            <a:pPr eaLnBrk="1" hangingPunct="1">
              <a:spcBef>
                <a:spcPts val="1800"/>
              </a:spcBef>
              <a:spcAft>
                <a:spcPct val="50000"/>
              </a:spcAft>
              <a:buFontTx/>
              <a:buChar char="•"/>
            </a:pPr>
            <a:r>
              <a:rPr lang="en-US" sz="2800" dirty="0">
                <a:solidFill>
                  <a:schemeClr val="tx1"/>
                </a:solidFill>
                <a:latin typeface="+mn-lt"/>
              </a:rPr>
              <a:t>Blue broke rule 17.</a:t>
            </a:r>
          </a:p>
        </p:txBody>
      </p:sp>
      <p:sp>
        <p:nvSpPr>
          <p:cNvPr id="7" name="Title 1">
            <a:extLst>
              <a:ext uri="{FF2B5EF4-FFF2-40B4-BE49-F238E27FC236}">
                <a16:creationId xmlns:a16="http://schemas.microsoft.com/office/drawing/2014/main" id="{0F752F31-A5A2-4F6A-B2A8-836C9B4D7B88}"/>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descr="Diagram&#10;&#10;Description automatically generated">
            <a:extLst>
              <a:ext uri="{FF2B5EF4-FFF2-40B4-BE49-F238E27FC236}">
                <a16:creationId xmlns:a16="http://schemas.microsoft.com/office/drawing/2014/main" id="{08F998A4-6C1F-45D8-BBE5-3FAAF332D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2158998"/>
            <a:ext cx="3653232" cy="3931243"/>
          </a:xfrm>
          <a:prstGeom prst="rect">
            <a:avLst/>
          </a:prstGeom>
        </p:spPr>
      </p:pic>
    </p:spTree>
    <p:extLst>
      <p:ext uri="{BB962C8B-B14F-4D97-AF65-F5344CB8AC3E}">
        <p14:creationId xmlns:p14="http://schemas.microsoft.com/office/powerpoint/2010/main" val="16846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ext Box 6"/>
          <p:cNvSpPr txBox="1">
            <a:spLocks noChangeArrowheads="1"/>
          </p:cNvSpPr>
          <p:nvPr/>
        </p:nvSpPr>
        <p:spPr bwMode="auto">
          <a:xfrm>
            <a:off x="1191491" y="1083306"/>
            <a:ext cx="5882483"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Aft>
                <a:spcPct val="50000"/>
              </a:spcAft>
              <a:buFontTx/>
              <a:buChar char="•"/>
            </a:pPr>
            <a:r>
              <a:rPr lang="en-US" sz="2800" dirty="0">
                <a:solidFill>
                  <a:schemeClr val="tx1"/>
                </a:solidFill>
                <a:latin typeface="+mn-lt"/>
              </a:rPr>
              <a:t>Blue became </a:t>
            </a:r>
            <a:r>
              <a:rPr lang="en-US" sz="2800" b="1" i="1" dirty="0">
                <a:solidFill>
                  <a:srgbClr val="6D2F72"/>
                </a:solidFill>
                <a:latin typeface="+mn-lt"/>
              </a:rPr>
              <a:t>overlapped</a:t>
            </a:r>
            <a:r>
              <a:rPr lang="en-US" sz="2800" b="1" dirty="0">
                <a:solidFill>
                  <a:srgbClr val="0033CC"/>
                </a:solidFill>
                <a:latin typeface="+mn-lt"/>
              </a:rPr>
              <a:t> </a:t>
            </a:r>
            <a:r>
              <a:rPr lang="en-US" sz="2800" dirty="0">
                <a:solidFill>
                  <a:schemeClr val="tx1"/>
                </a:solidFill>
                <a:latin typeface="+mn-lt"/>
              </a:rPr>
              <a:t>from</a:t>
            </a:r>
            <a:r>
              <a:rPr lang="en-US" sz="2800" b="1" dirty="0">
                <a:solidFill>
                  <a:schemeClr val="tx1"/>
                </a:solidFill>
                <a:latin typeface="+mn-lt"/>
              </a:rPr>
              <a:t> </a:t>
            </a:r>
            <a:r>
              <a:rPr lang="en-US" sz="2800" b="1" i="1" dirty="0">
                <a:solidFill>
                  <a:srgbClr val="6D2F72"/>
                </a:solidFill>
                <a:latin typeface="+mn-lt"/>
              </a:rPr>
              <a:t>clear astern </a:t>
            </a:r>
            <a:r>
              <a:rPr lang="en-US" sz="2800" dirty="0">
                <a:solidFill>
                  <a:schemeClr val="tx1"/>
                </a:solidFill>
                <a:latin typeface="+mn-lt"/>
              </a:rPr>
              <a:t>and then sailed high to go above the slower gray boats in front of her.  </a:t>
            </a:r>
          </a:p>
          <a:p>
            <a:pPr algn="l" eaLnBrk="1" hangingPunct="1">
              <a:spcAft>
                <a:spcPct val="50000"/>
              </a:spcAft>
              <a:buFontTx/>
              <a:buChar char="•"/>
            </a:pPr>
            <a:r>
              <a:rPr lang="en-US" sz="2800" dirty="0">
                <a:solidFill>
                  <a:schemeClr val="tx1"/>
                </a:solidFill>
                <a:latin typeface="+mn-lt"/>
              </a:rPr>
              <a:t>In the absence of Yellow, Blue would still sail high of the gray boats.</a:t>
            </a:r>
          </a:p>
          <a:p>
            <a:pPr algn="l" eaLnBrk="1" hangingPunct="1">
              <a:spcAft>
                <a:spcPct val="50000"/>
              </a:spcAft>
              <a:buFontTx/>
              <a:buChar char="•"/>
            </a:pPr>
            <a:r>
              <a:rPr lang="en-US" sz="2800" dirty="0">
                <a:solidFill>
                  <a:schemeClr val="tx1"/>
                </a:solidFill>
                <a:latin typeface="+mn-lt"/>
              </a:rPr>
              <a:t>Because she would do this even in the absence of Yellow, it is a legitimate</a:t>
            </a:r>
            <a:r>
              <a:rPr lang="en-US" sz="2800" b="1" dirty="0">
                <a:solidFill>
                  <a:schemeClr val="tx1"/>
                </a:solidFill>
                <a:latin typeface="+mn-lt"/>
              </a:rPr>
              <a:t> </a:t>
            </a:r>
            <a:r>
              <a:rPr lang="en-US" sz="2800" b="1" i="1" dirty="0">
                <a:solidFill>
                  <a:srgbClr val="6D2F72"/>
                </a:solidFill>
                <a:latin typeface="+mn-lt"/>
              </a:rPr>
              <a:t>proper course</a:t>
            </a:r>
            <a:r>
              <a:rPr lang="en-US" sz="2800" dirty="0">
                <a:solidFill>
                  <a:schemeClr val="tx1"/>
                </a:solidFill>
                <a:latin typeface="+mn-lt"/>
              </a:rPr>
              <a:t>.</a:t>
            </a:r>
          </a:p>
        </p:txBody>
      </p:sp>
      <p:sp>
        <p:nvSpPr>
          <p:cNvPr id="7" name="Title 1">
            <a:extLst>
              <a:ext uri="{FF2B5EF4-FFF2-40B4-BE49-F238E27FC236}">
                <a16:creationId xmlns:a16="http://schemas.microsoft.com/office/drawing/2014/main" id="{EBB72690-CC41-4308-8E25-5CE958245B86}"/>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Graphic 2">
            <a:extLst>
              <a:ext uri="{FF2B5EF4-FFF2-40B4-BE49-F238E27FC236}">
                <a16:creationId xmlns:a16="http://schemas.microsoft.com/office/drawing/2014/main" id="{F547DA3D-1015-4E63-8948-010F4E5B1E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67573"/>
          <a:stretch/>
        </p:blipFill>
        <p:spPr>
          <a:xfrm>
            <a:off x="7811857" y="4191000"/>
            <a:ext cx="3499324" cy="1866900"/>
          </a:xfrm>
          <a:prstGeom prst="rect">
            <a:avLst/>
          </a:prstGeom>
        </p:spPr>
      </p:pic>
      <p:pic>
        <p:nvPicPr>
          <p:cNvPr id="6" name="Picture 5" descr="Diagram&#10;&#10;Description automatically generated">
            <a:extLst>
              <a:ext uri="{FF2B5EF4-FFF2-40B4-BE49-F238E27FC236}">
                <a16:creationId xmlns:a16="http://schemas.microsoft.com/office/drawing/2014/main" id="{96E94F7D-4B53-42EB-A574-EBC0E7F68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753" y="279396"/>
            <a:ext cx="3767532" cy="4054241"/>
          </a:xfrm>
          <a:prstGeom prst="rect">
            <a:avLst/>
          </a:prstGeom>
        </p:spPr>
      </p:pic>
    </p:spTree>
    <p:extLst>
      <p:ext uri="{BB962C8B-B14F-4D97-AF65-F5344CB8AC3E}">
        <p14:creationId xmlns:p14="http://schemas.microsoft.com/office/powerpoint/2010/main" val="21165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191491" y="1083306"/>
            <a:ext cx="10253794"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buFontTx/>
              <a:buChar char="•"/>
            </a:pPr>
            <a:r>
              <a:rPr lang="en-US" sz="2800" dirty="0">
                <a:solidFill>
                  <a:schemeClr val="tx1"/>
                </a:solidFill>
                <a:latin typeface="+mn-lt"/>
              </a:rPr>
              <a:t>Yellow established an </a:t>
            </a:r>
            <a:r>
              <a:rPr lang="en-US" sz="2800" b="1" i="1" dirty="0">
                <a:solidFill>
                  <a:srgbClr val="6D2F72"/>
                </a:solidFill>
                <a:latin typeface="+mn-lt"/>
              </a:rPr>
              <a:t>overlap</a:t>
            </a:r>
            <a:r>
              <a:rPr lang="en-US" sz="2800" dirty="0">
                <a:solidFill>
                  <a:srgbClr val="0033CC"/>
                </a:solidFill>
                <a:latin typeface="+mn-lt"/>
              </a:rPr>
              <a:t> </a:t>
            </a:r>
            <a:r>
              <a:rPr lang="en-US" sz="2800" dirty="0">
                <a:solidFill>
                  <a:schemeClr val="tx1"/>
                </a:solidFill>
                <a:latin typeface="+mn-lt"/>
              </a:rPr>
              <a:t>to </a:t>
            </a:r>
            <a:r>
              <a:rPr lang="en-US" sz="2800" b="1" i="1" dirty="0">
                <a:solidFill>
                  <a:srgbClr val="6D2F72"/>
                </a:solidFill>
                <a:latin typeface="+mn-lt"/>
              </a:rPr>
              <a:t>leeward</a:t>
            </a:r>
            <a:r>
              <a:rPr lang="en-US" sz="2800" dirty="0">
                <a:solidFill>
                  <a:srgbClr val="0033CC"/>
                </a:solidFill>
                <a:latin typeface="+mn-lt"/>
              </a:rPr>
              <a:t> </a:t>
            </a:r>
            <a:r>
              <a:rPr lang="en-US" sz="2800" dirty="0">
                <a:solidFill>
                  <a:schemeClr val="tx1"/>
                </a:solidFill>
                <a:latin typeface="+mn-lt"/>
              </a:rPr>
              <a:t>while more than two hull lengths away from Blue.</a:t>
            </a:r>
          </a:p>
          <a:p>
            <a:pPr eaLnBrk="1" hangingPunct="1">
              <a:spcBef>
                <a:spcPts val="1200"/>
              </a:spcBef>
              <a:buFontTx/>
              <a:buChar char="•"/>
            </a:pPr>
            <a:r>
              <a:rPr lang="en-US" sz="2800" dirty="0">
                <a:solidFill>
                  <a:schemeClr val="tx1"/>
                </a:solidFill>
                <a:latin typeface="+mn-lt"/>
              </a:rPr>
              <a:t>Yellow is not restricted by rule 17 and may sail up to head to wind.</a:t>
            </a:r>
          </a:p>
        </p:txBody>
      </p:sp>
      <p:sp>
        <p:nvSpPr>
          <p:cNvPr id="7" name="Title 1">
            <a:extLst>
              <a:ext uri="{FF2B5EF4-FFF2-40B4-BE49-F238E27FC236}">
                <a16:creationId xmlns:a16="http://schemas.microsoft.com/office/drawing/2014/main" id="{C8EA031C-5474-44F3-AF6C-0B449E6585FA}"/>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4" name="Picture 3" descr="A picture containing diagram&#10;&#10;Description automatically generated">
            <a:extLst>
              <a:ext uri="{FF2B5EF4-FFF2-40B4-BE49-F238E27FC236}">
                <a16:creationId xmlns:a16="http://schemas.microsoft.com/office/drawing/2014/main" id="{1A8B061F-5FB8-468E-962A-5E90E28B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67" y="2695575"/>
            <a:ext cx="6065065" cy="3545827"/>
          </a:xfrm>
          <a:prstGeom prst="rect">
            <a:avLst/>
          </a:prstGeom>
        </p:spPr>
      </p:pic>
    </p:spTree>
    <p:extLst>
      <p:ext uri="{BB962C8B-B14F-4D97-AF65-F5344CB8AC3E}">
        <p14:creationId xmlns:p14="http://schemas.microsoft.com/office/powerpoint/2010/main" val="38945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1191491" y="1005840"/>
            <a:ext cx="9895609" cy="385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46175" indent="-1146175" defTabSz="1146175" eaLnBrk="0" hangingPunct="0">
              <a:defRPr sz="2400">
                <a:solidFill>
                  <a:srgbClr val="213974"/>
                </a:solidFill>
                <a:latin typeface="Arial" charset="0"/>
              </a:defRPr>
            </a:lvl1pPr>
            <a:lvl2pPr marL="742950" indent="-285750" defTabSz="1146175" eaLnBrk="0" hangingPunct="0">
              <a:defRPr sz="2400">
                <a:solidFill>
                  <a:srgbClr val="213974"/>
                </a:solidFill>
                <a:latin typeface="Arial" charset="0"/>
              </a:defRPr>
            </a:lvl2pPr>
            <a:lvl3pPr marL="1143000" indent="-228600" defTabSz="1146175" eaLnBrk="0" hangingPunct="0">
              <a:defRPr sz="2400">
                <a:solidFill>
                  <a:srgbClr val="213974"/>
                </a:solidFill>
                <a:latin typeface="Arial" charset="0"/>
              </a:defRPr>
            </a:lvl3pPr>
            <a:lvl4pPr marL="1600200" indent="-228600" defTabSz="1146175" eaLnBrk="0" hangingPunct="0">
              <a:defRPr sz="2400">
                <a:solidFill>
                  <a:srgbClr val="213974"/>
                </a:solidFill>
                <a:latin typeface="Arial" charset="0"/>
              </a:defRPr>
            </a:lvl4pPr>
            <a:lvl5pPr marL="2057400" indent="-228600" defTabSz="1146175" eaLnBrk="0" hangingPunct="0">
              <a:defRPr sz="2400">
                <a:solidFill>
                  <a:srgbClr val="213974"/>
                </a:solidFill>
                <a:latin typeface="Arial" charset="0"/>
              </a:defRPr>
            </a:lvl5pPr>
            <a:lvl6pPr marL="2514600" indent="-228600" algn="ctr" defTabSz="1146175" eaLnBrk="0" fontAlgn="base" hangingPunct="0">
              <a:spcBef>
                <a:spcPct val="0"/>
              </a:spcBef>
              <a:spcAft>
                <a:spcPct val="0"/>
              </a:spcAft>
              <a:defRPr sz="2400">
                <a:solidFill>
                  <a:srgbClr val="213974"/>
                </a:solidFill>
                <a:latin typeface="Arial" charset="0"/>
              </a:defRPr>
            </a:lvl6pPr>
            <a:lvl7pPr marL="2971800" indent="-228600" algn="ctr" defTabSz="1146175" eaLnBrk="0" fontAlgn="base" hangingPunct="0">
              <a:spcBef>
                <a:spcPct val="0"/>
              </a:spcBef>
              <a:spcAft>
                <a:spcPct val="0"/>
              </a:spcAft>
              <a:defRPr sz="2400">
                <a:solidFill>
                  <a:srgbClr val="213974"/>
                </a:solidFill>
                <a:latin typeface="Arial" charset="0"/>
              </a:defRPr>
            </a:lvl7pPr>
            <a:lvl8pPr marL="3429000" indent="-228600" algn="ctr" defTabSz="1146175" eaLnBrk="0" fontAlgn="base" hangingPunct="0">
              <a:spcBef>
                <a:spcPct val="0"/>
              </a:spcBef>
              <a:spcAft>
                <a:spcPct val="0"/>
              </a:spcAft>
              <a:defRPr sz="2400">
                <a:solidFill>
                  <a:srgbClr val="213974"/>
                </a:solidFill>
                <a:latin typeface="Arial" charset="0"/>
              </a:defRPr>
            </a:lvl8pPr>
            <a:lvl9pPr marL="3886200" indent="-228600" algn="ctr" defTabSz="1146175" eaLnBrk="0" fontAlgn="base" hangingPunct="0">
              <a:spcBef>
                <a:spcPct val="0"/>
              </a:spcBef>
              <a:spcAft>
                <a:spcPct val="0"/>
              </a:spcAft>
              <a:defRPr sz="2400">
                <a:solidFill>
                  <a:srgbClr val="213974"/>
                </a:solidFill>
                <a:latin typeface="Arial" charset="0"/>
              </a:defRPr>
            </a:lvl9pPr>
          </a:lstStyle>
          <a:p>
            <a:pPr eaLnBrk="1" hangingPunct="1">
              <a:spcAft>
                <a:spcPct val="30000"/>
              </a:spcAft>
            </a:pPr>
            <a:r>
              <a:rPr lang="en-US" sz="1900" b="1" dirty="0">
                <a:solidFill>
                  <a:schemeClr val="tx1"/>
                </a:solidFill>
                <a:latin typeface="+mn-lt"/>
              </a:rPr>
              <a:t>Position 1:	</a:t>
            </a:r>
            <a:r>
              <a:rPr lang="en-US" sz="1900" dirty="0">
                <a:solidFill>
                  <a:schemeClr val="tx1"/>
                </a:solidFill>
                <a:latin typeface="+mn-lt"/>
              </a:rPr>
              <a:t>Before reaching position 1 Blue had established an </a:t>
            </a:r>
            <a:r>
              <a:rPr lang="en-US" sz="1900" b="1" i="1" dirty="0">
                <a:solidFill>
                  <a:srgbClr val="6D2F72"/>
                </a:solidFill>
                <a:latin typeface="+mn-lt"/>
              </a:rPr>
              <a:t>overlap</a:t>
            </a:r>
            <a:r>
              <a:rPr lang="en-US" sz="1900" dirty="0">
                <a:solidFill>
                  <a:srgbClr val="0033CC"/>
                </a:solidFill>
                <a:latin typeface="+mn-lt"/>
              </a:rPr>
              <a:t> </a:t>
            </a:r>
            <a:r>
              <a:rPr lang="en-US" sz="1900" dirty="0">
                <a:solidFill>
                  <a:schemeClr val="tx1"/>
                </a:solidFill>
                <a:latin typeface="+mn-lt"/>
              </a:rPr>
              <a:t>to windward of Yellow </a:t>
            </a:r>
            <a:br>
              <a:rPr lang="en-US" sz="1900" dirty="0">
                <a:solidFill>
                  <a:schemeClr val="tx1"/>
                </a:solidFill>
                <a:latin typeface="+mn-lt"/>
              </a:rPr>
            </a:br>
            <a:r>
              <a:rPr lang="en-US" sz="1900" dirty="0">
                <a:solidFill>
                  <a:schemeClr val="tx1"/>
                </a:solidFill>
                <a:latin typeface="+mn-lt"/>
              </a:rPr>
              <a:t>(no rule 17 restriction).</a:t>
            </a:r>
            <a:br>
              <a:rPr lang="en-US" sz="1900" b="1" dirty="0">
                <a:solidFill>
                  <a:schemeClr val="tx1"/>
                </a:solidFill>
                <a:latin typeface="+mn-lt"/>
              </a:rPr>
            </a:br>
            <a:endParaRPr lang="en-US" sz="1900" b="1" dirty="0">
              <a:solidFill>
                <a:schemeClr val="tx1"/>
              </a:solidFill>
              <a:latin typeface="+mn-lt"/>
            </a:endParaRPr>
          </a:p>
          <a:p>
            <a:pPr algn="l" eaLnBrk="1" hangingPunct="1">
              <a:spcAft>
                <a:spcPct val="30000"/>
              </a:spcAft>
            </a:pPr>
            <a:r>
              <a:rPr lang="en-US" sz="1900" b="1" dirty="0">
                <a:solidFill>
                  <a:schemeClr val="tx1"/>
                </a:solidFill>
                <a:latin typeface="+mn-lt"/>
              </a:rPr>
              <a:t>Position 2:	</a:t>
            </a:r>
            <a:r>
              <a:rPr lang="en-US" sz="1900" dirty="0">
                <a:solidFill>
                  <a:schemeClr val="tx1"/>
                </a:solidFill>
                <a:latin typeface="+mn-lt"/>
              </a:rPr>
              <a:t>Blue luffs hard breaking the </a:t>
            </a:r>
            <a:r>
              <a:rPr lang="en-US" sz="1900" b="1" i="1" dirty="0">
                <a:solidFill>
                  <a:srgbClr val="6D2F72"/>
                </a:solidFill>
                <a:latin typeface="+mn-lt"/>
              </a:rPr>
              <a:t>overlap</a:t>
            </a:r>
            <a:r>
              <a:rPr lang="en-US" sz="1900" b="1" dirty="0">
                <a:solidFill>
                  <a:schemeClr val="tx1"/>
                </a:solidFill>
                <a:latin typeface="+mn-lt"/>
              </a:rPr>
              <a:t>.</a:t>
            </a:r>
            <a:br>
              <a:rPr lang="en-US" sz="1900" b="1" dirty="0">
                <a:solidFill>
                  <a:schemeClr val="tx1"/>
                </a:solidFill>
                <a:latin typeface="+mn-lt"/>
              </a:rPr>
            </a:br>
            <a:endParaRPr lang="en-US" sz="1900" b="1" dirty="0">
              <a:solidFill>
                <a:schemeClr val="tx1"/>
              </a:solidFill>
              <a:latin typeface="+mn-lt"/>
            </a:endParaRPr>
          </a:p>
          <a:p>
            <a:pPr eaLnBrk="1" hangingPunct="1">
              <a:spcAft>
                <a:spcPts val="0"/>
              </a:spcAft>
            </a:pPr>
            <a:r>
              <a:rPr lang="en-US" sz="1900" b="1" dirty="0">
                <a:solidFill>
                  <a:schemeClr val="tx1"/>
                </a:solidFill>
                <a:latin typeface="+mn-lt"/>
              </a:rPr>
              <a:t>Position 3:	</a:t>
            </a:r>
            <a:r>
              <a:rPr lang="en-US" sz="1900" dirty="0">
                <a:solidFill>
                  <a:schemeClr val="tx1"/>
                </a:solidFill>
                <a:latin typeface="+mn-lt"/>
              </a:rPr>
              <a:t>Blue bears away causing the </a:t>
            </a:r>
            <a:r>
              <a:rPr lang="en-US" sz="1900" b="1" i="1" dirty="0">
                <a:solidFill>
                  <a:srgbClr val="6D2F72"/>
                </a:solidFill>
                <a:latin typeface="+mn-lt"/>
              </a:rPr>
              <a:t>overlap</a:t>
            </a:r>
            <a:r>
              <a:rPr lang="en-US" sz="1900" b="1" dirty="0">
                <a:solidFill>
                  <a:srgbClr val="6D2F72"/>
                </a:solidFill>
                <a:latin typeface="+mn-lt"/>
              </a:rPr>
              <a:t> </a:t>
            </a:r>
            <a:r>
              <a:rPr lang="en-US" sz="1900" dirty="0">
                <a:solidFill>
                  <a:schemeClr val="tx1"/>
                </a:solidFill>
                <a:latin typeface="+mn-lt"/>
              </a:rPr>
              <a:t>to begin again. Yellow does not have to give Blue</a:t>
            </a:r>
            <a:r>
              <a:rPr lang="en-US" sz="1900" dirty="0">
                <a:solidFill>
                  <a:srgbClr val="0033CC"/>
                </a:solidFill>
                <a:latin typeface="+mn-lt"/>
              </a:rPr>
              <a:t> </a:t>
            </a:r>
            <a:r>
              <a:rPr lang="en-US" sz="1900" b="1" i="1" dirty="0">
                <a:solidFill>
                  <a:srgbClr val="6D2F72"/>
                </a:solidFill>
                <a:latin typeface="+mn-lt"/>
              </a:rPr>
              <a:t>room</a:t>
            </a:r>
            <a:r>
              <a:rPr lang="en-US" sz="1900" b="1" dirty="0">
                <a:solidFill>
                  <a:srgbClr val="0033CC"/>
                </a:solidFill>
                <a:latin typeface="+mn-lt"/>
              </a:rPr>
              <a:t> </a:t>
            </a:r>
            <a:r>
              <a:rPr lang="en-US" sz="1900" dirty="0">
                <a:solidFill>
                  <a:schemeClr val="tx1"/>
                </a:solidFill>
                <a:latin typeface="+mn-lt"/>
              </a:rPr>
              <a:t>to</a:t>
            </a:r>
            <a:r>
              <a:rPr lang="en-US" sz="1900" b="1" dirty="0">
                <a:solidFill>
                  <a:srgbClr val="0033CC"/>
                </a:solidFill>
                <a:latin typeface="+mn-lt"/>
              </a:rPr>
              <a:t> </a:t>
            </a:r>
            <a:r>
              <a:rPr lang="en-US" sz="1900" b="1" i="1" dirty="0">
                <a:solidFill>
                  <a:srgbClr val="6D2F72"/>
                </a:solidFill>
                <a:latin typeface="+mn-lt"/>
              </a:rPr>
              <a:t>keep clear </a:t>
            </a:r>
            <a:r>
              <a:rPr lang="en-US" sz="1900" dirty="0">
                <a:solidFill>
                  <a:schemeClr val="tx1"/>
                </a:solidFill>
                <a:latin typeface="+mn-lt"/>
              </a:rPr>
              <a:t>under rule 15 since she gained</a:t>
            </a:r>
            <a:r>
              <a:rPr lang="en-US" sz="1900" dirty="0">
                <a:solidFill>
                  <a:srgbClr val="0033CC"/>
                </a:solidFill>
                <a:latin typeface="+mn-lt"/>
              </a:rPr>
              <a:t> </a:t>
            </a:r>
            <a:r>
              <a:rPr lang="en-US" sz="1900" b="1" i="1" dirty="0">
                <a:solidFill>
                  <a:srgbClr val="6D2F72"/>
                </a:solidFill>
                <a:latin typeface="+mn-lt"/>
              </a:rPr>
              <a:t>leeward</a:t>
            </a:r>
            <a:r>
              <a:rPr lang="en-US" sz="1900" b="1" dirty="0">
                <a:solidFill>
                  <a:srgbClr val="6D2F72"/>
                </a:solidFill>
                <a:latin typeface="+mn-lt"/>
              </a:rPr>
              <a:t> </a:t>
            </a:r>
            <a:r>
              <a:rPr lang="en-US" sz="1900" dirty="0">
                <a:solidFill>
                  <a:schemeClr val="tx1"/>
                </a:solidFill>
                <a:latin typeface="+mn-lt"/>
              </a:rPr>
              <a:t>right-of-way as a result of Blue’s actions.</a:t>
            </a:r>
            <a:br>
              <a:rPr lang="en-US" sz="1900" b="1" dirty="0">
                <a:solidFill>
                  <a:schemeClr val="tx1"/>
                </a:solidFill>
                <a:latin typeface="+mn-lt"/>
              </a:rPr>
            </a:br>
            <a:endParaRPr lang="en-US" sz="1900" b="1" dirty="0">
              <a:solidFill>
                <a:schemeClr val="tx1"/>
              </a:solidFill>
              <a:latin typeface="+mn-lt"/>
            </a:endParaRPr>
          </a:p>
          <a:p>
            <a:pPr eaLnBrk="1" hangingPunct="1">
              <a:spcBef>
                <a:spcPts val="600"/>
              </a:spcBef>
            </a:pPr>
            <a:r>
              <a:rPr lang="en-US" sz="1900" b="1" dirty="0">
                <a:solidFill>
                  <a:schemeClr val="tx1"/>
                </a:solidFill>
                <a:latin typeface="+mn-lt"/>
              </a:rPr>
              <a:t>Position 4:	</a:t>
            </a:r>
            <a:r>
              <a:rPr lang="en-US" sz="1900" dirty="0">
                <a:solidFill>
                  <a:schemeClr val="tx1"/>
                </a:solidFill>
                <a:latin typeface="+mn-lt"/>
              </a:rPr>
              <a:t>Yellow must promptly bear away to sail </a:t>
            </a:r>
            <a:br>
              <a:rPr lang="en-US" sz="1900" dirty="0">
                <a:solidFill>
                  <a:schemeClr val="tx1"/>
                </a:solidFill>
                <a:latin typeface="+mn-lt"/>
              </a:rPr>
            </a:br>
            <a:r>
              <a:rPr lang="en-US" sz="1900" dirty="0">
                <a:solidFill>
                  <a:schemeClr val="tx1"/>
                </a:solidFill>
                <a:latin typeface="+mn-lt"/>
              </a:rPr>
              <a:t>her </a:t>
            </a:r>
            <a:r>
              <a:rPr lang="en-US" sz="1900" b="1" i="1" dirty="0">
                <a:solidFill>
                  <a:srgbClr val="6D2F72"/>
                </a:solidFill>
                <a:latin typeface="+mn-lt"/>
              </a:rPr>
              <a:t>proper course </a:t>
            </a:r>
            <a:r>
              <a:rPr lang="en-US" sz="1900" dirty="0">
                <a:solidFill>
                  <a:schemeClr val="tx1"/>
                </a:solidFill>
                <a:latin typeface="+mn-lt"/>
              </a:rPr>
              <a:t>because she obtained </a:t>
            </a:r>
            <a:br>
              <a:rPr lang="en-US" sz="1900" dirty="0">
                <a:solidFill>
                  <a:schemeClr val="tx1"/>
                </a:solidFill>
                <a:latin typeface="+mn-lt"/>
              </a:rPr>
            </a:br>
            <a:r>
              <a:rPr lang="en-US" sz="1900" dirty="0">
                <a:solidFill>
                  <a:schemeClr val="tx1"/>
                </a:solidFill>
                <a:latin typeface="+mn-lt"/>
              </a:rPr>
              <a:t>her </a:t>
            </a:r>
            <a:r>
              <a:rPr lang="en-US" sz="1900" b="1" i="1" dirty="0">
                <a:solidFill>
                  <a:srgbClr val="6D2F72"/>
                </a:solidFill>
                <a:latin typeface="+mn-lt"/>
              </a:rPr>
              <a:t>overlap</a:t>
            </a:r>
            <a:r>
              <a:rPr lang="en-US" sz="1900" b="1" i="1" dirty="0">
                <a:solidFill>
                  <a:srgbClr val="FF0000"/>
                </a:solidFill>
                <a:latin typeface="+mn-lt"/>
              </a:rPr>
              <a:t> </a:t>
            </a:r>
            <a:r>
              <a:rPr lang="en-US" sz="1900" dirty="0">
                <a:solidFill>
                  <a:schemeClr val="tx1"/>
                </a:solidFill>
                <a:latin typeface="+mn-lt"/>
              </a:rPr>
              <a:t>from</a:t>
            </a:r>
            <a:r>
              <a:rPr lang="en-US" sz="1900" b="1" dirty="0">
                <a:solidFill>
                  <a:srgbClr val="0033CC"/>
                </a:solidFill>
                <a:latin typeface="+mn-lt"/>
              </a:rPr>
              <a:t> </a:t>
            </a:r>
            <a:r>
              <a:rPr lang="en-US" sz="1900" b="1" i="1" dirty="0">
                <a:solidFill>
                  <a:srgbClr val="6D2F72"/>
                </a:solidFill>
                <a:latin typeface="+mn-lt"/>
              </a:rPr>
              <a:t>clear astern</a:t>
            </a:r>
            <a:r>
              <a:rPr lang="en-US" sz="1900" b="1" dirty="0">
                <a:solidFill>
                  <a:srgbClr val="6D2F72"/>
                </a:solidFill>
                <a:latin typeface="+mn-lt"/>
              </a:rPr>
              <a:t> </a:t>
            </a:r>
            <a:r>
              <a:rPr lang="en-US" sz="1900" dirty="0">
                <a:solidFill>
                  <a:schemeClr val="tx1"/>
                </a:solidFill>
                <a:latin typeface="+mn-lt"/>
              </a:rPr>
              <a:t>of Blue.</a:t>
            </a:r>
          </a:p>
        </p:txBody>
      </p:sp>
      <p:sp>
        <p:nvSpPr>
          <p:cNvPr id="7" name="Title 1">
            <a:extLst>
              <a:ext uri="{FF2B5EF4-FFF2-40B4-BE49-F238E27FC236}">
                <a16:creationId xmlns:a16="http://schemas.microsoft.com/office/drawing/2014/main" id="{9FE30276-6D48-406F-8084-58BE257C833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descr="A picture containing text, vector graphics&#10;&#10;Description automatically generated">
            <a:extLst>
              <a:ext uri="{FF2B5EF4-FFF2-40B4-BE49-F238E27FC236}">
                <a16:creationId xmlns:a16="http://schemas.microsoft.com/office/drawing/2014/main" id="{980CEEAF-62BC-42FD-BA91-2F1AD167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49" y="3362325"/>
            <a:ext cx="5219701" cy="2760418"/>
          </a:xfrm>
          <a:prstGeom prst="rect">
            <a:avLst/>
          </a:prstGeom>
        </p:spPr>
      </p:pic>
    </p:spTree>
    <p:extLst>
      <p:ext uri="{BB962C8B-B14F-4D97-AF65-F5344CB8AC3E}">
        <p14:creationId xmlns:p14="http://schemas.microsoft.com/office/powerpoint/2010/main" val="21538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91" y="1083306"/>
            <a:ext cx="7244266" cy="4832092"/>
          </a:xfrm>
          <a:prstGeom prst="rect">
            <a:avLst/>
          </a:prstGeom>
        </p:spPr>
        <p:txBody>
          <a:bodyPr wrap="square">
            <a:spAutoFit/>
          </a:bodyPr>
          <a:lstStyle/>
          <a:p>
            <a:r>
              <a:rPr lang="en-US" b="1" dirty="0">
                <a:latin typeface="+mn-lt"/>
              </a:rPr>
              <a:t>Position 1: </a:t>
            </a:r>
            <a:r>
              <a:rPr lang="en-US" dirty="0">
                <a:latin typeface="+mn-lt"/>
              </a:rPr>
              <a:t> No </a:t>
            </a:r>
            <a:r>
              <a:rPr lang="en-US" b="1" i="1" dirty="0">
                <a:solidFill>
                  <a:srgbClr val="6D2F72"/>
                </a:solidFill>
                <a:latin typeface="+mn-lt"/>
              </a:rPr>
              <a:t>overlap</a:t>
            </a:r>
            <a:r>
              <a:rPr lang="en-US" dirty="0">
                <a:latin typeface="+mn-lt"/>
              </a:rPr>
              <a:t>.</a:t>
            </a:r>
            <a:br>
              <a:rPr lang="en-US" b="1" i="1" dirty="0">
                <a:solidFill>
                  <a:srgbClr val="6D2F72"/>
                </a:solidFill>
                <a:latin typeface="+mn-lt"/>
              </a:rPr>
            </a:br>
            <a:endParaRPr lang="en-US" b="1" i="1" dirty="0">
              <a:solidFill>
                <a:srgbClr val="6D2F72"/>
              </a:solidFill>
              <a:latin typeface="+mn-lt"/>
            </a:endParaRPr>
          </a:p>
          <a:p>
            <a:pPr>
              <a:spcBef>
                <a:spcPts val="600"/>
              </a:spcBef>
            </a:pPr>
            <a:r>
              <a:rPr lang="en-US" b="1" dirty="0">
                <a:latin typeface="+mn-lt"/>
              </a:rPr>
              <a:t>Position 2:  </a:t>
            </a:r>
            <a:r>
              <a:rPr lang="en-US" dirty="0">
                <a:latin typeface="+mn-lt"/>
              </a:rPr>
              <a:t>Yellow becomes </a:t>
            </a:r>
            <a:r>
              <a:rPr lang="en-US" b="1" i="1" dirty="0">
                <a:solidFill>
                  <a:srgbClr val="6D2F72"/>
                </a:solidFill>
                <a:latin typeface="+mn-lt"/>
              </a:rPr>
              <a:t>overlapped</a:t>
            </a:r>
            <a:r>
              <a:rPr lang="en-US" b="1" dirty="0">
                <a:latin typeface="+mn-lt"/>
              </a:rPr>
              <a:t> </a:t>
            </a:r>
            <a:r>
              <a:rPr lang="en-US" dirty="0">
                <a:latin typeface="+mn-lt"/>
              </a:rPr>
              <a:t>to</a:t>
            </a:r>
            <a:r>
              <a:rPr lang="en-US" b="1" dirty="0">
                <a:latin typeface="+mn-lt"/>
              </a:rPr>
              <a:t> </a:t>
            </a:r>
            <a:r>
              <a:rPr lang="en-US" b="1" i="1" dirty="0">
                <a:solidFill>
                  <a:srgbClr val="6D2F72"/>
                </a:solidFill>
                <a:latin typeface="+mn-lt"/>
              </a:rPr>
              <a:t>leeward</a:t>
            </a:r>
            <a:r>
              <a:rPr lang="en-US" b="1" dirty="0">
                <a:solidFill>
                  <a:srgbClr val="0033CC"/>
                </a:solidFill>
                <a:latin typeface="+mn-lt"/>
              </a:rPr>
              <a:t> </a:t>
            </a:r>
            <a:r>
              <a:rPr lang="en-US" dirty="0">
                <a:latin typeface="+mn-lt"/>
              </a:rPr>
              <a:t>of Blue from </a:t>
            </a:r>
            <a:r>
              <a:rPr lang="en-US" b="1" i="1" dirty="0">
                <a:solidFill>
                  <a:srgbClr val="6D2F72"/>
                </a:solidFill>
                <a:latin typeface="+mn-lt"/>
              </a:rPr>
              <a:t>clear 	    astern</a:t>
            </a:r>
            <a:r>
              <a:rPr lang="en-US" b="1" dirty="0">
                <a:solidFill>
                  <a:srgbClr val="6D2F72"/>
                </a:solidFill>
                <a:latin typeface="+mn-lt"/>
              </a:rPr>
              <a:t> </a:t>
            </a:r>
            <a:r>
              <a:rPr lang="en-US" dirty="0">
                <a:latin typeface="+mn-lt"/>
              </a:rPr>
              <a:t>and within two hull lengths to</a:t>
            </a:r>
            <a:r>
              <a:rPr lang="en-US" dirty="0">
                <a:solidFill>
                  <a:srgbClr val="0033CC"/>
                </a:solidFill>
                <a:latin typeface="+mn-lt"/>
              </a:rPr>
              <a:t> </a:t>
            </a:r>
            <a:r>
              <a:rPr lang="en-US" b="1" i="1" dirty="0">
                <a:solidFill>
                  <a:srgbClr val="6D2F72"/>
                </a:solidFill>
                <a:latin typeface="+mn-lt"/>
              </a:rPr>
              <a:t>leeward</a:t>
            </a:r>
            <a:r>
              <a:rPr lang="en-US" b="1" dirty="0">
                <a:solidFill>
                  <a:srgbClr val="0033CC"/>
                </a:solidFill>
                <a:latin typeface="+mn-lt"/>
              </a:rPr>
              <a:t> </a:t>
            </a:r>
            <a:r>
              <a:rPr lang="en-US" dirty="0">
                <a:latin typeface="+mn-lt"/>
              </a:rPr>
              <a:t>of Blue.</a:t>
            </a:r>
            <a:br>
              <a:rPr lang="en-US" dirty="0">
                <a:latin typeface="+mn-lt"/>
              </a:rPr>
            </a:br>
            <a:endParaRPr lang="en-US" dirty="0">
              <a:latin typeface="+mn-lt"/>
            </a:endParaRPr>
          </a:p>
          <a:p>
            <a:pPr>
              <a:spcBef>
                <a:spcPts val="600"/>
              </a:spcBef>
            </a:pPr>
            <a:r>
              <a:rPr lang="en-US" b="1" dirty="0">
                <a:latin typeface="+mn-lt"/>
              </a:rPr>
              <a:t>Position 3:  </a:t>
            </a:r>
            <a:r>
              <a:rPr lang="en-US" dirty="0">
                <a:latin typeface="+mn-lt"/>
              </a:rPr>
              <a:t>Yellow </a:t>
            </a:r>
            <a:r>
              <a:rPr lang="en-US" dirty="0" err="1">
                <a:latin typeface="+mn-lt"/>
              </a:rPr>
              <a:t>gybes</a:t>
            </a:r>
            <a:r>
              <a:rPr lang="en-US" dirty="0">
                <a:latin typeface="+mn-lt"/>
              </a:rPr>
              <a:t> to </a:t>
            </a:r>
            <a:r>
              <a:rPr lang="en-US" b="1" i="1" dirty="0">
                <a:solidFill>
                  <a:srgbClr val="6D2F72"/>
                </a:solidFill>
                <a:latin typeface="+mn-lt"/>
              </a:rPr>
              <a:t>port</a:t>
            </a:r>
            <a:r>
              <a:rPr lang="en-US" dirty="0">
                <a:latin typeface="+mn-lt"/>
              </a:rPr>
              <a:t>. Blue and Yellow are still </a:t>
            </a:r>
            <a:r>
              <a:rPr lang="en-US" b="1" i="1" dirty="0">
                <a:solidFill>
                  <a:srgbClr val="6D2F72"/>
                </a:solidFill>
                <a:latin typeface="+mn-lt"/>
              </a:rPr>
              <a:t>overlapped</a:t>
            </a:r>
            <a:r>
              <a:rPr lang="en-US" b="1" dirty="0">
                <a:solidFill>
                  <a:srgbClr val="0033CC"/>
                </a:solidFill>
                <a:latin typeface="+mn-lt"/>
              </a:rPr>
              <a:t> 	</a:t>
            </a:r>
            <a:r>
              <a:rPr lang="en-US" dirty="0">
                <a:solidFill>
                  <a:srgbClr val="0033CC"/>
                </a:solidFill>
                <a:latin typeface="+mn-lt"/>
              </a:rPr>
              <a:t>    </a:t>
            </a:r>
            <a:r>
              <a:rPr lang="en-US" dirty="0">
                <a:latin typeface="+mn-lt"/>
              </a:rPr>
              <a:t>because both are &gt;90</a:t>
            </a:r>
            <a:r>
              <a:rPr lang="en-US" dirty="0">
                <a:latin typeface="+mn-lt"/>
                <a:cs typeface="Arial" charset="0"/>
              </a:rPr>
              <a:t>º off the wind; however, rule 17 	    	    applies only while they remain on the same</a:t>
            </a:r>
            <a:r>
              <a:rPr lang="en-US" b="1" dirty="0">
                <a:latin typeface="+mn-lt"/>
                <a:cs typeface="Arial" charset="0"/>
              </a:rPr>
              <a:t> </a:t>
            </a:r>
            <a:r>
              <a:rPr lang="en-US" b="1" i="1" dirty="0">
                <a:solidFill>
                  <a:srgbClr val="6D2F72"/>
                </a:solidFill>
                <a:latin typeface="+mn-lt"/>
                <a:cs typeface="Arial" charset="0"/>
              </a:rPr>
              <a:t>tack</a:t>
            </a:r>
            <a:r>
              <a:rPr lang="en-US" dirty="0">
                <a:latin typeface="+mn-lt"/>
                <a:cs typeface="Arial" charset="0"/>
              </a:rPr>
              <a:t>.</a:t>
            </a:r>
            <a:br>
              <a:rPr lang="en-US" b="1" dirty="0">
                <a:latin typeface="+mn-lt"/>
                <a:cs typeface="Arial" charset="0"/>
              </a:rPr>
            </a:br>
            <a:endParaRPr lang="en-US" b="1" dirty="0">
              <a:latin typeface="+mn-lt"/>
              <a:cs typeface="Arial" charset="0"/>
            </a:endParaRPr>
          </a:p>
          <a:p>
            <a:pPr>
              <a:spcBef>
                <a:spcPts val="600"/>
              </a:spcBef>
            </a:pPr>
            <a:r>
              <a:rPr lang="en-US" b="1" dirty="0">
                <a:latin typeface="+mn-lt"/>
              </a:rPr>
              <a:t>Position 4:  </a:t>
            </a:r>
            <a:r>
              <a:rPr lang="en-US" dirty="0">
                <a:latin typeface="+mn-lt"/>
              </a:rPr>
              <a:t>Yellow </a:t>
            </a:r>
            <a:r>
              <a:rPr lang="en-US" dirty="0" err="1">
                <a:latin typeface="+mn-lt"/>
              </a:rPr>
              <a:t>gybes</a:t>
            </a:r>
            <a:r>
              <a:rPr lang="en-US" dirty="0">
                <a:latin typeface="+mn-lt"/>
              </a:rPr>
              <a:t> back to </a:t>
            </a:r>
            <a:r>
              <a:rPr lang="en-US" b="1" i="1" dirty="0">
                <a:solidFill>
                  <a:srgbClr val="6D2F72"/>
                </a:solidFill>
                <a:latin typeface="+mn-lt"/>
              </a:rPr>
              <a:t>starboard</a:t>
            </a:r>
            <a:r>
              <a:rPr lang="en-US" dirty="0">
                <a:latin typeface="+mn-lt"/>
              </a:rPr>
              <a:t>.</a:t>
            </a:r>
            <a:br>
              <a:rPr lang="en-US" b="1" i="1" dirty="0">
                <a:solidFill>
                  <a:srgbClr val="6D2F72"/>
                </a:solidFill>
                <a:latin typeface="+mn-lt"/>
              </a:rPr>
            </a:br>
            <a:endParaRPr lang="en-US" b="1" i="1" dirty="0">
              <a:solidFill>
                <a:srgbClr val="6D2F72"/>
              </a:solidFill>
              <a:latin typeface="+mn-lt"/>
            </a:endParaRPr>
          </a:p>
          <a:p>
            <a:pPr>
              <a:spcBef>
                <a:spcPts val="600"/>
              </a:spcBef>
            </a:pPr>
            <a:r>
              <a:rPr lang="en-US" b="1" dirty="0">
                <a:latin typeface="+mn-lt"/>
              </a:rPr>
              <a:t>Position 5:  </a:t>
            </a:r>
            <a:r>
              <a:rPr lang="en-US" dirty="0">
                <a:latin typeface="+mn-lt"/>
              </a:rPr>
              <a:t>Yellow may luff because at Position 4 she did not become 	    </a:t>
            </a:r>
            <a:r>
              <a:rPr lang="en-US" b="1" i="1" dirty="0">
                <a:solidFill>
                  <a:srgbClr val="6D2F72"/>
                </a:solidFill>
                <a:latin typeface="+mn-lt"/>
              </a:rPr>
              <a:t>overlapped</a:t>
            </a:r>
            <a:r>
              <a:rPr lang="en-US" dirty="0">
                <a:solidFill>
                  <a:srgbClr val="0033CC"/>
                </a:solidFill>
                <a:latin typeface="+mn-lt"/>
              </a:rPr>
              <a:t> </a:t>
            </a:r>
            <a:r>
              <a:rPr lang="en-US" dirty="0">
                <a:latin typeface="+mn-lt"/>
              </a:rPr>
              <a:t>with Blue from </a:t>
            </a:r>
            <a:r>
              <a:rPr lang="en-US" b="1" i="1" dirty="0">
                <a:solidFill>
                  <a:srgbClr val="6D2F72"/>
                </a:solidFill>
                <a:latin typeface="+mn-lt"/>
              </a:rPr>
              <a:t>clear astern</a:t>
            </a:r>
            <a:r>
              <a:rPr lang="en-US" dirty="0">
                <a:latin typeface="+mn-lt"/>
              </a:rPr>
              <a:t>, so she is not restricted 	    by rule 17.</a:t>
            </a:r>
            <a:r>
              <a:rPr lang="en-US" dirty="0">
                <a:solidFill>
                  <a:srgbClr val="C00000"/>
                </a:solidFill>
                <a:latin typeface="+mn-lt"/>
              </a:rPr>
              <a:t> </a:t>
            </a:r>
            <a:r>
              <a:rPr lang="en-US" dirty="0">
                <a:latin typeface="+mn-lt"/>
              </a:rPr>
              <a:t>However, rule 15 requires Yellow to </a:t>
            </a:r>
            <a:r>
              <a:rPr lang="en-US" b="1" dirty="0">
                <a:solidFill>
                  <a:srgbClr val="00CC00"/>
                </a:solidFill>
                <a:latin typeface="+mn-lt"/>
              </a:rPr>
              <a:t>initially</a:t>
            </a:r>
            <a:r>
              <a:rPr lang="en-US" dirty="0">
                <a:solidFill>
                  <a:srgbClr val="00CC00"/>
                </a:solidFill>
                <a:latin typeface="+mn-lt"/>
              </a:rPr>
              <a:t> </a:t>
            </a:r>
            <a:r>
              <a:rPr lang="en-US" dirty="0">
                <a:latin typeface="+mn-lt"/>
              </a:rPr>
              <a:t>give</a:t>
            </a:r>
            <a:br>
              <a:rPr lang="en-US" dirty="0">
                <a:latin typeface="+mn-lt"/>
              </a:rPr>
            </a:br>
            <a:r>
              <a:rPr lang="en-US" dirty="0">
                <a:latin typeface="+mn-lt"/>
              </a:rPr>
              <a:t> 	    Blue </a:t>
            </a:r>
            <a:r>
              <a:rPr lang="en-US" b="1" i="1" dirty="0">
                <a:solidFill>
                  <a:srgbClr val="6D2F72"/>
                </a:solidFill>
                <a:latin typeface="+mn-lt"/>
              </a:rPr>
              <a:t>room</a:t>
            </a:r>
            <a:r>
              <a:rPr lang="en-US" dirty="0">
                <a:solidFill>
                  <a:srgbClr val="0033CC"/>
                </a:solidFill>
                <a:latin typeface="+mn-lt"/>
              </a:rPr>
              <a:t> </a:t>
            </a:r>
            <a:r>
              <a:rPr lang="en-US" dirty="0">
                <a:latin typeface="+mn-lt"/>
              </a:rPr>
              <a:t>to</a:t>
            </a:r>
            <a:r>
              <a:rPr lang="en-US" dirty="0">
                <a:solidFill>
                  <a:srgbClr val="0033CC"/>
                </a:solidFill>
                <a:latin typeface="+mn-lt"/>
              </a:rPr>
              <a:t> </a:t>
            </a:r>
            <a:r>
              <a:rPr lang="en-US" b="1" i="1" dirty="0">
                <a:solidFill>
                  <a:srgbClr val="6D2F72"/>
                </a:solidFill>
                <a:latin typeface="+mn-lt"/>
              </a:rPr>
              <a:t>keep clear</a:t>
            </a:r>
            <a:r>
              <a:rPr lang="en-US" dirty="0">
                <a:latin typeface="+mn-lt"/>
              </a:rPr>
              <a:t>. </a:t>
            </a:r>
            <a:r>
              <a:rPr lang="en-US" dirty="0">
                <a:solidFill>
                  <a:srgbClr val="0033CC"/>
                </a:solidFill>
                <a:latin typeface="+mn-lt"/>
              </a:rPr>
              <a:t> </a:t>
            </a:r>
            <a:r>
              <a:rPr lang="en-US" dirty="0">
                <a:latin typeface="+mn-lt"/>
              </a:rPr>
              <a:t>Then, as she changes course, Yellow  	    must give Blue additional</a:t>
            </a:r>
            <a:r>
              <a:rPr lang="en-US" dirty="0">
                <a:solidFill>
                  <a:srgbClr val="0033CC"/>
                </a:solidFill>
                <a:latin typeface="+mn-lt"/>
              </a:rPr>
              <a:t> </a:t>
            </a:r>
            <a:r>
              <a:rPr lang="en-US" b="1" i="1" dirty="0">
                <a:solidFill>
                  <a:srgbClr val="6D2F72"/>
                </a:solidFill>
                <a:latin typeface="+mn-lt"/>
              </a:rPr>
              <a:t>room</a:t>
            </a:r>
            <a:r>
              <a:rPr lang="en-US" dirty="0">
                <a:solidFill>
                  <a:srgbClr val="0033CC"/>
                </a:solidFill>
                <a:latin typeface="+mn-lt"/>
              </a:rPr>
              <a:t> </a:t>
            </a:r>
            <a:r>
              <a:rPr lang="en-US" dirty="0">
                <a:latin typeface="+mn-lt"/>
              </a:rPr>
              <a:t>to</a:t>
            </a:r>
            <a:r>
              <a:rPr lang="en-US" dirty="0">
                <a:solidFill>
                  <a:srgbClr val="0033CC"/>
                </a:solidFill>
                <a:latin typeface="+mn-lt"/>
              </a:rPr>
              <a:t> </a:t>
            </a:r>
            <a:r>
              <a:rPr lang="en-US" b="1" i="1" dirty="0">
                <a:solidFill>
                  <a:srgbClr val="6D2F72"/>
                </a:solidFill>
                <a:latin typeface="+mn-lt"/>
              </a:rPr>
              <a:t>keep clear</a:t>
            </a:r>
            <a:r>
              <a:rPr lang="en-US" dirty="0">
                <a:latin typeface="+mn-lt"/>
              </a:rPr>
              <a:t> under rule 16.1.  </a:t>
            </a:r>
          </a:p>
        </p:txBody>
      </p:sp>
      <p:sp>
        <p:nvSpPr>
          <p:cNvPr id="7" name="Title 1">
            <a:extLst>
              <a:ext uri="{FF2B5EF4-FFF2-40B4-BE49-F238E27FC236}">
                <a16:creationId xmlns:a16="http://schemas.microsoft.com/office/drawing/2014/main" id="{835A82F3-2685-43A3-BEB3-41C910DCE9B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a:extLst>
              <a:ext uri="{FF2B5EF4-FFF2-40B4-BE49-F238E27FC236}">
                <a16:creationId xmlns:a16="http://schemas.microsoft.com/office/drawing/2014/main" id="{278E7BD4-44B3-420B-A04D-313193080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533" y="198453"/>
            <a:ext cx="2675868" cy="5993944"/>
          </a:xfrm>
          <a:prstGeom prst="rect">
            <a:avLst/>
          </a:prstGeom>
        </p:spPr>
      </p:pic>
    </p:spTree>
    <p:extLst>
      <p:ext uri="{BB962C8B-B14F-4D97-AF65-F5344CB8AC3E}">
        <p14:creationId xmlns:p14="http://schemas.microsoft.com/office/powerpoint/2010/main" val="16483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D9865070-46CC-4DF6-BE3F-03C30476E16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895" t="24593" r="25485" b="55956"/>
          <a:stretch/>
        </p:blipFill>
        <p:spPr>
          <a:xfrm>
            <a:off x="10298263" y="1700038"/>
            <a:ext cx="1197204" cy="1092732"/>
          </a:xfrm>
          <a:prstGeom prst="rect">
            <a:avLst/>
          </a:prstGeom>
        </p:spPr>
      </p:pic>
      <p:sp>
        <p:nvSpPr>
          <p:cNvPr id="3" name="Content Placeholder 2"/>
          <p:cNvSpPr>
            <a:spLocks noGrp="1"/>
          </p:cNvSpPr>
          <p:nvPr>
            <p:ph idx="1"/>
          </p:nvPr>
        </p:nvSpPr>
        <p:spPr>
          <a:xfrm>
            <a:off x="1191491" y="1083306"/>
            <a:ext cx="6855229" cy="4841315"/>
          </a:xfrm>
        </p:spPr>
        <p:txBody>
          <a:bodyPr/>
          <a:lstStyle/>
          <a:p>
            <a:r>
              <a:rPr lang="en-US" i="1" dirty="0">
                <a:effectLst/>
              </a:rPr>
              <a:t>Keep Clear</a:t>
            </a:r>
          </a:p>
          <a:p>
            <a:pPr marL="0" lvl="1" indent="0">
              <a:buNone/>
            </a:pPr>
            <a:r>
              <a:rPr lang="en-US" sz="2800" b="0" dirty="0"/>
              <a:t>A boat </a:t>
            </a:r>
            <a:r>
              <a:rPr lang="en-US" sz="2800" i="1" dirty="0">
                <a:solidFill>
                  <a:srgbClr val="6D2F72"/>
                </a:solidFill>
              </a:rPr>
              <a:t>keeps clear </a:t>
            </a:r>
            <a:r>
              <a:rPr lang="en-US" sz="2800" b="0" dirty="0"/>
              <a:t>of a right-of-way boat</a:t>
            </a:r>
            <a:br>
              <a:rPr lang="en-US" sz="2800" b="0" dirty="0"/>
            </a:br>
            <a:endParaRPr lang="en-US" sz="2800" b="0" dirty="0"/>
          </a:p>
          <a:p>
            <a:pPr marL="457200" lvl="1" indent="-457200">
              <a:buFont typeface="+mj-lt"/>
              <a:buAutoNum type="alphaLcParenR"/>
            </a:pPr>
            <a:r>
              <a:rPr lang="en-US" sz="2800" b="0" dirty="0"/>
              <a:t>if the right-of-way boat can sail her course with no need to take avoiding action and,</a:t>
            </a:r>
            <a:br>
              <a:rPr lang="en-US" sz="2800" b="0" dirty="0"/>
            </a:br>
            <a:endParaRPr lang="en-US" b="0" dirty="0"/>
          </a:p>
          <a:p>
            <a:pPr marL="457200" lvl="1" indent="-457200">
              <a:buFont typeface="+mj-lt"/>
              <a:buAutoNum type="alphaLcParenR"/>
            </a:pPr>
            <a:r>
              <a:rPr lang="en-US" sz="2800" b="0" dirty="0"/>
              <a:t>when the boats are</a:t>
            </a:r>
            <a:r>
              <a:rPr lang="en-US" sz="2800" dirty="0"/>
              <a:t> </a:t>
            </a:r>
            <a:r>
              <a:rPr lang="en-US" sz="2800" i="1" dirty="0">
                <a:solidFill>
                  <a:srgbClr val="6D2F72"/>
                </a:solidFill>
              </a:rPr>
              <a:t>overlapped</a:t>
            </a:r>
            <a:r>
              <a:rPr lang="en-US" sz="2800" b="0" dirty="0"/>
              <a:t>, if the right-of-way boat can also change course in both directions without immediately making contact.</a:t>
            </a:r>
          </a:p>
        </p:txBody>
      </p:sp>
      <p:sp>
        <p:nvSpPr>
          <p:cNvPr id="26" name="Title 1">
            <a:extLst>
              <a:ext uri="{FF2B5EF4-FFF2-40B4-BE49-F238E27FC236}">
                <a16:creationId xmlns:a16="http://schemas.microsoft.com/office/drawing/2014/main" id="{4C3F65EC-4324-42D7-AC92-97145C339D00}"/>
              </a:ext>
            </a:extLst>
          </p:cNvPr>
          <p:cNvSpPr>
            <a:spLocks noGrp="1"/>
          </p:cNvSpPr>
          <p:nvPr>
            <p:ph type="title"/>
          </p:nvPr>
        </p:nvSpPr>
        <p:spPr>
          <a:xfrm>
            <a:off x="746715" y="77466"/>
            <a:ext cx="10698570" cy="1005840"/>
          </a:xfrm>
        </p:spPr>
        <p:txBody>
          <a:bodyPr/>
          <a:lstStyle/>
          <a:p>
            <a:r>
              <a:rPr lang="en-US" dirty="0"/>
              <a:t>Key Definitions</a:t>
            </a:r>
          </a:p>
        </p:txBody>
      </p:sp>
      <p:pic>
        <p:nvPicPr>
          <p:cNvPr id="7" name="Graphic 6">
            <a:extLst>
              <a:ext uri="{FF2B5EF4-FFF2-40B4-BE49-F238E27FC236}">
                <a16:creationId xmlns:a16="http://schemas.microsoft.com/office/drawing/2014/main" id="{DC1A6FF8-43C4-47BD-A27F-D7921EB75FD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895" r="25485" b="82096"/>
          <a:stretch/>
        </p:blipFill>
        <p:spPr>
          <a:xfrm>
            <a:off x="10557571" y="250279"/>
            <a:ext cx="1197204" cy="1005840"/>
          </a:xfrm>
          <a:prstGeom prst="rect">
            <a:avLst/>
          </a:prstGeom>
        </p:spPr>
      </p:pic>
      <p:pic>
        <p:nvPicPr>
          <p:cNvPr id="35" name="Picture 34" descr="Icon&#10;&#10;Description automatically generated">
            <a:extLst>
              <a:ext uri="{FF2B5EF4-FFF2-40B4-BE49-F238E27FC236}">
                <a16:creationId xmlns:a16="http://schemas.microsoft.com/office/drawing/2014/main" id="{3560AE40-CF45-42A6-B623-5D630F9B4870}"/>
              </a:ext>
            </a:extLst>
          </p:cNvPr>
          <p:cNvPicPr>
            <a:picLocks noChangeAspect="1"/>
          </p:cNvPicPr>
          <p:nvPr/>
        </p:nvPicPr>
        <p:blipFill rotWithShape="1">
          <a:blip r:embed="rId5">
            <a:extLst>
              <a:ext uri="{28A0092B-C50C-407E-A947-70E740481C1C}">
                <a14:useLocalDpi xmlns:a14="http://schemas.microsoft.com/office/drawing/2010/main" val="0"/>
              </a:ext>
            </a:extLst>
          </a:blip>
          <a:srcRect b="50080"/>
          <a:stretch/>
        </p:blipFill>
        <p:spPr>
          <a:xfrm>
            <a:off x="9659515" y="2747586"/>
            <a:ext cx="1103884" cy="634998"/>
          </a:xfrm>
          <a:prstGeom prst="rect">
            <a:avLst/>
          </a:prstGeom>
        </p:spPr>
      </p:pic>
      <p:pic>
        <p:nvPicPr>
          <p:cNvPr id="46" name="Picture 45" descr="Icon&#10;&#10;Description automatically generated">
            <a:extLst>
              <a:ext uri="{FF2B5EF4-FFF2-40B4-BE49-F238E27FC236}">
                <a16:creationId xmlns:a16="http://schemas.microsoft.com/office/drawing/2014/main" id="{D8FF6A92-D58C-46B3-8AC2-F8C7AA18B93F}"/>
              </a:ext>
            </a:extLst>
          </p:cNvPr>
          <p:cNvPicPr>
            <a:picLocks noChangeAspect="1"/>
          </p:cNvPicPr>
          <p:nvPr/>
        </p:nvPicPr>
        <p:blipFill rotWithShape="1">
          <a:blip r:embed="rId5">
            <a:extLst>
              <a:ext uri="{28A0092B-C50C-407E-A947-70E740481C1C}">
                <a14:useLocalDpi xmlns:a14="http://schemas.microsoft.com/office/drawing/2010/main" val="0"/>
              </a:ext>
            </a:extLst>
          </a:blip>
          <a:srcRect t="49626"/>
          <a:stretch/>
        </p:blipFill>
        <p:spPr>
          <a:xfrm>
            <a:off x="9659515" y="3364318"/>
            <a:ext cx="1103884" cy="640765"/>
          </a:xfrm>
          <a:prstGeom prst="rect">
            <a:avLst/>
          </a:prstGeom>
        </p:spPr>
      </p:pic>
      <p:pic>
        <p:nvPicPr>
          <p:cNvPr id="57" name="Picture 56" descr="Icon&#10;&#10;Description automatically generated">
            <a:extLst>
              <a:ext uri="{FF2B5EF4-FFF2-40B4-BE49-F238E27FC236}">
                <a16:creationId xmlns:a16="http://schemas.microsoft.com/office/drawing/2014/main" id="{1A102CE2-A1B5-4FA0-9BA1-4B1E67279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509" y="5131057"/>
            <a:ext cx="1098672" cy="567770"/>
          </a:xfrm>
          <a:prstGeom prst="rect">
            <a:avLst/>
          </a:prstGeom>
        </p:spPr>
      </p:pic>
      <p:pic>
        <p:nvPicPr>
          <p:cNvPr id="60" name="Picture 59" descr="A picture containing text, lamp&#10;&#10;Description automatically generated">
            <a:extLst>
              <a:ext uri="{FF2B5EF4-FFF2-40B4-BE49-F238E27FC236}">
                <a16:creationId xmlns:a16="http://schemas.microsoft.com/office/drawing/2014/main" id="{4E3D6F96-335F-470E-B162-F0D2C1D48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2151" y="2840508"/>
            <a:ext cx="463642" cy="449153"/>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AEE29784-9145-4C05-893A-97E83D1B95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8071" y="4407424"/>
            <a:ext cx="1050967" cy="598467"/>
          </a:xfrm>
          <a:prstGeom prst="rect">
            <a:avLst/>
          </a:prstGeom>
        </p:spPr>
      </p:pic>
      <p:pic>
        <p:nvPicPr>
          <p:cNvPr id="61" name="Picture 60" descr="A picture containing text, lamp&#10;&#10;Description automatically generated">
            <a:extLst>
              <a:ext uri="{FF2B5EF4-FFF2-40B4-BE49-F238E27FC236}">
                <a16:creationId xmlns:a16="http://schemas.microsoft.com/office/drawing/2014/main" id="{E3BC0E66-5F31-4864-922D-DAB70160A2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7486" y="4708809"/>
            <a:ext cx="463642" cy="449153"/>
          </a:xfrm>
          <a:prstGeom prst="rect">
            <a:avLst/>
          </a:prstGeom>
        </p:spPr>
      </p:pic>
    </p:spTree>
    <p:extLst>
      <p:ext uri="{BB962C8B-B14F-4D97-AF65-F5344CB8AC3E}">
        <p14:creationId xmlns:p14="http://schemas.microsoft.com/office/powerpoint/2010/main" val="5388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64" presetClass="path" presetSubtype="0" accel="50000" decel="50000" fill="hold" nodeType="withEffect">
                                  <p:stCondLst>
                                    <p:cond delay="0"/>
                                  </p:stCondLst>
                                  <p:childTnLst>
                                    <p:animMotion origin="layout" path="M -0.06718 0.08102 L -3.95833E-6 -0.02199 " pathEditMode="relative" rAng="0" ptsTypes="AA">
                                      <p:cBhvr>
                                        <p:cTn id="19" dur="2000" fill="hold"/>
                                        <p:tgtEl>
                                          <p:spTgt spid="7"/>
                                        </p:tgtEl>
                                        <p:attrNameLst>
                                          <p:attrName>ppt_x</p:attrName>
                                          <p:attrName>ppt_y</p:attrName>
                                        </p:attrNameLst>
                                      </p:cBhvr>
                                      <p:rCtr x="3359" y="-5162"/>
                                    </p:animMotion>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42" presetClass="path" presetSubtype="0" accel="50000" decel="50000" fill="hold" nodeType="withEffect">
                                  <p:stCondLst>
                                    <p:cond delay="0"/>
                                  </p:stCondLst>
                                  <p:childTnLst>
                                    <p:animMotion origin="layout" path="M 0.00417 -0.00486 L -0.07344 -0.10486 " pathEditMode="relative" rAng="0" ptsTypes="AA">
                                      <p:cBhvr>
                                        <p:cTn id="24" dur="2000" fill="hold"/>
                                        <p:tgtEl>
                                          <p:spTgt spid="27"/>
                                        </p:tgtEl>
                                        <p:attrNameLst>
                                          <p:attrName>ppt_x</p:attrName>
                                          <p:attrName>ppt_y</p:attrName>
                                        </p:attrNameLst>
                                      </p:cBhvr>
                                      <p:rCtr x="-3880" y="-5000"/>
                                    </p:animMotion>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42" presetClass="path" presetSubtype="0" accel="50000" decel="50000" fill="hold" nodeType="withEffect">
                                  <p:stCondLst>
                                    <p:cond delay="0"/>
                                  </p:stCondLst>
                                  <p:childTnLst>
                                    <p:animMotion origin="layout" path="M 0 -7.40741E-7 L -0.11589 -0.03565 " pathEditMode="relative" rAng="0" ptsTypes="AA">
                                      <p:cBhvr>
                                        <p:cTn id="29" dur="2000" fill="hold"/>
                                        <p:tgtEl>
                                          <p:spTgt spid="35"/>
                                        </p:tgtEl>
                                        <p:attrNameLst>
                                          <p:attrName>ppt_x</p:attrName>
                                          <p:attrName>ppt_y</p:attrName>
                                        </p:attrNameLst>
                                      </p:cBhvr>
                                      <p:rCtr x="-5794" y="-1782"/>
                                    </p:animMotion>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42" presetClass="path" presetSubtype="0" accel="50000" decel="50000" fill="hold" nodeType="withEffect">
                                  <p:stCondLst>
                                    <p:cond delay="0"/>
                                  </p:stCondLst>
                                  <p:childTnLst>
                                    <p:animMotion origin="layout" path="M 0.00026 0.00116 L -0.11341 -0.05162 " pathEditMode="relative" rAng="0" ptsTypes="AA">
                                      <p:cBhvr>
                                        <p:cTn id="34" dur="2000" fill="hold"/>
                                        <p:tgtEl>
                                          <p:spTgt spid="46"/>
                                        </p:tgtEl>
                                        <p:attrNameLst>
                                          <p:attrName>ppt_x</p:attrName>
                                          <p:attrName>ppt_y</p:attrName>
                                        </p:attrNameLst>
                                      </p:cBhvr>
                                      <p:rCtr x="-5690" y="-2639"/>
                                    </p:animMotion>
                                  </p:childTnLst>
                                </p:cTn>
                              </p:par>
                              <p:par>
                                <p:cTn id="35" presetID="1" presetClass="entr" presetSubtype="0" fill="hold" nodeType="withEffect">
                                  <p:stCondLst>
                                    <p:cond delay="130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42" presetClass="path" presetSubtype="0" accel="54500" decel="45500" fill="hold" nodeType="withEffect">
                                  <p:stCondLst>
                                    <p:cond delay="0"/>
                                  </p:stCondLst>
                                  <p:childTnLst>
                                    <p:animMotion origin="layout" path="M 0.04922 0.00023 L -0.08997 0.00023 " pathEditMode="relative" rAng="0" ptsTypes="AA">
                                      <p:cBhvr>
                                        <p:cTn id="40" dur="2000" fill="hold"/>
                                        <p:tgtEl>
                                          <p:spTgt spid="56"/>
                                        </p:tgtEl>
                                        <p:attrNameLst>
                                          <p:attrName>ppt_x</p:attrName>
                                          <p:attrName>ppt_y</p:attrName>
                                        </p:attrNameLst>
                                      </p:cBhvr>
                                      <p:rCtr x="-6966" y="0"/>
                                    </p:animMotion>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8" presetClass="emph" presetSubtype="0" fill="hold" nodeType="withEffect">
                                  <p:stCondLst>
                                    <p:cond delay="100"/>
                                  </p:stCondLst>
                                  <p:childTnLst>
                                    <p:animRot by="-600000">
                                      <p:cBhvr>
                                        <p:cTn id="44" dur="2000" fill="hold"/>
                                        <p:tgtEl>
                                          <p:spTgt spid="57"/>
                                        </p:tgtEl>
                                        <p:attrNameLst>
                                          <p:attrName>r</p:attrName>
                                        </p:attrNameLst>
                                      </p:cBhvr>
                                    </p:animRot>
                                  </p:childTnLst>
                                </p:cTn>
                              </p:par>
                              <p:par>
                                <p:cTn id="45" presetID="42" presetClass="path" presetSubtype="0" accel="50000" decel="50000" fill="hold" nodeType="withEffect">
                                  <p:stCondLst>
                                    <p:cond delay="0"/>
                                  </p:stCondLst>
                                  <p:childTnLst>
                                    <p:animMotion origin="layout" path="M -4.16667E-6 -3.33333E-6 L -0.09218 -0.02893 " pathEditMode="relative" rAng="0" ptsTypes="AA">
                                      <p:cBhvr>
                                        <p:cTn id="46" dur="2000" fill="hold"/>
                                        <p:tgtEl>
                                          <p:spTgt spid="57"/>
                                        </p:tgtEl>
                                        <p:attrNameLst>
                                          <p:attrName>ppt_x</p:attrName>
                                          <p:attrName>ppt_y</p:attrName>
                                        </p:attrNameLst>
                                      </p:cBhvr>
                                      <p:rCtr x="-4609" y="-1458"/>
                                    </p:animMotion>
                                  </p:childTnLst>
                                </p:cTn>
                              </p:par>
                              <p:par>
                                <p:cTn id="47" presetID="1" presetClass="entr" presetSubtype="0" fill="hold" nodeType="withEffect">
                                  <p:stCondLst>
                                    <p:cond delay="130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Text Box 8"/>
          <p:cNvSpPr txBox="1">
            <a:spLocks noChangeArrowheads="1"/>
          </p:cNvSpPr>
          <p:nvPr/>
        </p:nvSpPr>
        <p:spPr bwMode="auto">
          <a:xfrm>
            <a:off x="1191491" y="1005840"/>
            <a:ext cx="6114184"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000" dirty="0">
                <a:solidFill>
                  <a:schemeClr val="tx1"/>
                </a:solidFill>
                <a:latin typeface="+mn-lt"/>
              </a:rPr>
              <a:t>Between positions 1 and 2 Blue (</a:t>
            </a:r>
            <a:r>
              <a:rPr lang="en-US" sz="2000" b="1" i="1" dirty="0">
                <a:solidFill>
                  <a:srgbClr val="6D2F72"/>
                </a:solidFill>
                <a:latin typeface="+mn-lt"/>
              </a:rPr>
              <a:t>port</a:t>
            </a:r>
            <a:r>
              <a:rPr lang="en-US" sz="2000" dirty="0">
                <a:solidFill>
                  <a:schemeClr val="tx1"/>
                </a:solidFill>
                <a:latin typeface="+mn-lt"/>
              </a:rPr>
              <a:t>) passes </a:t>
            </a:r>
            <a:r>
              <a:rPr lang="en-US" sz="2000" b="1" i="1" dirty="0">
                <a:solidFill>
                  <a:srgbClr val="6D2F72"/>
                </a:solidFill>
                <a:latin typeface="+mn-lt"/>
              </a:rPr>
              <a:t>clear astern </a:t>
            </a:r>
            <a:r>
              <a:rPr lang="en-US" sz="2000" dirty="0">
                <a:solidFill>
                  <a:schemeClr val="tx1"/>
                </a:solidFill>
                <a:latin typeface="+mn-lt"/>
              </a:rPr>
              <a:t>of Yellow (</a:t>
            </a:r>
            <a:r>
              <a:rPr lang="en-US" sz="2000" b="1" i="1" dirty="0">
                <a:solidFill>
                  <a:srgbClr val="6D2F72"/>
                </a:solidFill>
                <a:latin typeface="+mn-lt"/>
              </a:rPr>
              <a:t>starboard</a:t>
            </a:r>
            <a:r>
              <a:rPr lang="en-US" sz="2000" dirty="0">
                <a:solidFill>
                  <a:schemeClr val="tx1"/>
                </a:solidFill>
                <a:latin typeface="+mn-lt"/>
              </a:rPr>
              <a:t>).</a:t>
            </a:r>
          </a:p>
          <a:p>
            <a:pPr eaLnBrk="1" hangingPunct="1"/>
            <a:endParaRPr lang="en-US" sz="2000" dirty="0">
              <a:solidFill>
                <a:srgbClr val="0033CC"/>
              </a:solidFill>
              <a:latin typeface="+mn-lt"/>
            </a:endParaRPr>
          </a:p>
          <a:p>
            <a:pPr eaLnBrk="1" hangingPunct="1"/>
            <a:r>
              <a:rPr lang="en-US" sz="2000" dirty="0">
                <a:solidFill>
                  <a:schemeClr val="tx1"/>
                </a:solidFill>
                <a:latin typeface="+mn-lt"/>
              </a:rPr>
              <a:t>In position 3, Blue bears away creating an </a:t>
            </a:r>
            <a:r>
              <a:rPr lang="en-US" sz="2000" b="1" i="1" dirty="0">
                <a:solidFill>
                  <a:srgbClr val="6D2F72"/>
                </a:solidFill>
                <a:latin typeface="+mn-lt"/>
              </a:rPr>
              <a:t>overlap</a:t>
            </a:r>
            <a:r>
              <a:rPr lang="en-US" sz="2000" dirty="0">
                <a:solidFill>
                  <a:schemeClr val="tx1"/>
                </a:solidFill>
                <a:latin typeface="+mn-lt"/>
              </a:rPr>
              <a:t>. Because Blue &amp; Yellow are both sailing &gt; 90</a:t>
            </a:r>
            <a:r>
              <a:rPr lang="en-US" sz="2000" dirty="0">
                <a:solidFill>
                  <a:schemeClr val="tx1"/>
                </a:solidFill>
                <a:latin typeface="+mn-lt"/>
                <a:cs typeface="Arial" charset="0"/>
              </a:rPr>
              <a:t>º off the wind, even though they are on opposite tacks the</a:t>
            </a:r>
            <a:r>
              <a:rPr lang="en-US" sz="2000" dirty="0">
                <a:solidFill>
                  <a:schemeClr val="tx1"/>
                </a:solidFill>
                <a:latin typeface="+mn-lt"/>
              </a:rPr>
              <a:t>y are </a:t>
            </a:r>
            <a:r>
              <a:rPr lang="en-US" sz="2000" b="1" i="1" dirty="0">
                <a:solidFill>
                  <a:srgbClr val="6D2F72"/>
                </a:solidFill>
                <a:latin typeface="+mn-lt"/>
              </a:rPr>
              <a:t>overlapped</a:t>
            </a:r>
            <a:r>
              <a:rPr lang="en-US" sz="2000" i="1" dirty="0">
                <a:solidFill>
                  <a:schemeClr val="tx1"/>
                </a:solidFill>
                <a:latin typeface="+mn-lt"/>
              </a:rPr>
              <a:t>.</a:t>
            </a:r>
            <a:endParaRPr lang="en-US" sz="2000" dirty="0">
              <a:solidFill>
                <a:schemeClr val="tx1"/>
              </a:solidFill>
              <a:effectLst>
                <a:outerShdw blurRad="38100" dist="38100" dir="2700000" algn="tl">
                  <a:srgbClr val="000000">
                    <a:alpha val="43137"/>
                  </a:srgbClr>
                </a:outerShdw>
              </a:effectLst>
              <a:latin typeface="+mn-lt"/>
              <a:cs typeface="Arial" charset="0"/>
            </a:endParaRPr>
          </a:p>
          <a:p>
            <a:pPr algn="l" eaLnBrk="1" hangingPunct="1"/>
            <a:endParaRPr lang="en-US" sz="2000" dirty="0">
              <a:solidFill>
                <a:srgbClr val="0033CC"/>
              </a:solidFill>
              <a:latin typeface="+mn-lt"/>
            </a:endParaRPr>
          </a:p>
          <a:p>
            <a:pPr algn="l" eaLnBrk="1" hangingPunct="1"/>
            <a:r>
              <a:rPr lang="en-US" sz="2000" dirty="0">
                <a:solidFill>
                  <a:schemeClr val="tx1"/>
                </a:solidFill>
                <a:latin typeface="+mn-lt"/>
              </a:rPr>
              <a:t>In position 4, Blue </a:t>
            </a:r>
            <a:r>
              <a:rPr lang="en-US" sz="2000" dirty="0" err="1">
                <a:solidFill>
                  <a:schemeClr val="tx1"/>
                </a:solidFill>
                <a:latin typeface="+mn-lt"/>
              </a:rPr>
              <a:t>gybes</a:t>
            </a:r>
            <a:r>
              <a:rPr lang="en-US" sz="2000" dirty="0">
                <a:solidFill>
                  <a:schemeClr val="tx1"/>
                </a:solidFill>
                <a:latin typeface="+mn-lt"/>
              </a:rPr>
              <a:t>.  As soon as her boom crosses centerline Blue &amp; Yellow are immediately </a:t>
            </a:r>
            <a:r>
              <a:rPr lang="en-US" sz="2000" b="1" i="1" dirty="0">
                <a:solidFill>
                  <a:srgbClr val="6D2F72"/>
                </a:solidFill>
                <a:latin typeface="+mn-lt"/>
              </a:rPr>
              <a:t>overlapped</a:t>
            </a:r>
            <a:r>
              <a:rPr lang="en-US" sz="2000" dirty="0">
                <a:solidFill>
                  <a:srgbClr val="C00000"/>
                </a:solidFill>
                <a:latin typeface="+mn-lt"/>
              </a:rPr>
              <a:t> </a:t>
            </a:r>
            <a:r>
              <a:rPr lang="en-US" sz="2000" dirty="0">
                <a:solidFill>
                  <a:schemeClr val="tx1"/>
                </a:solidFill>
                <a:latin typeface="+mn-lt"/>
              </a:rPr>
              <a:t>on the same tack.</a:t>
            </a:r>
          </a:p>
          <a:p>
            <a:pPr algn="l" eaLnBrk="1" hangingPunct="1"/>
            <a:endParaRPr lang="en-US" sz="2000" dirty="0">
              <a:solidFill>
                <a:srgbClr val="0033CC"/>
              </a:solidFill>
              <a:latin typeface="+mn-lt"/>
            </a:endParaRPr>
          </a:p>
          <a:p>
            <a:pPr algn="l" eaLnBrk="1" hangingPunct="1"/>
            <a:r>
              <a:rPr lang="en-US" sz="2000" dirty="0">
                <a:solidFill>
                  <a:schemeClr val="tx1"/>
                </a:solidFill>
                <a:latin typeface="+mn-lt"/>
              </a:rPr>
              <a:t>Because Blue established her</a:t>
            </a:r>
            <a:r>
              <a:rPr lang="en-US" sz="2000" b="1" dirty="0">
                <a:solidFill>
                  <a:schemeClr val="tx1"/>
                </a:solidFill>
                <a:latin typeface="+mn-lt"/>
              </a:rPr>
              <a:t> </a:t>
            </a:r>
            <a:r>
              <a:rPr lang="en-US" sz="2000" b="1" i="1" dirty="0">
                <a:solidFill>
                  <a:srgbClr val="6D2F72"/>
                </a:solidFill>
                <a:latin typeface="+mn-lt"/>
              </a:rPr>
              <a:t>overlap</a:t>
            </a:r>
            <a:r>
              <a:rPr lang="en-US" sz="2000" b="1" dirty="0">
                <a:solidFill>
                  <a:srgbClr val="C00000"/>
                </a:solidFill>
                <a:latin typeface="+mn-lt"/>
              </a:rPr>
              <a:t> </a:t>
            </a:r>
            <a:r>
              <a:rPr lang="en-US" sz="2000" dirty="0">
                <a:solidFill>
                  <a:schemeClr val="tx1"/>
                </a:solidFill>
                <a:latin typeface="+mn-lt"/>
              </a:rPr>
              <a:t>from</a:t>
            </a:r>
            <a:r>
              <a:rPr lang="en-US" sz="2000" dirty="0">
                <a:solidFill>
                  <a:srgbClr val="0033CC"/>
                </a:solidFill>
                <a:latin typeface="+mn-lt"/>
              </a:rPr>
              <a:t> </a:t>
            </a:r>
            <a:r>
              <a:rPr lang="en-US" sz="2000" b="1" i="1" dirty="0">
                <a:solidFill>
                  <a:srgbClr val="6D2F72"/>
                </a:solidFill>
                <a:latin typeface="+mn-lt"/>
              </a:rPr>
              <a:t>clear astern </a:t>
            </a:r>
            <a:r>
              <a:rPr lang="en-US" sz="2000" dirty="0">
                <a:solidFill>
                  <a:schemeClr val="tx1"/>
                </a:solidFill>
                <a:latin typeface="+mn-lt"/>
              </a:rPr>
              <a:t>when the boats were on opposite tacks, rule 17 does not apply and Blue can luff to head to wind, but must give Yellow </a:t>
            </a:r>
            <a:r>
              <a:rPr lang="en-US" sz="2000" b="1" i="1" dirty="0">
                <a:solidFill>
                  <a:srgbClr val="6D2F72"/>
                </a:solidFill>
                <a:latin typeface="+mn-lt"/>
              </a:rPr>
              <a:t>room</a:t>
            </a:r>
            <a:r>
              <a:rPr lang="en-US" sz="2000" dirty="0">
                <a:solidFill>
                  <a:srgbClr val="0033CC"/>
                </a:solidFill>
                <a:latin typeface="+mn-lt"/>
              </a:rPr>
              <a:t> </a:t>
            </a:r>
            <a:r>
              <a:rPr lang="en-US" sz="2000" dirty="0">
                <a:solidFill>
                  <a:schemeClr val="tx1"/>
                </a:solidFill>
                <a:latin typeface="+mn-lt"/>
              </a:rPr>
              <a:t>to </a:t>
            </a:r>
            <a:r>
              <a:rPr lang="en-US" sz="2000" b="1" i="1" dirty="0">
                <a:solidFill>
                  <a:srgbClr val="6D2F72"/>
                </a:solidFill>
                <a:latin typeface="+mn-lt"/>
              </a:rPr>
              <a:t>keep clear</a:t>
            </a:r>
            <a:r>
              <a:rPr lang="en-US" sz="2000" dirty="0">
                <a:solidFill>
                  <a:schemeClr val="tx1"/>
                </a:solidFill>
                <a:latin typeface="+mn-lt"/>
              </a:rPr>
              <a:t>, under rules 15 and 16.1.</a:t>
            </a:r>
            <a:endParaRPr lang="en-US" sz="2000" dirty="0">
              <a:solidFill>
                <a:schemeClr val="tx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D0704147-433A-417A-B892-FE68203E54E0}"/>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8" name="Picture 7">
            <a:extLst>
              <a:ext uri="{FF2B5EF4-FFF2-40B4-BE49-F238E27FC236}">
                <a16:creationId xmlns:a16="http://schemas.microsoft.com/office/drawing/2014/main" id="{6CCFB5D5-BB0C-4588-B1A7-FD3B3DB4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201473"/>
            <a:ext cx="3514725" cy="6050028"/>
          </a:xfrm>
          <a:prstGeom prst="rect">
            <a:avLst/>
          </a:prstGeom>
        </p:spPr>
      </p:pic>
    </p:spTree>
    <p:extLst>
      <p:ext uri="{BB962C8B-B14F-4D97-AF65-F5344CB8AC3E}">
        <p14:creationId xmlns:p14="http://schemas.microsoft.com/office/powerpoint/2010/main" val="16009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1191490" y="974436"/>
            <a:ext cx="542565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dirty="0">
                <a:solidFill>
                  <a:schemeClr val="tx1"/>
                </a:solidFill>
                <a:latin typeface="+mn-lt"/>
              </a:rPr>
              <a:t>Yellow (</a:t>
            </a:r>
            <a:r>
              <a:rPr lang="en-US" sz="3200" b="1" i="1" dirty="0">
                <a:solidFill>
                  <a:srgbClr val="6D2F72"/>
                </a:solidFill>
                <a:latin typeface="+mn-lt"/>
              </a:rPr>
              <a:t>starboard</a:t>
            </a:r>
            <a:r>
              <a:rPr lang="en-US" sz="3200" dirty="0">
                <a:solidFill>
                  <a:schemeClr val="tx1"/>
                </a:solidFill>
                <a:latin typeface="+mn-lt"/>
              </a:rPr>
              <a:t>) is on the opposite </a:t>
            </a:r>
            <a:r>
              <a:rPr lang="en-US" sz="3200" b="1" i="1" dirty="0">
                <a:solidFill>
                  <a:srgbClr val="6D2F72"/>
                </a:solidFill>
                <a:latin typeface="+mn-lt"/>
              </a:rPr>
              <a:t>tack</a:t>
            </a:r>
            <a:r>
              <a:rPr lang="en-US" sz="3200" b="1" dirty="0">
                <a:solidFill>
                  <a:schemeClr val="tx1"/>
                </a:solidFill>
                <a:latin typeface="+mn-lt"/>
              </a:rPr>
              <a:t> </a:t>
            </a:r>
            <a:r>
              <a:rPr lang="en-US" sz="3200" dirty="0">
                <a:solidFill>
                  <a:schemeClr val="tx1"/>
                </a:solidFill>
                <a:latin typeface="+mn-lt"/>
              </a:rPr>
              <a:t>and well behind Blue (</a:t>
            </a:r>
            <a:r>
              <a:rPr lang="en-US" sz="3200" b="1" i="1" dirty="0">
                <a:solidFill>
                  <a:srgbClr val="6D2F72"/>
                </a:solidFill>
                <a:latin typeface="+mn-lt"/>
              </a:rPr>
              <a:t>port</a:t>
            </a:r>
            <a:r>
              <a:rPr lang="en-US" sz="3200" dirty="0">
                <a:solidFill>
                  <a:schemeClr val="tx1"/>
                </a:solidFill>
                <a:latin typeface="+mn-lt"/>
              </a:rPr>
              <a:t>), but Yellow has an inside </a:t>
            </a:r>
            <a:r>
              <a:rPr lang="en-US" sz="3200" b="1" i="1" dirty="0">
                <a:solidFill>
                  <a:srgbClr val="6D2F72"/>
                </a:solidFill>
                <a:latin typeface="+mn-lt"/>
              </a:rPr>
              <a:t>overlap</a:t>
            </a:r>
            <a:r>
              <a:rPr lang="en-US" sz="3200" b="1" dirty="0">
                <a:solidFill>
                  <a:srgbClr val="0033CC"/>
                </a:solidFill>
                <a:latin typeface="+mn-lt"/>
              </a:rPr>
              <a:t> </a:t>
            </a:r>
            <a:r>
              <a:rPr lang="en-US" sz="3200" dirty="0">
                <a:solidFill>
                  <a:schemeClr val="tx1"/>
                </a:solidFill>
                <a:latin typeface="+mn-lt"/>
              </a:rPr>
              <a:t>when Blue reaches the</a:t>
            </a:r>
            <a:r>
              <a:rPr lang="en-US" sz="3200" b="1" dirty="0">
                <a:solidFill>
                  <a:schemeClr val="tx1"/>
                </a:solidFill>
                <a:latin typeface="+mn-lt"/>
              </a:rPr>
              <a:t> </a:t>
            </a:r>
            <a:r>
              <a:rPr lang="en-US" sz="3200" b="1" i="1" dirty="0">
                <a:solidFill>
                  <a:srgbClr val="6D2F72"/>
                </a:solidFill>
                <a:latin typeface="+mn-lt"/>
              </a:rPr>
              <a:t>zone</a:t>
            </a:r>
            <a:r>
              <a:rPr lang="en-US" sz="3200" dirty="0">
                <a:solidFill>
                  <a:schemeClr val="tx1"/>
                </a:solidFill>
                <a:latin typeface="+mn-lt"/>
              </a:rPr>
              <a:t>.</a:t>
            </a:r>
            <a:r>
              <a:rPr lang="en-US" sz="3200" b="1" dirty="0">
                <a:solidFill>
                  <a:schemeClr val="tx1"/>
                </a:solidFill>
                <a:latin typeface="+mn-lt"/>
              </a:rPr>
              <a:t> </a:t>
            </a:r>
          </a:p>
        </p:txBody>
      </p:sp>
      <p:sp>
        <p:nvSpPr>
          <p:cNvPr id="8" name="Title 1">
            <a:extLst>
              <a:ext uri="{FF2B5EF4-FFF2-40B4-BE49-F238E27FC236}">
                <a16:creationId xmlns:a16="http://schemas.microsoft.com/office/drawing/2014/main" id="{8B275D51-6456-4E67-B900-5F42C0EB15C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4" name="Picture 3" descr="A picture containing colorful&#10;&#10;Description automatically generated">
            <a:extLst>
              <a:ext uri="{FF2B5EF4-FFF2-40B4-BE49-F238E27FC236}">
                <a16:creationId xmlns:a16="http://schemas.microsoft.com/office/drawing/2014/main" id="{11C0C2EB-4F3A-4CC1-80B6-31A33AADB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97" y="150495"/>
            <a:ext cx="5574855" cy="6172502"/>
          </a:xfrm>
          <a:prstGeom prst="rect">
            <a:avLst/>
          </a:prstGeom>
        </p:spPr>
      </p:pic>
      <p:pic>
        <p:nvPicPr>
          <p:cNvPr id="13" name="Graphic 12">
            <a:extLst>
              <a:ext uri="{FF2B5EF4-FFF2-40B4-BE49-F238E27FC236}">
                <a16:creationId xmlns:a16="http://schemas.microsoft.com/office/drawing/2014/main" id="{FB026817-B8F6-4572-9CD7-0073819F65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1985" t="74739" r="21402" b="17278"/>
          <a:stretch/>
        </p:blipFill>
        <p:spPr>
          <a:xfrm rot="20740858">
            <a:off x="9906000" y="5450611"/>
            <a:ext cx="845820" cy="485370"/>
          </a:xfrm>
          <a:prstGeom prst="rect">
            <a:avLst/>
          </a:prstGeom>
        </p:spPr>
      </p:pic>
    </p:spTree>
    <p:extLst>
      <p:ext uri="{BB962C8B-B14F-4D97-AF65-F5344CB8AC3E}">
        <p14:creationId xmlns:p14="http://schemas.microsoft.com/office/powerpoint/2010/main" val="130187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ext Box 9"/>
          <p:cNvSpPr txBox="1">
            <a:spLocks noChangeArrowheads="1"/>
          </p:cNvSpPr>
          <p:nvPr/>
        </p:nvSpPr>
        <p:spPr bwMode="auto">
          <a:xfrm>
            <a:off x="939127" y="988093"/>
            <a:ext cx="69945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Giving Mark-</a:t>
            </a:r>
            <a:r>
              <a:rPr lang="en-US" sz="3200" b="1" i="1" dirty="0">
                <a:solidFill>
                  <a:srgbClr val="6D2F72"/>
                </a:solidFill>
                <a:latin typeface="+mn-lt"/>
              </a:rPr>
              <a:t>Room</a:t>
            </a:r>
            <a:r>
              <a:rPr lang="en-US" sz="3200" b="1" dirty="0">
                <a:solidFill>
                  <a:srgbClr val="0033CC"/>
                </a:solidFill>
                <a:latin typeface="+mn-lt"/>
              </a:rPr>
              <a:t> </a:t>
            </a:r>
            <a:r>
              <a:rPr lang="en-US" sz="3200" b="1" dirty="0">
                <a:solidFill>
                  <a:schemeClr val="tx1"/>
                </a:solidFill>
                <a:latin typeface="+mn-lt"/>
              </a:rPr>
              <a:t>and </a:t>
            </a:r>
            <a:r>
              <a:rPr lang="en-US" sz="3200" b="1" i="1" dirty="0">
                <a:solidFill>
                  <a:srgbClr val="6D2F72"/>
                </a:solidFill>
                <a:latin typeface="+mn-lt"/>
              </a:rPr>
              <a:t>Keeping Clear</a:t>
            </a:r>
          </a:p>
        </p:txBody>
      </p:sp>
      <p:sp>
        <p:nvSpPr>
          <p:cNvPr id="54282" name="Text Box 10"/>
          <p:cNvSpPr txBox="1">
            <a:spLocks noChangeArrowheads="1"/>
          </p:cNvSpPr>
          <p:nvPr/>
        </p:nvSpPr>
        <p:spPr bwMode="auto">
          <a:xfrm>
            <a:off x="1191491" y="1567531"/>
            <a:ext cx="560733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is the inside </a:t>
            </a:r>
            <a:r>
              <a:rPr lang="en-US" b="1" i="1" dirty="0">
                <a:solidFill>
                  <a:srgbClr val="6D2F72"/>
                </a:solidFill>
                <a:latin typeface="+mn-lt"/>
              </a:rPr>
              <a:t>windward</a:t>
            </a:r>
            <a:r>
              <a:rPr lang="en-US" b="1" dirty="0">
                <a:solidFill>
                  <a:srgbClr val="FF0000"/>
                </a:solidFill>
                <a:latin typeface="+mn-lt"/>
              </a:rPr>
              <a:t> </a:t>
            </a:r>
            <a:r>
              <a:rPr lang="en-US" dirty="0">
                <a:solidFill>
                  <a:schemeClr val="tx1"/>
                </a:solidFill>
                <a:latin typeface="+mn-lt"/>
              </a:rPr>
              <a:t>boat.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She does not have right-of-way (rule 11).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Blue and Yellow must give Green space to sail to the</a:t>
            </a:r>
            <a:r>
              <a:rPr lang="en-US" b="1" dirty="0">
                <a:solidFill>
                  <a:schemeClr val="tx1"/>
                </a:solidFill>
                <a:latin typeface="+mn-lt"/>
              </a:rPr>
              <a:t> </a:t>
            </a:r>
            <a:r>
              <a:rPr lang="en-US" b="1" i="1" dirty="0">
                <a:solidFill>
                  <a:srgbClr val="6D2F72"/>
                </a:solidFill>
                <a:latin typeface="+mn-lt"/>
              </a:rPr>
              <a:t>mark</a:t>
            </a:r>
            <a:r>
              <a:rPr lang="en-US" b="1" dirty="0">
                <a:solidFill>
                  <a:srgbClr val="0033CC"/>
                </a:solidFill>
                <a:latin typeface="+mn-lt"/>
              </a:rPr>
              <a:t> </a:t>
            </a:r>
            <a:r>
              <a:rPr lang="en-US" dirty="0">
                <a:solidFill>
                  <a:schemeClr val="tx1"/>
                </a:solidFill>
                <a:latin typeface="+mn-lt"/>
              </a:rPr>
              <a:t>because her </a:t>
            </a:r>
            <a:r>
              <a:rPr lang="en-US" b="1" i="1" dirty="0">
                <a:solidFill>
                  <a:srgbClr val="6D2F72"/>
                </a:solidFill>
                <a:latin typeface="+mn-lt"/>
              </a:rPr>
              <a:t>proper course</a:t>
            </a:r>
            <a:r>
              <a:rPr lang="en-US" b="1" dirty="0">
                <a:solidFill>
                  <a:srgbClr val="6D2F72"/>
                </a:solidFill>
                <a:latin typeface="+mn-lt"/>
              </a:rPr>
              <a:t> </a:t>
            </a:r>
            <a:r>
              <a:rPr lang="en-US" dirty="0">
                <a:solidFill>
                  <a:schemeClr val="tx1"/>
                </a:solidFill>
                <a:latin typeface="+mn-lt"/>
              </a:rPr>
              <a:t>is to sail close to it, and then space to round the </a:t>
            </a:r>
            <a:r>
              <a:rPr lang="en-US" b="1" i="1" dirty="0">
                <a:solidFill>
                  <a:srgbClr val="6D2F72"/>
                </a:solidFill>
                <a:latin typeface="+mn-lt"/>
              </a:rPr>
              <a:t>mark</a:t>
            </a:r>
            <a:r>
              <a:rPr lang="en-US" b="1" i="1" dirty="0">
                <a:solidFill>
                  <a:srgbClr val="0033CC"/>
                </a:solidFill>
                <a:latin typeface="+mn-lt"/>
              </a:rPr>
              <a:t> </a:t>
            </a:r>
            <a:r>
              <a:rPr lang="en-US" dirty="0">
                <a:solidFill>
                  <a:schemeClr val="tx1"/>
                </a:solidFill>
                <a:latin typeface="+mn-lt"/>
              </a:rPr>
              <a:t>on the required side</a:t>
            </a:r>
            <a:r>
              <a:rPr lang="en-US" dirty="0">
                <a:solidFill>
                  <a:schemeClr val="tx1"/>
                </a:solidFill>
                <a:effectLst>
                  <a:outerShdw blurRad="38100" dist="38100" dir="2700000" algn="tl">
                    <a:srgbClr val="000000">
                      <a:alpha val="43137"/>
                    </a:srgbClr>
                  </a:outerShdw>
                </a:effectLst>
                <a:latin typeface="+mn-lt"/>
              </a:rPr>
              <a:t>. </a:t>
            </a:r>
            <a:r>
              <a:rPr lang="en-US" dirty="0">
                <a:solidFill>
                  <a:schemeClr val="tx1"/>
                </a:solidFill>
                <a:latin typeface="+mn-lt"/>
              </a:rPr>
              <a:t>(rule 18.2</a:t>
            </a:r>
            <a:r>
              <a:rPr lang="en-US" dirty="0">
                <a:solidFill>
                  <a:srgbClr val="FF0000"/>
                </a:solidFill>
                <a:latin typeface="+mn-lt"/>
              </a:rPr>
              <a:t>(a)(1)</a:t>
            </a:r>
            <a:r>
              <a:rPr lang="en-US" dirty="0">
                <a:solidFill>
                  <a:schemeClr val="tx1"/>
                </a:solidFill>
                <a:latin typeface="+mn-lt"/>
              </a:rPr>
              <a:t> &amp; def. “</a:t>
            </a:r>
            <a:r>
              <a:rPr lang="en-US" b="1" i="1" dirty="0">
                <a:solidFill>
                  <a:srgbClr val="6D2F72"/>
                </a:solidFill>
                <a:latin typeface="+mn-lt"/>
              </a:rPr>
              <a:t>mark-room</a:t>
            </a:r>
            <a:r>
              <a:rPr lang="en-US" dirty="0">
                <a:solidFill>
                  <a:schemeClr val="tx1"/>
                </a:solidFill>
                <a:latin typeface="+mn-lt"/>
              </a:rPr>
              <a:t>”)</a:t>
            </a:r>
          </a:p>
        </p:txBody>
      </p:sp>
      <p:sp>
        <p:nvSpPr>
          <p:cNvPr id="8" name="Title 1">
            <a:extLst>
              <a:ext uri="{FF2B5EF4-FFF2-40B4-BE49-F238E27FC236}">
                <a16:creationId xmlns:a16="http://schemas.microsoft.com/office/drawing/2014/main" id="{41A50BA5-4D7E-4E47-A327-4D055B74CB9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A5FF143E-A020-414A-827E-B6080584C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0679" y="235528"/>
            <a:ext cx="5091321" cy="6080326"/>
          </a:xfrm>
          <a:prstGeom prst="rect">
            <a:avLst/>
          </a:prstGeom>
        </p:spPr>
      </p:pic>
    </p:spTree>
    <p:extLst>
      <p:ext uri="{BB962C8B-B14F-4D97-AF65-F5344CB8AC3E}">
        <p14:creationId xmlns:p14="http://schemas.microsoft.com/office/powerpoint/2010/main" val="35648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435011-78AE-4458-8DF2-193E6AE67D71}"/>
              </a:ext>
            </a:extLst>
          </p:cNvPr>
          <p:cNvCxnSpPr>
            <a:cxnSpLocks/>
          </p:cNvCxnSpPr>
          <p:nvPr/>
        </p:nvCxnSpPr>
        <p:spPr>
          <a:xfrm>
            <a:off x="9653589" y="1209675"/>
            <a:ext cx="1128712" cy="923925"/>
          </a:xfrm>
          <a:prstGeom prst="line">
            <a:avLst/>
          </a:prstGeom>
          <a:ln>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7F657B5C-0D36-4CE4-8B65-2EF87BBF4172}"/>
              </a:ext>
            </a:extLst>
          </p:cNvPr>
          <p:cNvCxnSpPr>
            <a:cxnSpLocks/>
          </p:cNvCxnSpPr>
          <p:nvPr/>
        </p:nvCxnSpPr>
        <p:spPr>
          <a:xfrm>
            <a:off x="10698942" y="978092"/>
            <a:ext cx="1048809" cy="1059781"/>
          </a:xfrm>
          <a:prstGeom prst="line">
            <a:avLst/>
          </a:prstGeom>
          <a:ln>
            <a:solidFill>
              <a:srgbClr val="FF0000"/>
            </a:solidFill>
            <a:prstDash val="sysDash"/>
          </a:ln>
        </p:spPr>
        <p:style>
          <a:lnRef idx="1">
            <a:schemeClr val="accent2"/>
          </a:lnRef>
          <a:fillRef idx="0">
            <a:schemeClr val="accent2"/>
          </a:fillRef>
          <a:effectRef idx="0">
            <a:schemeClr val="accent2"/>
          </a:effectRef>
          <a:fontRef idx="minor">
            <a:schemeClr val="tx1"/>
          </a:fontRef>
        </p:style>
      </p:cxnSp>
      <p:pic>
        <p:nvPicPr>
          <p:cNvPr id="17" name="Graphic 16">
            <a:extLst>
              <a:ext uri="{FF2B5EF4-FFF2-40B4-BE49-F238E27FC236}">
                <a16:creationId xmlns:a16="http://schemas.microsoft.com/office/drawing/2014/main" id="{0D8A23E2-C8B0-4AAB-8651-7A5CFEDB8C3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848" r="15890"/>
          <a:stretch/>
        </p:blipFill>
        <p:spPr>
          <a:xfrm>
            <a:off x="6620291" y="947738"/>
            <a:ext cx="4474429" cy="4838257"/>
          </a:xfrm>
          <a:prstGeom prst="rect">
            <a:avLst/>
          </a:prstGeom>
        </p:spPr>
      </p:pic>
      <p:sp>
        <p:nvSpPr>
          <p:cNvPr id="73732" name="Text Box 4"/>
          <p:cNvSpPr txBox="1">
            <a:spLocks noChangeArrowheads="1"/>
          </p:cNvSpPr>
          <p:nvPr/>
        </p:nvSpPr>
        <p:spPr bwMode="auto">
          <a:xfrm>
            <a:off x="1191494" y="1576711"/>
            <a:ext cx="5529346"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is the inside </a:t>
            </a:r>
            <a:r>
              <a:rPr lang="en-US" b="1" i="1" dirty="0">
                <a:solidFill>
                  <a:srgbClr val="6D2F72"/>
                </a:solidFill>
                <a:latin typeface="+mn-lt"/>
              </a:rPr>
              <a:t>leeward</a:t>
            </a:r>
            <a:r>
              <a:rPr lang="en-US" dirty="0">
                <a:solidFill>
                  <a:srgbClr val="0033CC"/>
                </a:solidFill>
                <a:latin typeface="+mn-lt"/>
              </a:rPr>
              <a:t> </a:t>
            </a:r>
            <a:r>
              <a:rPr lang="en-US" dirty="0">
                <a:solidFill>
                  <a:schemeClr val="tx1"/>
                </a:solidFill>
                <a:latin typeface="+mn-lt"/>
              </a:rPr>
              <a:t>boat.</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She is the right-of-way boat (rule 11).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Because Yellow is in-between Green and Blue, and overlapped with both, Green is overlapped with Blue (see def. </a:t>
            </a:r>
            <a:r>
              <a:rPr lang="en-US" b="1" i="1" dirty="0">
                <a:solidFill>
                  <a:srgbClr val="6D2F72"/>
                </a:solidFill>
                <a:latin typeface="+mn-lt"/>
              </a:rPr>
              <a:t>Clear Astern </a:t>
            </a:r>
            <a:r>
              <a:rPr lang="en-US" dirty="0">
                <a:solidFill>
                  <a:schemeClr val="tx1"/>
                </a:solidFill>
                <a:latin typeface="+mn-lt"/>
              </a:rPr>
              <a:t>and </a:t>
            </a:r>
            <a:r>
              <a:rPr lang="en-US" b="1" i="1" dirty="0">
                <a:solidFill>
                  <a:srgbClr val="6D2F72"/>
                </a:solidFill>
                <a:latin typeface="+mn-lt"/>
              </a:rPr>
              <a:t>Clear Ahead</a:t>
            </a:r>
            <a:r>
              <a:rPr lang="en-US" dirty="0">
                <a:solidFill>
                  <a:schemeClr val="tx1"/>
                </a:solidFill>
                <a:latin typeface="+mn-lt"/>
              </a:rPr>
              <a:t>; </a:t>
            </a:r>
            <a:r>
              <a:rPr lang="en-US" b="1" i="1" dirty="0">
                <a:solidFill>
                  <a:srgbClr val="6D2F72"/>
                </a:solidFill>
                <a:latin typeface="+mn-lt"/>
              </a:rPr>
              <a:t>Overlap</a:t>
            </a:r>
            <a:r>
              <a:rPr lang="en-US" dirty="0">
                <a:solidFill>
                  <a:schemeClr val="tx1"/>
                </a:solidFill>
                <a:latin typeface="+mn-lt"/>
              </a:rPr>
              <a:t>).</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and Yellow must gybe when it is their </a:t>
            </a:r>
            <a:r>
              <a:rPr lang="en-US" b="1" i="1" dirty="0">
                <a:solidFill>
                  <a:srgbClr val="6D2F72"/>
                </a:solidFill>
                <a:latin typeface="+mn-lt"/>
              </a:rPr>
              <a:t>proper course</a:t>
            </a:r>
            <a:r>
              <a:rPr lang="en-US" b="1" dirty="0">
                <a:solidFill>
                  <a:srgbClr val="6D2F72"/>
                </a:solidFill>
                <a:latin typeface="+mn-lt"/>
              </a:rPr>
              <a:t> </a:t>
            </a:r>
            <a:r>
              <a:rPr lang="en-US" dirty="0">
                <a:solidFill>
                  <a:schemeClr val="tx1"/>
                </a:solidFill>
                <a:latin typeface="+mn-lt"/>
              </a:rPr>
              <a:t>to so do  if the mark is not a gate mark (rule 18.4).</a:t>
            </a:r>
          </a:p>
        </p:txBody>
      </p:sp>
      <p:sp>
        <p:nvSpPr>
          <p:cNvPr id="8" name="Title 1">
            <a:extLst>
              <a:ext uri="{FF2B5EF4-FFF2-40B4-BE49-F238E27FC236}">
                <a16:creationId xmlns:a16="http://schemas.microsoft.com/office/drawing/2014/main" id="{70560969-7DC2-44A3-BA0A-BCE9F7736F6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sp>
        <p:nvSpPr>
          <p:cNvPr id="7" name="Text Box 9">
            <a:extLst>
              <a:ext uri="{FF2B5EF4-FFF2-40B4-BE49-F238E27FC236}">
                <a16:creationId xmlns:a16="http://schemas.microsoft.com/office/drawing/2014/main" id="{70D87D1D-A227-4FD8-A17B-DDD4E04FB953}"/>
              </a:ext>
            </a:extLst>
          </p:cNvPr>
          <p:cNvSpPr txBox="1">
            <a:spLocks noChangeArrowheads="1"/>
          </p:cNvSpPr>
          <p:nvPr/>
        </p:nvSpPr>
        <p:spPr bwMode="auto">
          <a:xfrm>
            <a:off x="939127" y="988093"/>
            <a:ext cx="69945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Giving Mark-</a:t>
            </a:r>
            <a:r>
              <a:rPr lang="en-US" sz="3200" b="1" i="1" dirty="0">
                <a:solidFill>
                  <a:srgbClr val="6D2F72"/>
                </a:solidFill>
                <a:latin typeface="+mn-lt"/>
              </a:rPr>
              <a:t>Room</a:t>
            </a:r>
            <a:r>
              <a:rPr lang="en-US" sz="3200" b="1" dirty="0">
                <a:solidFill>
                  <a:srgbClr val="0033CC"/>
                </a:solidFill>
                <a:latin typeface="+mn-lt"/>
              </a:rPr>
              <a:t> </a:t>
            </a:r>
            <a:r>
              <a:rPr lang="en-US" sz="3200" b="1" dirty="0">
                <a:solidFill>
                  <a:schemeClr val="tx1"/>
                </a:solidFill>
                <a:latin typeface="+mn-lt"/>
              </a:rPr>
              <a:t>and </a:t>
            </a:r>
            <a:r>
              <a:rPr lang="en-US" sz="3200" b="1" i="1" dirty="0">
                <a:solidFill>
                  <a:srgbClr val="6D2F72"/>
                </a:solidFill>
                <a:latin typeface="+mn-lt"/>
              </a:rPr>
              <a:t>Keeping Clear</a:t>
            </a:r>
          </a:p>
        </p:txBody>
      </p:sp>
      <p:pic>
        <p:nvPicPr>
          <p:cNvPr id="16" name="Graphic 15">
            <a:extLst>
              <a:ext uri="{FF2B5EF4-FFF2-40B4-BE49-F238E27FC236}">
                <a16:creationId xmlns:a16="http://schemas.microsoft.com/office/drawing/2014/main" id="{5C22857C-5FF1-47ED-B08A-35691542615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1962" b="85154"/>
          <a:stretch/>
        </p:blipFill>
        <p:spPr>
          <a:xfrm>
            <a:off x="10949940" y="817503"/>
            <a:ext cx="959590" cy="747034"/>
          </a:xfrm>
          <a:prstGeom prst="rect">
            <a:avLst/>
          </a:prstGeom>
        </p:spPr>
      </p:pic>
    </p:spTree>
    <p:extLst>
      <p:ext uri="{BB962C8B-B14F-4D97-AF65-F5344CB8AC3E}">
        <p14:creationId xmlns:p14="http://schemas.microsoft.com/office/powerpoint/2010/main" val="24402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1491" y="1083306"/>
            <a:ext cx="6988031" cy="3416320"/>
          </a:xfrm>
          <a:prstGeom prst="rect">
            <a:avLst/>
          </a:prstGeom>
        </p:spPr>
        <p:txBody>
          <a:bodyPr wrap="square">
            <a:spAutoFit/>
          </a:bodyPr>
          <a:lstStyle/>
          <a:p>
            <a:r>
              <a:rPr lang="en-US" sz="2400" b="1" dirty="0">
                <a:latin typeface="+mn-lt"/>
              </a:rPr>
              <a:t>Position 1:    </a:t>
            </a:r>
            <a:r>
              <a:rPr lang="en-US" sz="2400" dirty="0">
                <a:latin typeface="+mn-lt"/>
              </a:rPr>
              <a:t>Yellow (</a:t>
            </a:r>
            <a:r>
              <a:rPr lang="en-US" sz="2400" b="1" i="1" dirty="0">
                <a:solidFill>
                  <a:srgbClr val="6D2F72"/>
                </a:solidFill>
                <a:latin typeface="+mn-lt"/>
              </a:rPr>
              <a:t>starboard</a:t>
            </a:r>
            <a:r>
              <a:rPr lang="en-US" sz="2400" dirty="0">
                <a:latin typeface="+mn-lt"/>
              </a:rPr>
              <a:t>) is the right-of-way 		           boat. (rule 10)</a:t>
            </a:r>
            <a:br>
              <a:rPr lang="en-US" sz="2400" dirty="0">
                <a:latin typeface="+mn-lt"/>
              </a:rPr>
            </a:br>
            <a:endParaRPr lang="en-US" sz="2400" dirty="0">
              <a:latin typeface="+mn-lt"/>
            </a:endParaRPr>
          </a:p>
          <a:p>
            <a:r>
              <a:rPr lang="en-US" sz="2400" b="1" dirty="0">
                <a:latin typeface="+mn-lt"/>
              </a:rPr>
              <a:t>Position 2:     </a:t>
            </a:r>
            <a:r>
              <a:rPr lang="en-US" sz="2400" dirty="0">
                <a:latin typeface="+mn-lt"/>
              </a:rPr>
              <a:t>When Blue reaches the </a:t>
            </a:r>
            <a:r>
              <a:rPr lang="en-US" sz="2400" b="1" i="1" dirty="0">
                <a:solidFill>
                  <a:srgbClr val="6D2F72"/>
                </a:solidFill>
                <a:latin typeface="+mn-lt"/>
              </a:rPr>
              <a:t>zone</a:t>
            </a:r>
            <a:r>
              <a:rPr lang="en-US" sz="2400" dirty="0">
                <a:latin typeface="+mn-lt"/>
              </a:rPr>
              <a:t>, she is</a:t>
            </a:r>
            <a:r>
              <a:rPr lang="en-US" sz="2400" i="1" dirty="0">
                <a:latin typeface="+mn-lt"/>
              </a:rPr>
              <a:t> 		           </a:t>
            </a:r>
            <a:r>
              <a:rPr lang="en-US" sz="2400" b="1" i="1" dirty="0">
                <a:solidFill>
                  <a:srgbClr val="6D2F72"/>
                </a:solidFill>
                <a:latin typeface="+mn-lt"/>
              </a:rPr>
              <a:t>clear ahead </a:t>
            </a:r>
            <a:r>
              <a:rPr lang="en-US" sz="2400" dirty="0">
                <a:latin typeface="+mn-lt"/>
              </a:rPr>
              <a:t>of Yellow.  Rule 18.2</a:t>
            </a:r>
            <a:r>
              <a:rPr lang="en-US" sz="2400" dirty="0">
                <a:solidFill>
                  <a:srgbClr val="FF0000"/>
                </a:solidFill>
                <a:latin typeface="+mn-lt"/>
              </a:rPr>
              <a:t>(a)(2)</a:t>
            </a:r>
            <a:r>
              <a:rPr lang="en-US" sz="2400" dirty="0">
                <a:latin typeface="+mn-lt"/>
              </a:rPr>
              <a:t> 	           requires Yellow to give Blue </a:t>
            </a:r>
            <a:r>
              <a:rPr lang="en-US" sz="2400" b="1" i="1" dirty="0">
                <a:solidFill>
                  <a:srgbClr val="6D2F72"/>
                </a:solidFill>
                <a:latin typeface="+mn-lt"/>
              </a:rPr>
              <a:t>mark-room</a:t>
            </a:r>
            <a:r>
              <a:rPr lang="en-US" sz="2400" dirty="0">
                <a:latin typeface="+mn-lt"/>
              </a:rPr>
              <a:t>.</a:t>
            </a:r>
          </a:p>
          <a:p>
            <a:endParaRPr lang="en-US" sz="2400" dirty="0">
              <a:latin typeface="+mn-lt"/>
            </a:endParaRPr>
          </a:p>
          <a:p>
            <a:endParaRPr lang="en-US" sz="2400" b="1" dirty="0">
              <a:solidFill>
                <a:srgbClr val="0033CC"/>
              </a:solidFill>
            </a:endParaRPr>
          </a:p>
          <a:p>
            <a:endParaRPr lang="en-US" sz="2400" b="1" dirty="0">
              <a:solidFill>
                <a:srgbClr val="0033CC"/>
              </a:solidFill>
            </a:endParaRPr>
          </a:p>
        </p:txBody>
      </p:sp>
      <p:sp>
        <p:nvSpPr>
          <p:cNvPr id="9" name="Title 1">
            <a:extLst>
              <a:ext uri="{FF2B5EF4-FFF2-40B4-BE49-F238E27FC236}">
                <a16:creationId xmlns:a16="http://schemas.microsoft.com/office/drawing/2014/main" id="{EF9DEA76-A80D-4226-B0AF-73DE135284C0}"/>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5" name="Graphic 4">
            <a:extLst>
              <a:ext uri="{FF2B5EF4-FFF2-40B4-BE49-F238E27FC236}">
                <a16:creationId xmlns:a16="http://schemas.microsoft.com/office/drawing/2014/main" id="{BCD23860-2EEA-41AF-BD94-62DC612D10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3181" y="77466"/>
            <a:ext cx="3412222" cy="5896351"/>
          </a:xfrm>
          <a:prstGeom prst="rect">
            <a:avLst/>
          </a:prstGeom>
        </p:spPr>
      </p:pic>
    </p:spTree>
    <p:extLst>
      <p:ext uri="{BB962C8B-B14F-4D97-AF65-F5344CB8AC3E}">
        <p14:creationId xmlns:p14="http://schemas.microsoft.com/office/powerpoint/2010/main" val="26930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Text Box 6"/>
          <p:cNvSpPr txBox="1">
            <a:spLocks noChangeArrowheads="1"/>
          </p:cNvSpPr>
          <p:nvPr/>
        </p:nvSpPr>
        <p:spPr bwMode="auto">
          <a:xfrm>
            <a:off x="1191491" y="2682828"/>
            <a:ext cx="6533782"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ts val="0"/>
              </a:spcAft>
              <a:buFontTx/>
              <a:buChar char="•"/>
            </a:pPr>
            <a:r>
              <a:rPr lang="en-US" sz="2000" dirty="0">
                <a:solidFill>
                  <a:schemeClr val="tx1"/>
                </a:solidFill>
                <a:latin typeface="+mn-lt"/>
              </a:rPr>
              <a:t>Yellow must gybe at the </a:t>
            </a:r>
            <a:r>
              <a:rPr lang="en-US" sz="2000" b="1" i="1" dirty="0">
                <a:solidFill>
                  <a:srgbClr val="6D2F72"/>
                </a:solidFill>
                <a:latin typeface="+mn-lt"/>
              </a:rPr>
              <a:t>mark</a:t>
            </a:r>
            <a:r>
              <a:rPr lang="en-US" sz="2000" dirty="0">
                <a:solidFill>
                  <a:schemeClr val="tx1"/>
                </a:solidFill>
                <a:latin typeface="+mn-lt"/>
              </a:rPr>
              <a:t>.</a:t>
            </a:r>
          </a:p>
          <a:p>
            <a:pPr eaLnBrk="1" hangingPunct="1">
              <a:spcBef>
                <a:spcPts val="600"/>
              </a:spcBef>
              <a:spcAft>
                <a:spcPts val="0"/>
              </a:spcAft>
              <a:buFontTx/>
              <a:buChar char="•"/>
            </a:pPr>
            <a:r>
              <a:rPr lang="en-US" sz="2000" dirty="0">
                <a:solidFill>
                  <a:schemeClr val="tx1"/>
                </a:solidFill>
                <a:latin typeface="+mn-lt"/>
              </a:rPr>
              <a:t>Yellow may not luff away from the </a:t>
            </a:r>
            <a:r>
              <a:rPr lang="en-US" sz="2000" b="1" i="1" dirty="0">
                <a:solidFill>
                  <a:srgbClr val="6D2F72"/>
                </a:solidFill>
                <a:latin typeface="+mn-lt"/>
              </a:rPr>
              <a:t>mark</a:t>
            </a:r>
            <a:r>
              <a:rPr lang="en-US" sz="2000" dirty="0">
                <a:solidFill>
                  <a:schemeClr val="tx1"/>
                </a:solidFill>
                <a:latin typeface="+mn-lt"/>
              </a:rPr>
              <a:t> prior to gybing if that takes her farther from the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than her </a:t>
            </a:r>
            <a:r>
              <a:rPr lang="en-US" sz="2000" b="1" i="1" dirty="0">
                <a:solidFill>
                  <a:srgbClr val="6D2F72"/>
                </a:solidFill>
                <a:latin typeface="+mn-lt"/>
              </a:rPr>
              <a:t>proper course</a:t>
            </a:r>
            <a:r>
              <a:rPr lang="en-US" sz="2000" b="1" i="1" dirty="0">
                <a:solidFill>
                  <a:srgbClr val="C00000"/>
                </a:solidFill>
                <a:latin typeface="+mn-lt"/>
              </a:rPr>
              <a:t> </a:t>
            </a:r>
            <a:r>
              <a:rPr lang="en-US" sz="2000" dirty="0">
                <a:solidFill>
                  <a:schemeClr val="tx1"/>
                </a:solidFill>
                <a:latin typeface="+mn-lt"/>
              </a:rPr>
              <a:t>(rule 18.4).</a:t>
            </a:r>
          </a:p>
          <a:p>
            <a:pPr eaLnBrk="1" hangingPunct="1">
              <a:spcBef>
                <a:spcPts val="600"/>
              </a:spcBef>
              <a:spcAft>
                <a:spcPts val="0"/>
              </a:spcAft>
              <a:buFontTx/>
              <a:buChar char="•"/>
            </a:pPr>
            <a:r>
              <a:rPr lang="en-US" sz="2000" dirty="0">
                <a:solidFill>
                  <a:schemeClr val="tx1"/>
                </a:solidFill>
                <a:latin typeface="+mn-lt"/>
              </a:rPr>
              <a:t>If this is a gybe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then gybing right at the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might be Yellow’s </a:t>
            </a:r>
            <a:r>
              <a:rPr lang="en-US" sz="2000" b="1" i="1" dirty="0">
                <a:solidFill>
                  <a:srgbClr val="6D2F72"/>
                </a:solidFill>
                <a:latin typeface="+mn-lt"/>
              </a:rPr>
              <a:t>proper course</a:t>
            </a:r>
            <a:r>
              <a:rPr lang="en-US" sz="2000" dirty="0">
                <a:solidFill>
                  <a:schemeClr val="tx1"/>
                </a:solidFill>
                <a:latin typeface="+mn-lt"/>
              </a:rPr>
              <a:t>.</a:t>
            </a:r>
          </a:p>
          <a:p>
            <a:pPr eaLnBrk="1" hangingPunct="1">
              <a:spcBef>
                <a:spcPts val="600"/>
              </a:spcBef>
              <a:spcAft>
                <a:spcPts val="0"/>
              </a:spcAft>
              <a:buFontTx/>
              <a:buChar char="•"/>
            </a:pPr>
            <a:r>
              <a:rPr lang="en-US" sz="2000" dirty="0">
                <a:solidFill>
                  <a:schemeClr val="tx1"/>
                </a:solidFill>
                <a:latin typeface="+mn-lt"/>
              </a:rPr>
              <a:t>If this is a leeward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then making a tactical rounding (swing wide-cut close) might be Yellow’s </a:t>
            </a:r>
            <a:r>
              <a:rPr lang="en-US" sz="2000" b="1" i="1" dirty="0">
                <a:solidFill>
                  <a:srgbClr val="6D2F72"/>
                </a:solidFill>
                <a:latin typeface="+mn-lt"/>
              </a:rPr>
              <a:t>proper course</a:t>
            </a:r>
            <a:r>
              <a:rPr lang="en-US" sz="2000" dirty="0">
                <a:solidFill>
                  <a:schemeClr val="tx1"/>
                </a:solidFill>
                <a:latin typeface="+mn-lt"/>
              </a:rPr>
              <a:t>. </a:t>
            </a:r>
          </a:p>
          <a:p>
            <a:pPr eaLnBrk="1" hangingPunct="1">
              <a:spcBef>
                <a:spcPts val="600"/>
              </a:spcBef>
              <a:spcAft>
                <a:spcPts val="0"/>
              </a:spcAft>
              <a:buFontTx/>
              <a:buChar char="•"/>
            </a:pPr>
            <a:r>
              <a:rPr lang="en-US" sz="2000" dirty="0">
                <a:solidFill>
                  <a:schemeClr val="tx1"/>
                </a:solidFill>
                <a:latin typeface="+mn-lt"/>
              </a:rPr>
              <a:t>If this was a gate </a:t>
            </a:r>
            <a:r>
              <a:rPr lang="en-US" sz="2000" b="1" i="1" dirty="0">
                <a:solidFill>
                  <a:srgbClr val="6D2F72"/>
                </a:solidFill>
                <a:latin typeface="+mn-lt"/>
              </a:rPr>
              <a:t>mark</a:t>
            </a:r>
            <a:r>
              <a:rPr lang="en-US" sz="2000" b="1" dirty="0">
                <a:solidFill>
                  <a:srgbClr val="0033CC"/>
                </a:solidFill>
                <a:latin typeface="+mn-lt"/>
              </a:rPr>
              <a:t> </a:t>
            </a:r>
            <a:r>
              <a:rPr lang="en-US" sz="2000" dirty="0">
                <a:solidFill>
                  <a:schemeClr val="tx1"/>
                </a:solidFill>
                <a:latin typeface="+mn-lt"/>
              </a:rPr>
              <a:t>rule 18.4 would not apply.</a:t>
            </a:r>
          </a:p>
        </p:txBody>
      </p:sp>
      <p:sp>
        <p:nvSpPr>
          <p:cNvPr id="135173" name="Text Box 7"/>
          <p:cNvSpPr txBox="1">
            <a:spLocks noChangeArrowheads="1"/>
          </p:cNvSpPr>
          <p:nvPr/>
        </p:nvSpPr>
        <p:spPr bwMode="auto">
          <a:xfrm>
            <a:off x="1191491" y="1071446"/>
            <a:ext cx="8205899"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Aft>
                <a:spcPct val="50000"/>
              </a:spcAft>
            </a:pPr>
            <a:r>
              <a:rPr lang="en-US" sz="2500" b="1" dirty="0">
                <a:solidFill>
                  <a:schemeClr val="tx1"/>
                </a:solidFill>
                <a:latin typeface="+mn-lt"/>
              </a:rPr>
              <a:t>Under rule 18.4 </a:t>
            </a:r>
            <a:r>
              <a:rPr lang="en-US" sz="2500" dirty="0">
                <a:solidFill>
                  <a:schemeClr val="tx1"/>
                </a:solidFill>
                <a:latin typeface="+mn-lt"/>
              </a:rPr>
              <a:t>“when an inside </a:t>
            </a:r>
            <a:r>
              <a:rPr lang="en-US" sz="2500" b="1" i="1" dirty="0">
                <a:solidFill>
                  <a:srgbClr val="6D2F72"/>
                </a:solidFill>
                <a:latin typeface="+mn-lt"/>
              </a:rPr>
              <a:t>overlapped</a:t>
            </a:r>
            <a:r>
              <a:rPr lang="en-US" sz="2500" dirty="0">
                <a:solidFill>
                  <a:srgbClr val="C00000"/>
                </a:solidFill>
                <a:latin typeface="+mn-lt"/>
              </a:rPr>
              <a:t> </a:t>
            </a:r>
            <a:r>
              <a:rPr lang="en-US" sz="2500" dirty="0">
                <a:solidFill>
                  <a:schemeClr val="tx1"/>
                </a:solidFill>
                <a:latin typeface="+mn-lt"/>
              </a:rPr>
              <a:t>right-of-way boat must gybe at a </a:t>
            </a:r>
            <a:r>
              <a:rPr lang="en-US" sz="2500" b="1" i="1" dirty="0">
                <a:solidFill>
                  <a:srgbClr val="6D2F72"/>
                </a:solidFill>
                <a:latin typeface="+mn-lt"/>
              </a:rPr>
              <a:t>mark</a:t>
            </a:r>
            <a:r>
              <a:rPr lang="en-US" sz="2500" dirty="0">
                <a:solidFill>
                  <a:srgbClr val="0033CC"/>
                </a:solidFill>
                <a:latin typeface="+mn-lt"/>
              </a:rPr>
              <a:t> </a:t>
            </a:r>
            <a:r>
              <a:rPr lang="en-US" sz="2500" dirty="0">
                <a:solidFill>
                  <a:schemeClr val="tx1"/>
                </a:solidFill>
                <a:latin typeface="+mn-lt"/>
              </a:rPr>
              <a:t>to sail her </a:t>
            </a:r>
            <a:r>
              <a:rPr lang="en-US" sz="2500" b="1" dirty="0">
                <a:solidFill>
                  <a:srgbClr val="6D2F72"/>
                </a:solidFill>
                <a:latin typeface="+mn-lt"/>
              </a:rPr>
              <a:t>proper course</a:t>
            </a:r>
            <a:r>
              <a:rPr lang="en-US" sz="2500" dirty="0">
                <a:solidFill>
                  <a:schemeClr val="tx1"/>
                </a:solidFill>
                <a:latin typeface="+mn-lt"/>
              </a:rPr>
              <a:t>, until she </a:t>
            </a:r>
            <a:r>
              <a:rPr lang="en-US" sz="2500" dirty="0" err="1">
                <a:solidFill>
                  <a:schemeClr val="tx1"/>
                </a:solidFill>
                <a:latin typeface="+mn-lt"/>
              </a:rPr>
              <a:t>gybes</a:t>
            </a:r>
            <a:r>
              <a:rPr lang="en-US" sz="2500" dirty="0">
                <a:solidFill>
                  <a:schemeClr val="tx1"/>
                </a:solidFill>
                <a:latin typeface="+mn-lt"/>
              </a:rPr>
              <a:t> she shall sail no farther from the </a:t>
            </a:r>
            <a:r>
              <a:rPr lang="en-US" sz="2500" b="1" i="1" dirty="0">
                <a:solidFill>
                  <a:srgbClr val="6D2F72"/>
                </a:solidFill>
                <a:latin typeface="+mn-lt"/>
              </a:rPr>
              <a:t>mark</a:t>
            </a:r>
            <a:r>
              <a:rPr lang="en-US" sz="2500" dirty="0">
                <a:solidFill>
                  <a:srgbClr val="0033CC"/>
                </a:solidFill>
                <a:latin typeface="+mn-lt"/>
              </a:rPr>
              <a:t> </a:t>
            </a:r>
            <a:r>
              <a:rPr lang="en-US" sz="2500" dirty="0">
                <a:solidFill>
                  <a:schemeClr val="tx1"/>
                </a:solidFill>
                <a:latin typeface="+mn-lt"/>
              </a:rPr>
              <a:t>than needed to sail that course.   . . . “</a:t>
            </a:r>
          </a:p>
        </p:txBody>
      </p:sp>
      <p:sp>
        <p:nvSpPr>
          <p:cNvPr id="8" name="Title 1">
            <a:extLst>
              <a:ext uri="{FF2B5EF4-FFF2-40B4-BE49-F238E27FC236}">
                <a16:creationId xmlns:a16="http://schemas.microsoft.com/office/drawing/2014/main" id="{E661B209-0C8D-43C3-B388-7A533D04752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D1B844C8-9C7B-4F73-A77A-6E1B79645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5273" y="383724"/>
            <a:ext cx="4368356" cy="5448748"/>
          </a:xfrm>
          <a:prstGeom prst="rect">
            <a:avLst/>
          </a:prstGeom>
        </p:spPr>
      </p:pic>
    </p:spTree>
    <p:extLst>
      <p:ext uri="{BB962C8B-B14F-4D97-AF65-F5344CB8AC3E}">
        <p14:creationId xmlns:p14="http://schemas.microsoft.com/office/powerpoint/2010/main" val="33578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3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Text Box 6"/>
          <p:cNvSpPr txBox="1">
            <a:spLocks noChangeArrowheads="1"/>
          </p:cNvSpPr>
          <p:nvPr/>
        </p:nvSpPr>
        <p:spPr bwMode="auto">
          <a:xfrm>
            <a:off x="1191491" y="1005840"/>
            <a:ext cx="5714918"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ts val="0"/>
              </a:spcBef>
              <a:buFont typeface="Arial" panose="020B0604020202020204" pitchFamily="34" charset="0"/>
              <a:buChar char="•"/>
            </a:pPr>
            <a:r>
              <a:rPr lang="en-US" dirty="0">
                <a:solidFill>
                  <a:schemeClr val="tx1"/>
                </a:solidFill>
                <a:latin typeface="+mn-lt"/>
              </a:rPr>
              <a:t>At position 1, the positions of Green, Yellow and Blue make it obvious that Red is outside the </a:t>
            </a:r>
            <a:r>
              <a:rPr lang="en-US" b="1" i="1" dirty="0">
                <a:solidFill>
                  <a:srgbClr val="6D2F72"/>
                </a:solidFill>
                <a:latin typeface="+mn-lt"/>
              </a:rPr>
              <a:t>zone</a:t>
            </a:r>
            <a:r>
              <a:rPr lang="en-US" dirty="0">
                <a:solidFill>
                  <a:schemeClr val="tx1"/>
                </a:solidFill>
                <a:latin typeface="+mn-lt"/>
              </a:rPr>
              <a:t>.</a:t>
            </a:r>
          </a:p>
          <a:p>
            <a:pPr eaLnBrk="1" hangingPunct="1">
              <a:spcBef>
                <a:spcPts val="1200"/>
              </a:spcBef>
              <a:buFont typeface="Arial" panose="020B0604020202020204" pitchFamily="34" charset="0"/>
              <a:buChar char="•"/>
            </a:pPr>
            <a:r>
              <a:rPr lang="en-US" dirty="0">
                <a:solidFill>
                  <a:schemeClr val="tx1"/>
                </a:solidFill>
                <a:latin typeface="+mn-lt"/>
              </a:rPr>
              <a:t>At position 2 Gray is </a:t>
            </a:r>
            <a:r>
              <a:rPr lang="en-US" b="1" i="1" dirty="0">
                <a:solidFill>
                  <a:srgbClr val="6D2F72"/>
                </a:solidFill>
                <a:latin typeface="+mn-lt"/>
              </a:rPr>
              <a:t>overlapped</a:t>
            </a:r>
            <a:r>
              <a:rPr lang="en-US" b="1" dirty="0">
                <a:solidFill>
                  <a:srgbClr val="0033CC"/>
                </a:solidFill>
                <a:latin typeface="+mn-lt"/>
              </a:rPr>
              <a:t> </a:t>
            </a:r>
            <a:r>
              <a:rPr lang="en-US" dirty="0">
                <a:solidFill>
                  <a:schemeClr val="tx1"/>
                </a:solidFill>
                <a:latin typeface="+mn-lt"/>
              </a:rPr>
              <a:t>with Red. (def. “</a:t>
            </a:r>
            <a:r>
              <a:rPr lang="en-US" b="1" i="1" dirty="0">
                <a:solidFill>
                  <a:srgbClr val="6D2F72"/>
                </a:solidFill>
                <a:latin typeface="+mn-lt"/>
              </a:rPr>
              <a:t>overlap</a:t>
            </a:r>
            <a:r>
              <a:rPr lang="en-US" dirty="0">
                <a:solidFill>
                  <a:schemeClr val="tx1"/>
                </a:solidFill>
                <a:latin typeface="+mn-lt"/>
              </a:rPr>
              <a:t>”)</a:t>
            </a:r>
          </a:p>
          <a:p>
            <a:pPr eaLnBrk="1" hangingPunct="1">
              <a:spcBef>
                <a:spcPts val="1200"/>
              </a:spcBef>
              <a:buFont typeface="Arial" panose="020B0604020202020204" pitchFamily="34" charset="0"/>
              <a:buChar char="•"/>
            </a:pPr>
            <a:r>
              <a:rPr lang="en-US" dirty="0">
                <a:solidFill>
                  <a:schemeClr val="tx1"/>
                </a:solidFill>
                <a:latin typeface="+mn-lt"/>
              </a:rPr>
              <a:t>Gray and Red continue to be </a:t>
            </a:r>
            <a:r>
              <a:rPr lang="en-US" b="1" i="1" dirty="0">
                <a:solidFill>
                  <a:srgbClr val="6D2F72"/>
                </a:solidFill>
                <a:latin typeface="+mn-lt"/>
              </a:rPr>
              <a:t>overlapped</a:t>
            </a:r>
            <a:r>
              <a:rPr lang="en-US" b="1" dirty="0">
                <a:solidFill>
                  <a:srgbClr val="0033CC"/>
                </a:solidFill>
                <a:latin typeface="+mn-lt"/>
              </a:rPr>
              <a:t> </a:t>
            </a:r>
            <a:r>
              <a:rPr lang="en-US" dirty="0">
                <a:solidFill>
                  <a:schemeClr val="tx1"/>
                </a:solidFill>
                <a:latin typeface="+mn-lt"/>
              </a:rPr>
              <a:t>when the first of them reaches the </a:t>
            </a:r>
            <a:r>
              <a:rPr lang="en-US" b="1" i="1" dirty="0">
                <a:solidFill>
                  <a:srgbClr val="6D2F72"/>
                </a:solidFill>
                <a:latin typeface="+mn-lt"/>
              </a:rPr>
              <a:t>zone</a:t>
            </a:r>
            <a:r>
              <a:rPr lang="en-US" i="1" dirty="0">
                <a:solidFill>
                  <a:schemeClr val="tx1"/>
                </a:solidFill>
                <a:latin typeface="+mn-lt"/>
              </a:rPr>
              <a:t>.</a:t>
            </a:r>
            <a:r>
              <a:rPr lang="en-US" b="1" dirty="0">
                <a:solidFill>
                  <a:srgbClr val="0033CC"/>
                </a:solidFill>
                <a:latin typeface="+mn-lt"/>
              </a:rPr>
              <a:t> </a:t>
            </a:r>
          </a:p>
          <a:p>
            <a:pPr eaLnBrk="1" hangingPunct="1">
              <a:spcBef>
                <a:spcPts val="1200"/>
              </a:spcBef>
              <a:buFont typeface="Arial" panose="020B0604020202020204" pitchFamily="34" charset="0"/>
              <a:buChar char="•"/>
            </a:pPr>
            <a:r>
              <a:rPr lang="en-US" dirty="0">
                <a:solidFill>
                  <a:schemeClr val="tx1"/>
                </a:solidFill>
                <a:latin typeface="+mn-lt"/>
              </a:rPr>
              <a:t>Red must give Gray </a:t>
            </a:r>
            <a:r>
              <a:rPr lang="en-US" b="1" i="1" dirty="0">
                <a:solidFill>
                  <a:srgbClr val="6D2F72"/>
                </a:solidFill>
                <a:latin typeface="+mn-lt"/>
              </a:rPr>
              <a:t>mark-room</a:t>
            </a:r>
            <a:r>
              <a:rPr lang="en-US" dirty="0">
                <a:solidFill>
                  <a:schemeClr val="tx1"/>
                </a:solidFill>
                <a:latin typeface="+mn-lt"/>
              </a:rPr>
              <a:t>. </a:t>
            </a:r>
            <a:br>
              <a:rPr lang="en-US" dirty="0">
                <a:solidFill>
                  <a:schemeClr val="tx1"/>
                </a:solidFill>
                <a:latin typeface="+mn-lt"/>
              </a:rPr>
            </a:br>
            <a:r>
              <a:rPr lang="en-US" dirty="0">
                <a:solidFill>
                  <a:schemeClr val="tx1"/>
                </a:solidFill>
                <a:latin typeface="+mn-lt"/>
              </a:rPr>
              <a:t>(rule 18.2</a:t>
            </a:r>
            <a:r>
              <a:rPr lang="en-US" dirty="0">
                <a:solidFill>
                  <a:srgbClr val="FF0000"/>
                </a:solidFill>
                <a:latin typeface="+mn-lt"/>
              </a:rPr>
              <a:t>(a)(1)</a:t>
            </a:r>
            <a:r>
              <a:rPr lang="en-US" dirty="0">
                <a:solidFill>
                  <a:schemeClr val="tx1"/>
                </a:solidFill>
                <a:latin typeface="+mn-lt"/>
              </a:rPr>
              <a:t> &amp; def. “</a:t>
            </a:r>
            <a:r>
              <a:rPr lang="en-US" b="1" i="1" dirty="0">
                <a:solidFill>
                  <a:srgbClr val="6D2F72"/>
                </a:solidFill>
                <a:latin typeface="+mn-lt"/>
              </a:rPr>
              <a:t>mark-room</a:t>
            </a:r>
            <a:r>
              <a:rPr lang="en-US" dirty="0">
                <a:solidFill>
                  <a:schemeClr val="tx1"/>
                </a:solidFill>
                <a:latin typeface="+mn-lt"/>
              </a:rPr>
              <a:t>”)</a:t>
            </a:r>
          </a:p>
          <a:p>
            <a:pPr marL="0" indent="0" eaLnBrk="1" hangingPunct="1"/>
            <a:endParaRPr lang="en-US" b="1" dirty="0">
              <a:solidFill>
                <a:srgbClr val="0033CC"/>
              </a:solidFill>
              <a:latin typeface="+mn-lt"/>
            </a:endParaRPr>
          </a:p>
          <a:p>
            <a:pPr algn="l" eaLnBrk="1" hangingPunct="1"/>
            <a:endParaRPr lang="en-US" sz="1800" b="1" dirty="0">
              <a:solidFill>
                <a:srgbClr val="0033CC"/>
              </a:solidFill>
              <a:effectLst>
                <a:outerShdw blurRad="38100" dist="38100" dir="2700000" algn="tl">
                  <a:srgbClr val="000000">
                    <a:alpha val="43137"/>
                  </a:srgbClr>
                </a:outerShdw>
              </a:effectLst>
              <a:latin typeface="+mn-lt"/>
            </a:endParaRPr>
          </a:p>
        </p:txBody>
      </p:sp>
      <p:sp>
        <p:nvSpPr>
          <p:cNvPr id="8" name="Title 1">
            <a:extLst>
              <a:ext uri="{FF2B5EF4-FFF2-40B4-BE49-F238E27FC236}">
                <a16:creationId xmlns:a16="http://schemas.microsoft.com/office/drawing/2014/main" id="{61DBDCB6-9E91-40CA-AC60-A0A451F9F636}"/>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FB3F9108-AD0A-497F-A895-29E427100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9988" y="297618"/>
            <a:ext cx="3902451" cy="5585946"/>
          </a:xfrm>
          <a:prstGeom prst="rect">
            <a:avLst/>
          </a:prstGeom>
        </p:spPr>
      </p:pic>
    </p:spTree>
    <p:extLst>
      <p:ext uri="{BB962C8B-B14F-4D97-AF65-F5344CB8AC3E}">
        <p14:creationId xmlns:p14="http://schemas.microsoft.com/office/powerpoint/2010/main" val="41298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1191497" y="1083306"/>
            <a:ext cx="10352803"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Bef>
                <a:spcPct val="50000"/>
              </a:spcBef>
              <a:buFont typeface="Arial" panose="020B0604020202020204" pitchFamily="34" charset="0"/>
              <a:buChar char="•"/>
            </a:pPr>
            <a:r>
              <a:rPr lang="en-US" dirty="0">
                <a:solidFill>
                  <a:schemeClr val="tx1"/>
                </a:solidFill>
                <a:latin typeface="+mn-lt"/>
              </a:rPr>
              <a:t>The preamble to Section C of Part 2 turns Rule 18 off at a starting </a:t>
            </a:r>
            <a:r>
              <a:rPr lang="en-US" b="1" i="1" dirty="0">
                <a:solidFill>
                  <a:srgbClr val="6D2F72"/>
                </a:solidFill>
                <a:latin typeface="+mn-lt"/>
              </a:rPr>
              <a:t>mark</a:t>
            </a:r>
            <a:r>
              <a:rPr lang="en-US" dirty="0">
                <a:solidFill>
                  <a:schemeClr val="tx1"/>
                </a:solidFill>
                <a:latin typeface="+mn-lt"/>
              </a:rPr>
              <a:t>, but it does not turn it off at a finishing</a:t>
            </a:r>
            <a:r>
              <a:rPr lang="en-US" dirty="0">
                <a:solidFill>
                  <a:srgbClr val="0033CC"/>
                </a:solidFill>
                <a:latin typeface="+mn-lt"/>
              </a:rPr>
              <a:t> </a:t>
            </a:r>
            <a:r>
              <a:rPr lang="en-US" b="1" i="1" dirty="0">
                <a:solidFill>
                  <a:srgbClr val="6D2F72"/>
                </a:solidFill>
                <a:latin typeface="+mn-lt"/>
              </a:rPr>
              <a:t>mark</a:t>
            </a:r>
            <a:r>
              <a:rPr lang="en-US" dirty="0">
                <a:solidFill>
                  <a:schemeClr val="tx1"/>
                </a:solidFill>
                <a:latin typeface="+mn-lt"/>
              </a:rPr>
              <a:t>.</a:t>
            </a:r>
          </a:p>
          <a:p>
            <a:pPr marL="342900" indent="-342900" algn="l" eaLnBrk="1" hangingPunct="1">
              <a:spcBef>
                <a:spcPct val="50000"/>
              </a:spcBef>
              <a:buFont typeface="Arial" panose="020B0604020202020204" pitchFamily="34" charset="0"/>
              <a:buChar char="•"/>
            </a:pPr>
            <a:r>
              <a:rPr lang="en-US" dirty="0">
                <a:solidFill>
                  <a:schemeClr val="tx1"/>
                </a:solidFill>
                <a:latin typeface="+mn-lt"/>
              </a:rPr>
              <a:t>Rule 18.1(a) turns rule 18 off at a windward </a:t>
            </a:r>
            <a:r>
              <a:rPr lang="en-US" b="1" i="1" dirty="0">
                <a:solidFill>
                  <a:srgbClr val="6D2F72"/>
                </a:solidFill>
                <a:latin typeface="+mn-lt"/>
              </a:rPr>
              <a:t>mark</a:t>
            </a:r>
            <a:r>
              <a:rPr lang="en-US" dirty="0">
                <a:solidFill>
                  <a:srgbClr val="0033CC"/>
                </a:solidFill>
                <a:latin typeface="+mn-lt"/>
              </a:rPr>
              <a:t> </a:t>
            </a:r>
            <a:r>
              <a:rPr lang="en-US" dirty="0">
                <a:solidFill>
                  <a:schemeClr val="tx1"/>
                </a:solidFill>
                <a:latin typeface="+mn-lt"/>
              </a:rPr>
              <a:t>(including a windward finishing </a:t>
            </a:r>
            <a:r>
              <a:rPr lang="en-US" i="1" dirty="0">
                <a:solidFill>
                  <a:srgbClr val="6D2F72"/>
                </a:solidFill>
                <a:latin typeface="+mn-lt"/>
              </a:rPr>
              <a:t>mark</a:t>
            </a:r>
            <a:r>
              <a:rPr lang="en-US" dirty="0">
                <a:solidFill>
                  <a:schemeClr val="tx1"/>
                </a:solidFill>
                <a:latin typeface="+mn-lt"/>
              </a:rPr>
              <a:t>) when the two boats are coming into the </a:t>
            </a:r>
            <a:r>
              <a:rPr lang="en-US" b="1" i="1" dirty="0">
                <a:solidFill>
                  <a:srgbClr val="6D2F72"/>
                </a:solidFill>
                <a:latin typeface="+mn-lt"/>
              </a:rPr>
              <a:t>mark</a:t>
            </a:r>
            <a:r>
              <a:rPr lang="en-US" dirty="0">
                <a:solidFill>
                  <a:srgbClr val="0033CC"/>
                </a:solidFill>
                <a:latin typeface="+mn-lt"/>
              </a:rPr>
              <a:t> </a:t>
            </a:r>
            <a:r>
              <a:rPr lang="en-US" dirty="0">
                <a:solidFill>
                  <a:schemeClr val="tx1"/>
                </a:solidFill>
                <a:latin typeface="+mn-lt"/>
              </a:rPr>
              <a:t>on opposite </a:t>
            </a:r>
            <a:r>
              <a:rPr lang="en-US" b="1" i="1" dirty="0">
                <a:solidFill>
                  <a:srgbClr val="6D2F72"/>
                </a:solidFill>
                <a:latin typeface="+mn-lt"/>
              </a:rPr>
              <a:t>tacks</a:t>
            </a:r>
            <a:r>
              <a:rPr lang="en-US" dirty="0">
                <a:solidFill>
                  <a:schemeClr val="tx1"/>
                </a:solidFill>
                <a:latin typeface="+mn-lt"/>
              </a:rPr>
              <a:t>.</a:t>
            </a:r>
          </a:p>
        </p:txBody>
      </p:sp>
      <p:sp>
        <p:nvSpPr>
          <p:cNvPr id="40971" name="Text Box 11"/>
          <p:cNvSpPr txBox="1">
            <a:spLocks noChangeArrowheads="1"/>
          </p:cNvSpPr>
          <p:nvPr/>
        </p:nvSpPr>
        <p:spPr bwMode="auto">
          <a:xfrm>
            <a:off x="1191497" y="3206964"/>
            <a:ext cx="457460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buFont typeface="Arial" panose="020B0604020202020204" pitchFamily="34" charset="0"/>
              <a:buChar char="•"/>
            </a:pPr>
            <a:r>
              <a:rPr lang="en-US" dirty="0">
                <a:solidFill>
                  <a:schemeClr val="tx1"/>
                </a:solidFill>
                <a:latin typeface="+mn-lt"/>
              </a:rPr>
              <a:t>Rule 18.2</a:t>
            </a:r>
            <a:r>
              <a:rPr lang="en-US" dirty="0">
                <a:solidFill>
                  <a:srgbClr val="FF0000"/>
                </a:solidFill>
                <a:latin typeface="+mn-lt"/>
              </a:rPr>
              <a:t>(</a:t>
            </a:r>
            <a:r>
              <a:rPr lang="en-US">
                <a:solidFill>
                  <a:srgbClr val="FF0000"/>
                </a:solidFill>
                <a:latin typeface="+mn-lt"/>
              </a:rPr>
              <a:t>a)(1)</a:t>
            </a:r>
            <a:r>
              <a:rPr lang="en-US">
                <a:solidFill>
                  <a:schemeClr val="tx1"/>
                </a:solidFill>
                <a:latin typeface="+mn-lt"/>
              </a:rPr>
              <a:t> </a:t>
            </a:r>
            <a:r>
              <a:rPr lang="en-US" dirty="0">
                <a:solidFill>
                  <a:schemeClr val="tx1"/>
                </a:solidFill>
                <a:latin typeface="+mn-lt"/>
              </a:rPr>
              <a:t>requires Yellow (outside) to give Blue (inside) </a:t>
            </a:r>
            <a:r>
              <a:rPr lang="en-US" b="1" i="1" dirty="0">
                <a:solidFill>
                  <a:srgbClr val="6D2F72"/>
                </a:solidFill>
                <a:latin typeface="+mn-lt"/>
              </a:rPr>
              <a:t>mark-room</a:t>
            </a:r>
            <a:r>
              <a:rPr lang="en-US" dirty="0">
                <a:solidFill>
                  <a:schemeClr val="tx1"/>
                </a:solidFill>
                <a:latin typeface="+mn-lt"/>
              </a:rPr>
              <a:t>.</a:t>
            </a:r>
          </a:p>
        </p:txBody>
      </p:sp>
      <p:sp>
        <p:nvSpPr>
          <p:cNvPr id="8" name="Title 1">
            <a:extLst>
              <a:ext uri="{FF2B5EF4-FFF2-40B4-BE49-F238E27FC236}">
                <a16:creationId xmlns:a16="http://schemas.microsoft.com/office/drawing/2014/main" id="{F4EB2551-6DE5-4B75-86D7-3DDD2AF88FD8}"/>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3" name="Graphic 2">
            <a:extLst>
              <a:ext uri="{FF2B5EF4-FFF2-40B4-BE49-F238E27FC236}">
                <a16:creationId xmlns:a16="http://schemas.microsoft.com/office/drawing/2014/main" id="{CE295EA4-A624-48EE-BB67-543A3387AE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291" y="3003640"/>
            <a:ext cx="6179388" cy="3111410"/>
          </a:xfrm>
          <a:prstGeom prst="rect">
            <a:avLst/>
          </a:prstGeom>
        </p:spPr>
      </p:pic>
    </p:spTree>
    <p:extLst>
      <p:ext uri="{BB962C8B-B14F-4D97-AF65-F5344CB8AC3E}">
        <p14:creationId xmlns:p14="http://schemas.microsoft.com/office/powerpoint/2010/main" val="16955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8"/>
          <p:cNvSpPr txBox="1">
            <a:spLocks noChangeArrowheads="1"/>
          </p:cNvSpPr>
          <p:nvPr/>
        </p:nvSpPr>
        <p:spPr bwMode="auto">
          <a:xfrm>
            <a:off x="946681" y="1026540"/>
            <a:ext cx="10231859"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0" indent="0" algn="l"/>
            <a:r>
              <a:rPr lang="en-US" sz="1800" b="1" dirty="0">
                <a:solidFill>
                  <a:schemeClr val="tx1"/>
                </a:solidFill>
                <a:latin typeface="+mn-lt"/>
              </a:rPr>
              <a:t>“A boat </a:t>
            </a:r>
            <a:r>
              <a:rPr lang="en-US" sz="1800" b="1" i="1" dirty="0">
                <a:solidFill>
                  <a:srgbClr val="6D2F72"/>
                </a:solidFill>
                <a:latin typeface="+mn-lt"/>
              </a:rPr>
              <a:t>finishes</a:t>
            </a:r>
            <a:r>
              <a:rPr lang="en-US" sz="1800" b="1" i="1" dirty="0">
                <a:solidFill>
                  <a:schemeClr val="tx1"/>
                </a:solidFill>
                <a:latin typeface="+mn-lt"/>
              </a:rPr>
              <a:t> </a:t>
            </a:r>
            <a:r>
              <a:rPr lang="en-US" sz="1800" b="1" dirty="0">
                <a:solidFill>
                  <a:schemeClr val="tx1"/>
                </a:solidFill>
                <a:latin typeface="+mn-lt"/>
              </a:rPr>
              <a:t>when, after </a:t>
            </a:r>
            <a:r>
              <a:rPr lang="en-US" sz="1800" b="1" dirty="0">
                <a:solidFill>
                  <a:srgbClr val="FF0000"/>
                </a:solidFill>
                <a:latin typeface="+mn-lt"/>
              </a:rPr>
              <a:t>her starting signal</a:t>
            </a:r>
            <a:r>
              <a:rPr lang="en-US" sz="1800" b="1" dirty="0">
                <a:solidFill>
                  <a:schemeClr val="tx1"/>
                </a:solidFill>
                <a:latin typeface="+mn-lt"/>
              </a:rPr>
              <a:t>, any part of her hull crosses the finishing line from the course side. However, she has not </a:t>
            </a:r>
            <a:r>
              <a:rPr lang="en-US" sz="1800" b="1" i="1" dirty="0">
                <a:solidFill>
                  <a:srgbClr val="6D2F72"/>
                </a:solidFill>
                <a:latin typeface="+mn-lt"/>
              </a:rPr>
              <a:t>finished</a:t>
            </a:r>
            <a:r>
              <a:rPr lang="en-US" sz="1800" b="1" i="1" dirty="0">
                <a:solidFill>
                  <a:schemeClr val="tx1"/>
                </a:solidFill>
                <a:latin typeface="+mn-lt"/>
              </a:rPr>
              <a:t> </a:t>
            </a:r>
            <a:r>
              <a:rPr lang="en-US" sz="1800" b="1" dirty="0">
                <a:solidFill>
                  <a:schemeClr val="tx1"/>
                </a:solidFill>
                <a:latin typeface="+mn-lt"/>
              </a:rPr>
              <a:t>if after crossing the finishing line she</a:t>
            </a:r>
          </a:p>
          <a:p>
            <a:pPr eaLnBrk="1" hangingPunct="1">
              <a:spcBef>
                <a:spcPts val="0"/>
              </a:spcBef>
              <a:spcAft>
                <a:spcPts val="0"/>
              </a:spcAft>
            </a:pPr>
            <a:r>
              <a:rPr lang="en-US" sz="1900" b="1" dirty="0">
                <a:solidFill>
                  <a:schemeClr val="tx1"/>
                </a:solidFill>
                <a:latin typeface="+mn-lt"/>
              </a:rPr>
              <a:t>	</a:t>
            </a:r>
            <a:r>
              <a:rPr lang="en-US" sz="1800" dirty="0">
                <a:solidFill>
                  <a:schemeClr val="tx1"/>
                </a:solidFill>
                <a:latin typeface="+mn-lt"/>
              </a:rPr>
              <a:t>(a)   takes a penalty under rule 44.2</a:t>
            </a:r>
          </a:p>
          <a:p>
            <a:pPr eaLnBrk="1" hangingPunct="1">
              <a:spcAft>
                <a:spcPts val="0"/>
              </a:spcAft>
            </a:pPr>
            <a:r>
              <a:rPr lang="en-US" sz="1800" dirty="0">
                <a:solidFill>
                  <a:schemeClr val="tx1"/>
                </a:solidFill>
                <a:latin typeface="+mn-lt"/>
              </a:rPr>
              <a:t>  	(b)   corrects an error in </a:t>
            </a:r>
            <a:r>
              <a:rPr lang="en-US" sz="1800" b="1" i="1" dirty="0">
                <a:solidFill>
                  <a:srgbClr val="6D2F72"/>
                </a:solidFill>
                <a:latin typeface="+mn-lt"/>
              </a:rPr>
              <a:t>sailing the course </a:t>
            </a:r>
            <a:r>
              <a:rPr lang="en-US" sz="1800" dirty="0">
                <a:solidFill>
                  <a:schemeClr val="tx1"/>
                </a:solidFill>
                <a:latin typeface="+mn-lt"/>
              </a:rPr>
              <a:t>made at the line, or </a:t>
            </a:r>
          </a:p>
          <a:p>
            <a:pPr eaLnBrk="1" hangingPunct="1">
              <a:spcAft>
                <a:spcPts val="0"/>
              </a:spcAft>
            </a:pPr>
            <a:r>
              <a:rPr lang="en-US" sz="1800" dirty="0">
                <a:solidFill>
                  <a:schemeClr val="tx1"/>
                </a:solidFill>
                <a:latin typeface="+mn-lt"/>
              </a:rPr>
              <a:t>	(c)   continues to </a:t>
            </a:r>
            <a:r>
              <a:rPr lang="en-US" sz="1800" b="1" i="1" dirty="0">
                <a:solidFill>
                  <a:srgbClr val="6D2F72"/>
                </a:solidFill>
                <a:latin typeface="+mn-lt"/>
              </a:rPr>
              <a:t>sail the course.</a:t>
            </a:r>
            <a:endParaRPr lang="en-US" sz="1800" dirty="0">
              <a:solidFill>
                <a:schemeClr val="tx1"/>
              </a:solidFill>
              <a:latin typeface="+mn-lt"/>
            </a:endParaRPr>
          </a:p>
          <a:p>
            <a:pPr marL="0" indent="0" algn="l"/>
            <a:r>
              <a:rPr lang="en-US" sz="1800" b="0" i="0" u="none" strike="noStrike" baseline="0" dirty="0">
                <a:solidFill>
                  <a:srgbClr val="FF0000"/>
                </a:solidFill>
                <a:latin typeface="+mn-lt"/>
              </a:rPr>
              <a:t>After </a:t>
            </a:r>
            <a:r>
              <a:rPr lang="en-US" sz="1800" b="0" i="1" u="none" strike="noStrike" baseline="0" dirty="0">
                <a:solidFill>
                  <a:srgbClr val="FF0000"/>
                </a:solidFill>
                <a:latin typeface="+mn-lt"/>
              </a:rPr>
              <a:t>finishing</a:t>
            </a:r>
            <a:r>
              <a:rPr lang="en-US" sz="1800" b="0" i="0" u="none" strike="noStrike" baseline="0" dirty="0">
                <a:solidFill>
                  <a:srgbClr val="FF0000"/>
                </a:solidFill>
                <a:latin typeface="+mn-lt"/>
              </a:rPr>
              <a:t> she need not cross the finishing line completely. The sailing instructions may change the direction in which boats are required to cross the finishing line to finish.”</a:t>
            </a:r>
            <a:endParaRPr lang="en-US" sz="1800" dirty="0">
              <a:solidFill>
                <a:schemeClr val="tx1"/>
              </a:solidFill>
              <a:latin typeface="+mn-lt"/>
            </a:endParaRPr>
          </a:p>
        </p:txBody>
      </p:sp>
      <p:sp>
        <p:nvSpPr>
          <p:cNvPr id="8" name="Title 1">
            <a:extLst>
              <a:ext uri="{FF2B5EF4-FFF2-40B4-BE49-F238E27FC236}">
                <a16:creationId xmlns:a16="http://schemas.microsoft.com/office/drawing/2014/main" id="{1EF45647-93A0-455B-A42E-5FD7FFFAC74B}"/>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r>
              <a:rPr lang="en-US" sz="1800" i="1" dirty="0">
                <a:effectLst/>
              </a:rPr>
              <a:t> </a:t>
            </a:r>
            <a:r>
              <a:rPr lang="en-US" sz="2000" b="0" i="1" dirty="0">
                <a:solidFill>
                  <a:srgbClr val="FF0000"/>
                </a:solidFill>
                <a:effectLst/>
              </a:rPr>
              <a:t>(Changed 2025-2028)</a:t>
            </a:r>
            <a:r>
              <a:rPr lang="en-US" dirty="0">
                <a:solidFill>
                  <a:srgbClr val="6D2F72"/>
                </a:solidFill>
              </a:rPr>
              <a:t> </a:t>
            </a:r>
          </a:p>
        </p:txBody>
      </p:sp>
      <p:sp>
        <p:nvSpPr>
          <p:cNvPr id="7" name="Rectangle 6"/>
          <p:cNvSpPr/>
          <p:nvPr/>
        </p:nvSpPr>
        <p:spPr>
          <a:xfrm>
            <a:off x="1011877" y="3102814"/>
            <a:ext cx="9716759" cy="1908215"/>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a:latin typeface="+mn-lt"/>
              </a:rPr>
              <a:t>Both boats finish at position 2.</a:t>
            </a:r>
          </a:p>
          <a:p>
            <a:pPr marL="285750" indent="-285750">
              <a:spcBef>
                <a:spcPts val="600"/>
              </a:spcBef>
              <a:spcAft>
                <a:spcPts val="0"/>
              </a:spcAft>
              <a:buFont typeface="Arial" panose="020B0604020202020204" pitchFamily="34" charset="0"/>
              <a:buChar char="•"/>
            </a:pPr>
            <a:r>
              <a:rPr lang="en-US" dirty="0">
                <a:latin typeface="+mn-lt"/>
              </a:rPr>
              <a:t>Yellow does not need to </a:t>
            </a:r>
            <a:r>
              <a:rPr lang="en-US" dirty="0"/>
              <a:t>cross the finishing line</a:t>
            </a:r>
            <a:br>
              <a:rPr lang="en-US" dirty="0"/>
            </a:br>
            <a:r>
              <a:rPr lang="en-US" dirty="0">
                <a:latin typeface="+mn-lt"/>
              </a:rPr>
              <a:t>completely. </a:t>
            </a:r>
          </a:p>
          <a:p>
            <a:pPr marL="285750" indent="-285750">
              <a:spcBef>
                <a:spcPts val="600"/>
              </a:spcBef>
              <a:spcAft>
                <a:spcPts val="0"/>
              </a:spcAft>
              <a:buFont typeface="Arial" panose="020B0604020202020204" pitchFamily="34" charset="0"/>
              <a:buChar char="•"/>
            </a:pPr>
            <a:r>
              <a:rPr lang="en-US" dirty="0">
                <a:latin typeface="+mn-lt"/>
              </a:rPr>
              <a:t>A boat is </a:t>
            </a:r>
            <a:r>
              <a:rPr lang="en-US" i="1" dirty="0">
                <a:latin typeface="+mn-lt"/>
              </a:rPr>
              <a:t>racing</a:t>
            </a:r>
            <a:r>
              <a:rPr lang="en-US" dirty="0">
                <a:latin typeface="+mn-lt"/>
              </a:rPr>
              <a:t> until she finishes</a:t>
            </a:r>
            <a:br>
              <a:rPr lang="en-US" dirty="0">
                <a:latin typeface="+mn-lt"/>
              </a:rPr>
            </a:br>
            <a:r>
              <a:rPr lang="en-US" dirty="0">
                <a:latin typeface="+mn-lt"/>
              </a:rPr>
              <a:t>and clears the</a:t>
            </a:r>
            <a:r>
              <a:rPr lang="en-US" i="1" dirty="0">
                <a:latin typeface="+mn-lt"/>
              </a:rPr>
              <a:t> </a:t>
            </a:r>
            <a:r>
              <a:rPr lang="en-US" dirty="0">
                <a:latin typeface="+mn-lt"/>
              </a:rPr>
              <a:t>finishing line. (Case 127) </a:t>
            </a:r>
            <a:br>
              <a:rPr lang="en-US" dirty="0">
                <a:latin typeface="+mn-lt"/>
              </a:rPr>
            </a:br>
            <a:r>
              <a:rPr lang="en-US" dirty="0">
                <a:latin typeface="+mn-lt"/>
              </a:rPr>
              <a:t>(Position 3 for Blue/Position 4 for Yellow)</a:t>
            </a:r>
          </a:p>
        </p:txBody>
      </p:sp>
      <p:pic>
        <p:nvPicPr>
          <p:cNvPr id="4" name="Picture 3" descr="A picture containing text&#10;&#10;Description automatically generated">
            <a:extLst>
              <a:ext uri="{FF2B5EF4-FFF2-40B4-BE49-F238E27FC236}">
                <a16:creationId xmlns:a16="http://schemas.microsoft.com/office/drawing/2014/main" id="{9DAD9DC4-DC1E-4D68-A6F5-728FA2B24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376" y="3282396"/>
            <a:ext cx="6552643" cy="2733328"/>
          </a:xfrm>
          <a:prstGeom prst="rect">
            <a:avLst/>
          </a:prstGeom>
        </p:spPr>
      </p:pic>
    </p:spTree>
    <p:extLst>
      <p:ext uri="{BB962C8B-B14F-4D97-AF65-F5344CB8AC3E}">
        <p14:creationId xmlns:p14="http://schemas.microsoft.com/office/powerpoint/2010/main" val="2188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4294967295"/>
          </p:nvPr>
        </p:nvSpPr>
        <p:spPr>
          <a:xfrm>
            <a:off x="1191491" y="1006302"/>
            <a:ext cx="10253794" cy="2438400"/>
          </a:xfrm>
          <a:noFill/>
        </p:spPr>
        <p:txBody>
          <a:bodyPr/>
          <a:lstStyle/>
          <a:p>
            <a:pPr marL="228600" indent="-228600" eaLnBrk="1" hangingPunct="1"/>
            <a:r>
              <a:rPr lang="en-US" sz="2400" b="0" dirty="0">
                <a:solidFill>
                  <a:schemeClr val="tx1"/>
                </a:solidFill>
              </a:rPr>
              <a:t>If a boat touches a finishing </a:t>
            </a:r>
            <a:r>
              <a:rPr lang="en-US" sz="2400" i="1" dirty="0"/>
              <a:t>mark</a:t>
            </a:r>
            <a:r>
              <a:rPr lang="en-US" sz="2400" b="0" dirty="0">
                <a:solidFill>
                  <a:srgbClr val="C00000"/>
                </a:solidFill>
              </a:rPr>
              <a:t> </a:t>
            </a:r>
            <a:r>
              <a:rPr lang="en-US" sz="2400" b="0" dirty="0">
                <a:solidFill>
                  <a:schemeClr val="tx1"/>
                </a:solidFill>
              </a:rPr>
              <a:t>before clearing the finishing line, she must complete a One-Turn Penalty and then sail completely to the course side of the line before</a:t>
            </a:r>
            <a:r>
              <a:rPr lang="en-US" sz="2400" dirty="0">
                <a:solidFill>
                  <a:schemeClr val="tx1"/>
                </a:solidFill>
              </a:rPr>
              <a:t> </a:t>
            </a:r>
            <a:r>
              <a:rPr lang="en-US" sz="2400" i="1" dirty="0"/>
              <a:t>finishing</a:t>
            </a:r>
            <a:r>
              <a:rPr lang="en-US" sz="2400" b="0" dirty="0">
                <a:solidFill>
                  <a:schemeClr val="tx1"/>
                </a:solidFill>
              </a:rPr>
              <a:t>.</a:t>
            </a:r>
          </a:p>
          <a:p>
            <a:pPr marL="228600" indent="-228600" eaLnBrk="1" hangingPunct="1">
              <a:spcBef>
                <a:spcPts val="1800"/>
              </a:spcBef>
            </a:pPr>
            <a:r>
              <a:rPr lang="en-US" sz="2400" b="0" dirty="0">
                <a:solidFill>
                  <a:schemeClr val="tx1"/>
                </a:solidFill>
              </a:rPr>
              <a:t>In this example, Blue completed her gybe (position 4) and completed her tack (position 9) then re-crossed the finishing line to</a:t>
            </a:r>
            <a:r>
              <a:rPr lang="en-US" sz="2400" b="0" dirty="0"/>
              <a:t> </a:t>
            </a:r>
            <a:r>
              <a:rPr lang="en-US" sz="2400" i="1" dirty="0"/>
              <a:t>finish</a:t>
            </a:r>
            <a:r>
              <a:rPr lang="en-US" sz="2400" b="0" dirty="0">
                <a:solidFill>
                  <a:schemeClr val="tx1"/>
                </a:solidFill>
              </a:rPr>
              <a:t>.</a:t>
            </a:r>
          </a:p>
        </p:txBody>
      </p:sp>
      <p:sp>
        <p:nvSpPr>
          <p:cNvPr id="48134" name="Text Box 6"/>
          <p:cNvSpPr txBox="1">
            <a:spLocks noChangeArrowheads="1"/>
          </p:cNvSpPr>
          <p:nvPr/>
        </p:nvSpPr>
        <p:spPr bwMode="auto">
          <a:xfrm>
            <a:off x="1270810" y="3278453"/>
            <a:ext cx="482518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buFontTx/>
              <a:buChar char="•"/>
            </a:pPr>
            <a:r>
              <a:rPr lang="en-US" dirty="0">
                <a:solidFill>
                  <a:schemeClr val="tx1"/>
                </a:solidFill>
                <a:latin typeface="+mn-lt"/>
              </a:rPr>
              <a:t>A boat can complete her One-Turn Penalty anywhere, but after completing it she must sail completely to the course side of the line and </a:t>
            </a:r>
            <a:r>
              <a:rPr lang="en-US" b="1" i="1" dirty="0">
                <a:solidFill>
                  <a:srgbClr val="6D2F72"/>
                </a:solidFill>
                <a:latin typeface="+mn-lt"/>
              </a:rPr>
              <a:t>finish</a:t>
            </a:r>
            <a:r>
              <a:rPr lang="en-US" dirty="0">
                <a:solidFill>
                  <a:schemeClr val="tx1"/>
                </a:solidFill>
                <a:latin typeface="+mn-lt"/>
              </a:rPr>
              <a:t>.</a:t>
            </a:r>
          </a:p>
        </p:txBody>
      </p:sp>
      <p:sp>
        <p:nvSpPr>
          <p:cNvPr id="8" name="Title 1">
            <a:extLst>
              <a:ext uri="{FF2B5EF4-FFF2-40B4-BE49-F238E27FC236}">
                <a16:creationId xmlns:a16="http://schemas.microsoft.com/office/drawing/2014/main" id="{F0095956-3CDF-4437-BBBA-2B26A6C1920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3" name="Graphic 2">
            <a:extLst>
              <a:ext uri="{FF2B5EF4-FFF2-40B4-BE49-F238E27FC236}">
                <a16:creationId xmlns:a16="http://schemas.microsoft.com/office/drawing/2014/main" id="{2CD37F41-BE48-4BD2-89A1-285D22D89B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6319" y="3278453"/>
            <a:ext cx="4645525" cy="2885547"/>
          </a:xfrm>
          <a:prstGeom prst="rect">
            <a:avLst/>
          </a:prstGeom>
        </p:spPr>
      </p:pic>
    </p:spTree>
    <p:extLst>
      <p:ext uri="{BB962C8B-B14F-4D97-AF65-F5344CB8AC3E}">
        <p14:creationId xmlns:p14="http://schemas.microsoft.com/office/powerpoint/2010/main" val="28733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491" y="1083306"/>
            <a:ext cx="10581409" cy="4979852"/>
          </a:xfrm>
        </p:spPr>
        <p:txBody>
          <a:bodyPr/>
          <a:lstStyle/>
          <a:p>
            <a:pPr>
              <a:spcBef>
                <a:spcPts val="0"/>
              </a:spcBef>
            </a:pPr>
            <a:r>
              <a:rPr lang="en-US" i="1" dirty="0">
                <a:effectLst/>
              </a:rPr>
              <a:t>Room</a:t>
            </a:r>
          </a:p>
          <a:p>
            <a:pPr>
              <a:spcBef>
                <a:spcPts val="0"/>
              </a:spcBef>
            </a:pPr>
            <a:r>
              <a:rPr lang="en-US" sz="2400" b="0" dirty="0">
                <a:solidFill>
                  <a:schemeClr val="tx1"/>
                </a:solidFill>
              </a:rPr>
              <a:t>The</a:t>
            </a:r>
            <a:r>
              <a:rPr lang="en-US" sz="2400" dirty="0"/>
              <a:t> space a boat needs </a:t>
            </a:r>
            <a:r>
              <a:rPr lang="en-US" sz="2400" b="0" dirty="0">
                <a:solidFill>
                  <a:schemeClr val="tx1"/>
                </a:solidFill>
              </a:rPr>
              <a:t>in the </a:t>
            </a:r>
            <a:r>
              <a:rPr lang="en-US" sz="2400" dirty="0"/>
              <a:t>existing conditions</a:t>
            </a:r>
            <a:r>
              <a:rPr lang="en-US" sz="2400" b="0" dirty="0">
                <a:solidFill>
                  <a:schemeClr val="tx1"/>
                </a:solidFill>
              </a:rPr>
              <a:t>, including space to comply with her obligations under the rules of Part 2 and rule 31, while maneuvering</a:t>
            </a:r>
            <a:r>
              <a:rPr lang="en-US" sz="2400" dirty="0">
                <a:solidFill>
                  <a:schemeClr val="tx1"/>
                </a:solidFill>
              </a:rPr>
              <a:t> </a:t>
            </a:r>
            <a:r>
              <a:rPr lang="en-US" sz="2400" dirty="0"/>
              <a:t>promptly </a:t>
            </a:r>
            <a:r>
              <a:rPr lang="en-US" sz="2400" b="0" dirty="0">
                <a:solidFill>
                  <a:schemeClr val="tx1"/>
                </a:solidFill>
              </a:rPr>
              <a:t>in a </a:t>
            </a:r>
            <a:r>
              <a:rPr lang="en-US" sz="2400" dirty="0"/>
              <a:t>seamanlike</a:t>
            </a:r>
            <a:r>
              <a:rPr lang="en-US" sz="2400" dirty="0">
                <a:solidFill>
                  <a:srgbClr val="C00000"/>
                </a:solidFill>
              </a:rPr>
              <a:t> </a:t>
            </a:r>
            <a:r>
              <a:rPr lang="en-US" sz="2400" b="0" dirty="0">
                <a:solidFill>
                  <a:schemeClr val="tx1"/>
                </a:solidFill>
              </a:rPr>
              <a:t>way.</a:t>
            </a:r>
          </a:p>
          <a:p>
            <a:pPr marL="457200" indent="-457200">
              <a:spcBef>
                <a:spcPts val="0"/>
              </a:spcBef>
              <a:buClr>
                <a:schemeClr val="tx1"/>
              </a:buClr>
              <a:buFont typeface="Arial" panose="020B0604020202020204" pitchFamily="34" charset="0"/>
              <a:buChar char="•"/>
            </a:pPr>
            <a:endParaRPr lang="en-US" sz="2400" dirty="0"/>
          </a:p>
          <a:p>
            <a:pPr marL="742950" lvl="1" indent="-457200">
              <a:buClr>
                <a:schemeClr val="tx1"/>
              </a:buClr>
            </a:pPr>
            <a:r>
              <a:rPr lang="en-US" sz="2400" dirty="0">
                <a:solidFill>
                  <a:srgbClr val="6D2F72"/>
                </a:solidFill>
              </a:rPr>
              <a:t>Space a boat needs </a:t>
            </a:r>
            <a:r>
              <a:rPr lang="en-US" sz="2400" b="0" dirty="0"/>
              <a:t>– bigger faster boats need more room</a:t>
            </a:r>
          </a:p>
          <a:p>
            <a:pPr marL="742950" lvl="1" indent="-457200">
              <a:buClr>
                <a:schemeClr val="tx1"/>
              </a:buClr>
            </a:pPr>
            <a:r>
              <a:rPr lang="en-US" sz="2400" dirty="0">
                <a:solidFill>
                  <a:srgbClr val="6D2F72"/>
                </a:solidFill>
              </a:rPr>
              <a:t>Existing conditions </a:t>
            </a:r>
            <a:r>
              <a:rPr lang="en-US" sz="2400" b="0" dirty="0"/>
              <a:t>– big waves, strong winds, current…or really light air</a:t>
            </a:r>
          </a:p>
          <a:p>
            <a:pPr marL="742950" lvl="1" indent="-457200">
              <a:buClr>
                <a:schemeClr val="tx1"/>
              </a:buClr>
            </a:pPr>
            <a:r>
              <a:rPr lang="en-US" sz="2400" dirty="0">
                <a:solidFill>
                  <a:srgbClr val="6D2F72"/>
                </a:solidFill>
              </a:rPr>
              <a:t>Promptly </a:t>
            </a:r>
            <a:r>
              <a:rPr lang="en-US" sz="2400" b="0" dirty="0"/>
              <a:t>– with little or no delay; immediately</a:t>
            </a:r>
          </a:p>
          <a:p>
            <a:pPr marL="742950" lvl="1" indent="-457200">
              <a:buClr>
                <a:schemeClr val="tx1"/>
              </a:buClr>
            </a:pPr>
            <a:r>
              <a:rPr lang="en-US" sz="2400" dirty="0">
                <a:solidFill>
                  <a:srgbClr val="6D2F72"/>
                </a:solidFill>
              </a:rPr>
              <a:t>Seamanlike</a:t>
            </a:r>
            <a:r>
              <a:rPr lang="en-US" sz="2400" dirty="0"/>
              <a:t> </a:t>
            </a:r>
            <a:r>
              <a:rPr lang="en-US" sz="2400" b="0" dirty="0"/>
              <a:t>–befitting a competent seaman </a:t>
            </a:r>
          </a:p>
          <a:p>
            <a:pPr marL="0" lvl="1" indent="0">
              <a:buNone/>
            </a:pPr>
            <a:endParaRPr lang="en-US" sz="2400" dirty="0">
              <a:solidFill>
                <a:srgbClr val="0033CC"/>
              </a:solidFill>
            </a:endParaRPr>
          </a:p>
          <a:p>
            <a:pPr marL="0" lvl="1" indent="0">
              <a:buNone/>
            </a:pPr>
            <a:r>
              <a:rPr lang="en-US" sz="2400" b="0" dirty="0"/>
              <a:t>Includes ability to comply with rules of Part 2 and rule 31.</a:t>
            </a:r>
          </a:p>
          <a:p>
            <a:endParaRPr lang="en-US" sz="2400" dirty="0"/>
          </a:p>
        </p:txBody>
      </p:sp>
      <p:sp>
        <p:nvSpPr>
          <p:cNvPr id="9" name="Title 1">
            <a:extLst>
              <a:ext uri="{FF2B5EF4-FFF2-40B4-BE49-F238E27FC236}">
                <a16:creationId xmlns:a16="http://schemas.microsoft.com/office/drawing/2014/main" id="{AAF450AB-9DFB-42AE-B8ED-805F22DB6DF1}"/>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32496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191490" y="2329279"/>
            <a:ext cx="8710863"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39725" indent="-23495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ts val="1200"/>
              </a:spcBef>
              <a:buFontTx/>
              <a:buChar char="•"/>
            </a:pPr>
            <a:r>
              <a:rPr lang="en-US" sz="2000" dirty="0">
                <a:solidFill>
                  <a:schemeClr val="tx1"/>
                </a:solidFill>
                <a:latin typeface="+mn-lt"/>
              </a:rPr>
              <a:t>This applies both before and after </a:t>
            </a:r>
            <a:r>
              <a:rPr lang="en-US" sz="2000" b="1" i="1" dirty="0">
                <a:solidFill>
                  <a:srgbClr val="6D2F72"/>
                </a:solidFill>
                <a:latin typeface="+mn-lt"/>
              </a:rPr>
              <a:t>racing</a:t>
            </a:r>
            <a:r>
              <a:rPr lang="en-US" sz="2000" dirty="0">
                <a:solidFill>
                  <a:schemeClr val="tx1"/>
                </a:solidFill>
                <a:latin typeface="+mn-lt"/>
              </a:rPr>
              <a:t>.</a:t>
            </a:r>
          </a:p>
          <a:p>
            <a:pPr eaLnBrk="1" hangingPunct="1">
              <a:spcBef>
                <a:spcPts val="1200"/>
              </a:spcBef>
              <a:buFontTx/>
              <a:buChar char="•"/>
            </a:pPr>
            <a:r>
              <a:rPr lang="en-US" sz="2000" dirty="0">
                <a:solidFill>
                  <a:schemeClr val="tx1"/>
                </a:solidFill>
                <a:latin typeface="+mn-lt"/>
              </a:rPr>
              <a:t>Be careful where you sail;  watch your </a:t>
            </a:r>
          </a:p>
          <a:p>
            <a:pPr marL="104775" indent="0" eaLnBrk="1" hangingPunct="1">
              <a:spcBef>
                <a:spcPts val="0"/>
              </a:spcBef>
            </a:pPr>
            <a:r>
              <a:rPr lang="en-US" sz="2000" dirty="0">
                <a:solidFill>
                  <a:schemeClr val="tx1"/>
                </a:solidFill>
                <a:latin typeface="+mn-lt"/>
              </a:rPr>
              <a:t>    wind shadow and physical presence.</a:t>
            </a:r>
          </a:p>
          <a:p>
            <a:pPr eaLnBrk="1" hangingPunct="1">
              <a:spcBef>
                <a:spcPts val="1200"/>
              </a:spcBef>
              <a:buFontTx/>
              <a:buChar char="•"/>
            </a:pPr>
            <a:r>
              <a:rPr lang="en-US" sz="2000" dirty="0">
                <a:solidFill>
                  <a:schemeClr val="tx1"/>
                </a:solidFill>
                <a:latin typeface="+mn-lt"/>
              </a:rPr>
              <a:t>The Preamble to Part 2 limits penalties </a:t>
            </a:r>
          </a:p>
          <a:p>
            <a:pPr marL="104775" indent="0" eaLnBrk="1" hangingPunct="1">
              <a:spcBef>
                <a:spcPts val="0"/>
              </a:spcBef>
            </a:pPr>
            <a:r>
              <a:rPr lang="en-US" sz="2000" dirty="0">
                <a:solidFill>
                  <a:schemeClr val="tx1"/>
                </a:solidFill>
                <a:latin typeface="+mn-lt"/>
              </a:rPr>
              <a:t>     against boats not </a:t>
            </a:r>
            <a:r>
              <a:rPr lang="en-US" sz="2000" b="1" i="1" dirty="0">
                <a:solidFill>
                  <a:srgbClr val="6D2F72"/>
                </a:solidFill>
                <a:latin typeface="+mn-lt"/>
              </a:rPr>
              <a:t>racing</a:t>
            </a:r>
            <a:r>
              <a:rPr lang="en-US" sz="2000" dirty="0">
                <a:solidFill>
                  <a:srgbClr val="0033CC"/>
                </a:solidFill>
                <a:latin typeface="+mn-lt"/>
              </a:rPr>
              <a:t> </a:t>
            </a:r>
            <a:r>
              <a:rPr lang="en-US" sz="2000" dirty="0">
                <a:solidFill>
                  <a:schemeClr val="tx1"/>
                </a:solidFill>
                <a:latin typeface="+mn-lt"/>
              </a:rPr>
              <a:t>to those under </a:t>
            </a:r>
          </a:p>
          <a:p>
            <a:pPr marL="104775" indent="0" eaLnBrk="1" hangingPunct="1">
              <a:spcBef>
                <a:spcPts val="0"/>
              </a:spcBef>
            </a:pPr>
            <a:r>
              <a:rPr lang="en-US" sz="2000" dirty="0">
                <a:solidFill>
                  <a:schemeClr val="tx1"/>
                </a:solidFill>
                <a:latin typeface="+mn-lt"/>
              </a:rPr>
              <a:t>     rule 14 when injury or serious damage </a:t>
            </a:r>
          </a:p>
          <a:p>
            <a:pPr marL="104775" indent="0" eaLnBrk="1" hangingPunct="1">
              <a:spcBef>
                <a:spcPts val="0"/>
              </a:spcBef>
            </a:pPr>
            <a:r>
              <a:rPr lang="en-US" sz="2000" dirty="0">
                <a:solidFill>
                  <a:schemeClr val="tx1"/>
                </a:solidFill>
                <a:latin typeface="+mn-lt"/>
              </a:rPr>
              <a:t>     occurs, or to those under rule 23.1.</a:t>
            </a:r>
          </a:p>
        </p:txBody>
      </p:sp>
      <p:sp>
        <p:nvSpPr>
          <p:cNvPr id="43015" name="Text Box 7"/>
          <p:cNvSpPr txBox="1">
            <a:spLocks noChangeArrowheads="1"/>
          </p:cNvSpPr>
          <p:nvPr/>
        </p:nvSpPr>
        <p:spPr bwMode="auto">
          <a:xfrm>
            <a:off x="1191490" y="1005840"/>
            <a:ext cx="1058812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339725" indent="-225425"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Bef>
                <a:spcPct val="50000"/>
              </a:spcBef>
            </a:pPr>
            <a:r>
              <a:rPr lang="en-US" sz="2000" b="1" dirty="0">
                <a:solidFill>
                  <a:schemeClr val="tx1"/>
                </a:solidFill>
                <a:latin typeface="+mn-lt"/>
              </a:rPr>
              <a:t>Rule 23.1 – “If reasonably possible, a boat not </a:t>
            </a:r>
            <a:r>
              <a:rPr lang="en-US" sz="2000" b="1" i="1" dirty="0">
                <a:solidFill>
                  <a:srgbClr val="6D2F72"/>
                </a:solidFill>
                <a:latin typeface="+mn-lt"/>
              </a:rPr>
              <a:t>racing</a:t>
            </a:r>
            <a:r>
              <a:rPr lang="en-US" sz="2000" b="1" dirty="0">
                <a:solidFill>
                  <a:srgbClr val="0033CC"/>
                </a:solidFill>
                <a:latin typeface="+mn-lt"/>
              </a:rPr>
              <a:t> </a:t>
            </a:r>
            <a:r>
              <a:rPr lang="en-US" sz="2000" b="1" dirty="0">
                <a:solidFill>
                  <a:schemeClr val="tx1"/>
                </a:solidFill>
                <a:latin typeface="+mn-lt"/>
              </a:rPr>
              <a:t>shall not interfere with a boat that is</a:t>
            </a:r>
            <a:r>
              <a:rPr lang="en-US" sz="2000" b="1" dirty="0">
                <a:solidFill>
                  <a:srgbClr val="0033CC"/>
                </a:solidFill>
                <a:latin typeface="+mn-lt"/>
              </a:rPr>
              <a:t> </a:t>
            </a:r>
            <a:r>
              <a:rPr lang="en-US" sz="2000" b="1" i="1" dirty="0">
                <a:solidFill>
                  <a:srgbClr val="6D2F72"/>
                </a:solidFill>
                <a:latin typeface="+mn-lt"/>
              </a:rPr>
              <a:t>racing</a:t>
            </a:r>
            <a:r>
              <a:rPr lang="en-US" sz="2000" b="1" dirty="0">
                <a:solidFill>
                  <a:schemeClr val="tx1"/>
                </a:solidFill>
                <a:latin typeface="+mn-lt"/>
              </a:rPr>
              <a:t>.”</a:t>
            </a:r>
          </a:p>
          <a:p>
            <a:pPr algn="l" eaLnBrk="1" hangingPunct="1">
              <a:spcBef>
                <a:spcPct val="50000"/>
              </a:spcBef>
            </a:pPr>
            <a:r>
              <a:rPr lang="en-US" sz="2000" b="1" dirty="0">
                <a:solidFill>
                  <a:schemeClr val="tx1"/>
                </a:solidFill>
                <a:latin typeface="+mn-lt"/>
              </a:rPr>
              <a:t>At position 2 Blue has </a:t>
            </a:r>
            <a:r>
              <a:rPr lang="en-US" sz="2000" b="1" i="1" dirty="0">
                <a:solidFill>
                  <a:srgbClr val="6D2F72"/>
                </a:solidFill>
                <a:latin typeface="+mn-lt"/>
              </a:rPr>
              <a:t>finished</a:t>
            </a:r>
            <a:r>
              <a:rPr lang="en-US" sz="2000" b="1" dirty="0">
                <a:solidFill>
                  <a:srgbClr val="0033CC"/>
                </a:solidFill>
                <a:latin typeface="+mn-lt"/>
              </a:rPr>
              <a:t> </a:t>
            </a:r>
            <a:r>
              <a:rPr lang="en-US" sz="2000" b="1" dirty="0">
                <a:solidFill>
                  <a:schemeClr val="tx1"/>
                </a:solidFill>
                <a:latin typeface="+mn-lt"/>
              </a:rPr>
              <a:t>and is no longer </a:t>
            </a:r>
            <a:r>
              <a:rPr lang="en-US" sz="2000" b="1" i="1" dirty="0">
                <a:solidFill>
                  <a:srgbClr val="6D2F72"/>
                </a:solidFill>
                <a:latin typeface="+mn-lt"/>
              </a:rPr>
              <a:t>racing</a:t>
            </a:r>
            <a:r>
              <a:rPr lang="en-US" sz="2000" b="1" i="1" dirty="0">
                <a:solidFill>
                  <a:schemeClr val="tx1"/>
                </a:solidFill>
                <a:latin typeface="+mn-lt"/>
              </a:rPr>
              <a:t>. </a:t>
            </a:r>
            <a:r>
              <a:rPr lang="en-US" sz="2000" b="1" dirty="0">
                <a:solidFill>
                  <a:schemeClr val="tx1"/>
                </a:solidFill>
                <a:latin typeface="+mn-lt"/>
              </a:rPr>
              <a:t>At position 3 she interferes with Yellow.</a:t>
            </a:r>
          </a:p>
          <a:p>
            <a:pPr lvl="1" algn="l" eaLnBrk="1" hangingPunct="1">
              <a:spcBef>
                <a:spcPct val="50000"/>
              </a:spcBef>
              <a:buFontTx/>
              <a:buChar char="•"/>
            </a:pPr>
            <a:r>
              <a:rPr lang="en-US" sz="2000" dirty="0">
                <a:solidFill>
                  <a:schemeClr val="tx1"/>
                </a:solidFill>
                <a:latin typeface="+mn-lt"/>
              </a:rPr>
              <a:t>Interference is adversely affecting a boat’s forward motion or maneuverability.</a:t>
            </a:r>
          </a:p>
        </p:txBody>
      </p:sp>
      <p:sp>
        <p:nvSpPr>
          <p:cNvPr id="8" name="Title 1">
            <a:extLst>
              <a:ext uri="{FF2B5EF4-FFF2-40B4-BE49-F238E27FC236}">
                <a16:creationId xmlns:a16="http://schemas.microsoft.com/office/drawing/2014/main" id="{ABAA1A10-4C45-436A-9465-0A11EEE3E6BD}"/>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4" name="Graphic 3">
            <a:extLst>
              <a:ext uri="{FF2B5EF4-FFF2-40B4-BE49-F238E27FC236}">
                <a16:creationId xmlns:a16="http://schemas.microsoft.com/office/drawing/2014/main" id="{6C9A0284-291A-4F7D-A426-B0E1453F7C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329279"/>
            <a:ext cx="5904599" cy="3807352"/>
          </a:xfrm>
          <a:prstGeom prst="rect">
            <a:avLst/>
          </a:prstGeom>
        </p:spPr>
      </p:pic>
    </p:spTree>
    <p:extLst>
      <p:ext uri="{BB962C8B-B14F-4D97-AF65-F5344CB8AC3E}">
        <p14:creationId xmlns:p14="http://schemas.microsoft.com/office/powerpoint/2010/main" val="20679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191491" y="1047149"/>
            <a:ext cx="82826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ct val="50000"/>
              </a:spcAft>
            </a:pPr>
            <a:r>
              <a:rPr lang="en-US" sz="3200" b="1" dirty="0">
                <a:solidFill>
                  <a:srgbClr val="6D2F72"/>
                </a:solidFill>
                <a:latin typeface="Calibri"/>
              </a:rPr>
              <a:t>Rule 44 Penalties at the Time of an Incident</a:t>
            </a:r>
          </a:p>
        </p:txBody>
      </p:sp>
      <p:sp>
        <p:nvSpPr>
          <p:cNvPr id="9" name="Text Box 20"/>
          <p:cNvSpPr txBox="1">
            <a:spLocks noChangeArrowheads="1"/>
          </p:cNvSpPr>
          <p:nvPr/>
        </p:nvSpPr>
        <p:spPr bwMode="auto">
          <a:xfrm>
            <a:off x="1191491" y="1714034"/>
            <a:ext cx="6339369"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marL="342900" indent="-3429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0" indent="0" eaLnBrk="1" hangingPunct="1"/>
            <a:r>
              <a:rPr lang="en-US" dirty="0">
                <a:solidFill>
                  <a:schemeClr val="tx1"/>
                </a:solidFill>
                <a:latin typeface="+mn-lt"/>
              </a:rPr>
              <a:t>“A boat may take a Two-Turns Penalty when she may have broken one or more rules of Part 2 in an incident while </a:t>
            </a:r>
            <a:r>
              <a:rPr lang="en-US" b="1" i="1" dirty="0">
                <a:solidFill>
                  <a:srgbClr val="6D2F72"/>
                </a:solidFill>
                <a:latin typeface="+mn-lt"/>
              </a:rPr>
              <a:t>racing</a:t>
            </a:r>
            <a:r>
              <a:rPr lang="en-US" dirty="0">
                <a:solidFill>
                  <a:schemeClr val="tx1"/>
                </a:solidFill>
                <a:latin typeface="+mn-lt"/>
              </a:rPr>
              <a:t>.  . . . However,  . . .</a:t>
            </a:r>
          </a:p>
          <a:p>
            <a:pPr marL="0" indent="0" eaLnBrk="1" hangingPunct="1">
              <a:spcBef>
                <a:spcPts val="1200"/>
              </a:spcBef>
            </a:pPr>
            <a:r>
              <a:rPr lang="en-US" dirty="0">
                <a:solidFill>
                  <a:schemeClr val="tx1"/>
                </a:solidFill>
                <a:latin typeface="+mn-lt"/>
              </a:rPr>
              <a:t>(b) if the boat caused injury or serious damage, or despite taking a penalty, she gained a significant advantage in the race or series her penalty is to retire.” (rule 44.1)</a:t>
            </a:r>
          </a:p>
          <a:p>
            <a:pPr marL="0" indent="0" eaLnBrk="1" hangingPunct="1">
              <a:spcBef>
                <a:spcPts val="1200"/>
              </a:spcBef>
            </a:pPr>
            <a:r>
              <a:rPr lang="en-US" dirty="0">
                <a:solidFill>
                  <a:schemeClr val="tx1"/>
                </a:solidFill>
                <a:latin typeface="+mn-lt"/>
              </a:rPr>
              <a:t>“After getting well clear of other boats as soon after the incident as possible, . . .”  (rule 44.2)</a:t>
            </a:r>
            <a:endParaRPr lang="en-US" dirty="0">
              <a:solidFill>
                <a:schemeClr val="tx1"/>
              </a:solidFill>
              <a:effectLst>
                <a:outerShdw blurRad="38100" dist="38100" dir="2700000" algn="tl">
                  <a:srgbClr val="000000">
                    <a:alpha val="43137"/>
                  </a:srgbClr>
                </a:outerShdw>
              </a:effectLst>
              <a:latin typeface="+mn-lt"/>
            </a:endParaRPr>
          </a:p>
        </p:txBody>
      </p:sp>
      <p:sp>
        <p:nvSpPr>
          <p:cNvPr id="11" name="Title 1">
            <a:extLst>
              <a:ext uri="{FF2B5EF4-FFF2-40B4-BE49-F238E27FC236}">
                <a16:creationId xmlns:a16="http://schemas.microsoft.com/office/drawing/2014/main" id="{DF8F9712-BC6D-4E54-8452-4EBC7DE21F3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Penalties</a:t>
            </a:r>
          </a:p>
        </p:txBody>
      </p:sp>
      <p:pic>
        <p:nvPicPr>
          <p:cNvPr id="3" name="Graphic 2">
            <a:extLst>
              <a:ext uri="{FF2B5EF4-FFF2-40B4-BE49-F238E27FC236}">
                <a16:creationId xmlns:a16="http://schemas.microsoft.com/office/drawing/2014/main" id="{BCB10680-EB3B-4BB6-98D3-CDB4D100C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0860" y="1036863"/>
            <a:ext cx="4417780" cy="5078437"/>
          </a:xfrm>
          <a:prstGeom prst="rect">
            <a:avLst/>
          </a:prstGeom>
        </p:spPr>
      </p:pic>
    </p:spTree>
    <p:extLst>
      <p:ext uri="{BB962C8B-B14F-4D97-AF65-F5344CB8AC3E}">
        <p14:creationId xmlns:p14="http://schemas.microsoft.com/office/powerpoint/2010/main" val="29467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8F9712-BC6D-4E54-8452-4EBC7DE21F34}"/>
              </a:ext>
            </a:extLst>
          </p:cNvPr>
          <p:cNvSpPr txBox="1">
            <a:spLocks/>
          </p:cNvSpPr>
          <p:nvPr/>
        </p:nvSpPr>
        <p:spPr bwMode="auto">
          <a:xfrm>
            <a:off x="2518972" y="4565245"/>
            <a:ext cx="7799409"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algn="ctr"/>
            <a:r>
              <a:rPr lang="en-US" dirty="0">
                <a:solidFill>
                  <a:srgbClr val="6D2F72"/>
                </a:solidFill>
              </a:rPr>
              <a:t>to the US Sailing Judges Committee for creating this presentation!</a:t>
            </a:r>
          </a:p>
        </p:txBody>
      </p:sp>
      <p:pic>
        <p:nvPicPr>
          <p:cNvPr id="6" name="Picture 5" descr="Shape&#10;&#10;Description automatically generated with medium confidence">
            <a:extLst>
              <a:ext uri="{FF2B5EF4-FFF2-40B4-BE49-F238E27FC236}">
                <a16:creationId xmlns:a16="http://schemas.microsoft.com/office/drawing/2014/main" id="{2ABAD581-02A8-4CAD-8814-A54131472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18" y="474632"/>
            <a:ext cx="8444763" cy="3785583"/>
          </a:xfrm>
          <a:prstGeom prst="rect">
            <a:avLst/>
          </a:prstGeom>
        </p:spPr>
      </p:pic>
    </p:spTree>
    <p:extLst>
      <p:ext uri="{BB962C8B-B14F-4D97-AF65-F5344CB8AC3E}">
        <p14:creationId xmlns:p14="http://schemas.microsoft.com/office/powerpoint/2010/main" val="241157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0844-C1B5-C2B1-C9E2-7B461D14D9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66031-72BB-864D-EC5C-AF6D5622539E}"/>
              </a:ext>
            </a:extLst>
          </p:cNvPr>
          <p:cNvSpPr>
            <a:spLocks noGrp="1"/>
          </p:cNvSpPr>
          <p:nvPr>
            <p:ph idx="1"/>
          </p:nvPr>
        </p:nvSpPr>
        <p:spPr>
          <a:xfrm>
            <a:off x="1191491" y="939074"/>
            <a:ext cx="10253794" cy="4979852"/>
          </a:xfrm>
        </p:spPr>
        <p:txBody>
          <a:bodyPr/>
          <a:lstStyle/>
          <a:p>
            <a:pPr>
              <a:spcBef>
                <a:spcPts val="0"/>
              </a:spcBef>
            </a:pPr>
            <a:r>
              <a:rPr lang="en-US" i="1" dirty="0">
                <a:effectLst/>
              </a:rPr>
              <a:t>Proper Course </a:t>
            </a:r>
            <a:r>
              <a:rPr lang="en-US" sz="2000" b="0" i="1" dirty="0">
                <a:solidFill>
                  <a:srgbClr val="FF0000"/>
                </a:solidFill>
                <a:effectLst/>
              </a:rPr>
              <a:t>(Changed 2025-2028)</a:t>
            </a:r>
          </a:p>
          <a:p>
            <a:r>
              <a:rPr lang="en-US" sz="2600" b="0" dirty="0">
                <a:solidFill>
                  <a:schemeClr val="tx1"/>
                </a:solidFill>
                <a:cs typeface="Arial" panose="020B0604020202020204" pitchFamily="34" charset="0"/>
              </a:rPr>
              <a:t>A course a boat would choose in order to </a:t>
            </a:r>
            <a:r>
              <a:rPr lang="en-US" sz="2600" i="1" dirty="0">
                <a:cs typeface="Arial" panose="020B0604020202020204" pitchFamily="34" charset="0"/>
              </a:rPr>
              <a:t>sail the course</a:t>
            </a:r>
            <a:r>
              <a:rPr lang="en-US" sz="2600" b="0" dirty="0">
                <a:solidFill>
                  <a:schemeClr val="tx1"/>
                </a:solidFill>
                <a:cs typeface="Arial" panose="020B0604020202020204" pitchFamily="34" charset="0"/>
              </a:rPr>
              <a:t> as </a:t>
            </a:r>
            <a:r>
              <a:rPr lang="en-US" sz="2600" b="0" dirty="0">
                <a:solidFill>
                  <a:srgbClr val="FF0000"/>
                </a:solidFill>
                <a:cs typeface="Arial" panose="020B0604020202020204" pitchFamily="34" charset="0"/>
              </a:rPr>
              <a:t>quickly</a:t>
            </a:r>
            <a:r>
              <a:rPr lang="en-US" sz="2600" b="0" dirty="0">
                <a:solidFill>
                  <a:schemeClr val="tx1"/>
                </a:solidFill>
                <a:cs typeface="Arial" panose="020B0604020202020204" pitchFamily="34" charset="0"/>
              </a:rPr>
              <a:t> as possible in the absence of the other boats referred to in the rule using the term. A boat has no </a:t>
            </a:r>
            <a:r>
              <a:rPr lang="en-US" sz="2600" i="1" dirty="0">
                <a:cs typeface="Arial" panose="020B0604020202020204" pitchFamily="34" charset="0"/>
              </a:rPr>
              <a:t>proper course</a:t>
            </a:r>
            <a:r>
              <a:rPr lang="en-US" sz="2600" b="0" dirty="0">
                <a:solidFill>
                  <a:schemeClr val="tx1"/>
                </a:solidFill>
                <a:cs typeface="Arial" panose="020B0604020202020204" pitchFamily="34" charset="0"/>
              </a:rPr>
              <a:t> before her starting signal.</a:t>
            </a:r>
          </a:p>
          <a:p>
            <a:endParaRPr lang="en-US" sz="2600" i="1" dirty="0">
              <a:cs typeface="Arial" panose="020B0604020202020204" pitchFamily="34" charset="0"/>
            </a:endParaRPr>
          </a:p>
        </p:txBody>
      </p:sp>
      <p:sp>
        <p:nvSpPr>
          <p:cNvPr id="6" name="Title 1">
            <a:extLst>
              <a:ext uri="{FF2B5EF4-FFF2-40B4-BE49-F238E27FC236}">
                <a16:creationId xmlns:a16="http://schemas.microsoft.com/office/drawing/2014/main" id="{EA8F139D-A99F-11F4-6E5A-BD5BB1DEC1F9}"/>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11688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F6F3-A415-1803-357F-E9DDB90C48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C8C43-49F7-0AAA-F378-4218E8E20B8D}"/>
              </a:ext>
            </a:extLst>
          </p:cNvPr>
          <p:cNvSpPr>
            <a:spLocks noGrp="1"/>
          </p:cNvSpPr>
          <p:nvPr>
            <p:ph idx="1"/>
          </p:nvPr>
        </p:nvSpPr>
        <p:spPr>
          <a:xfrm>
            <a:off x="1179459" y="951106"/>
            <a:ext cx="10253794" cy="4979852"/>
          </a:xfrm>
        </p:spPr>
        <p:txBody>
          <a:bodyPr/>
          <a:lstStyle/>
          <a:p>
            <a:pPr>
              <a:spcBef>
                <a:spcPts val="0"/>
              </a:spcBef>
            </a:pPr>
            <a:r>
              <a:rPr lang="en-US" i="1" dirty="0">
                <a:effectLst/>
              </a:rPr>
              <a:t>Sail the Course </a:t>
            </a:r>
            <a:r>
              <a:rPr lang="en-US" sz="2000" b="0" i="1" dirty="0">
                <a:solidFill>
                  <a:srgbClr val="FF0000"/>
                </a:solidFill>
                <a:effectLst/>
              </a:rPr>
              <a:t>(Changed 2025-2028)</a:t>
            </a:r>
          </a:p>
          <a:p>
            <a:r>
              <a:rPr lang="en-US" sz="2200" b="0" dirty="0">
                <a:solidFill>
                  <a:schemeClr val="tx1"/>
                </a:solidFill>
                <a:cs typeface="Arial" panose="020B0604020202020204" pitchFamily="34" charset="0"/>
              </a:rPr>
              <a:t>A boat </a:t>
            </a:r>
            <a:r>
              <a:rPr lang="en-US" sz="2200" i="1" dirty="0">
                <a:cs typeface="Arial" panose="020B0604020202020204" pitchFamily="34" charset="0"/>
              </a:rPr>
              <a:t>sails the course</a:t>
            </a:r>
            <a:r>
              <a:rPr lang="en-US" sz="2200" b="0" dirty="0">
                <a:solidFill>
                  <a:schemeClr val="tx1"/>
                </a:solidFill>
                <a:cs typeface="Arial" panose="020B0604020202020204" pitchFamily="34" charset="0"/>
              </a:rPr>
              <a:t> </a:t>
            </a:r>
            <a:r>
              <a:rPr lang="en-US" sz="2200" b="0" dirty="0">
                <a:solidFill>
                  <a:srgbClr val="FF0000"/>
                </a:solidFill>
                <a:cs typeface="Arial" panose="020B0604020202020204" pitchFamily="34" charset="0"/>
              </a:rPr>
              <a:t>when</a:t>
            </a:r>
          </a:p>
          <a:p>
            <a:r>
              <a:rPr lang="en-US" sz="2200" b="0" dirty="0">
                <a:solidFill>
                  <a:srgbClr val="FF0000"/>
                </a:solidFill>
                <a:cs typeface="Arial" panose="020B0604020202020204" pitchFamily="34" charset="0"/>
              </a:rPr>
              <a:t>(a) she </a:t>
            </a:r>
            <a:r>
              <a:rPr lang="en-US" sz="2200" b="0" i="1" dirty="0">
                <a:solidFill>
                  <a:srgbClr val="FF0000"/>
                </a:solidFill>
                <a:cs typeface="Arial" panose="020B0604020202020204" pitchFamily="34" charset="0"/>
              </a:rPr>
              <a:t>starts;</a:t>
            </a:r>
            <a:endParaRPr lang="en-US" sz="2200" b="0" i="1" dirty="0">
              <a:solidFill>
                <a:schemeClr val="tx1"/>
              </a:solidFill>
              <a:cs typeface="Arial" panose="020B0604020202020204" pitchFamily="34" charset="0"/>
            </a:endParaRPr>
          </a:p>
          <a:p>
            <a:r>
              <a:rPr lang="en-US" sz="2200" b="0" dirty="0">
                <a:solidFill>
                  <a:schemeClr val="tx1"/>
                </a:solidFill>
                <a:cs typeface="Arial" panose="020B0604020202020204" pitchFamily="34" charset="0"/>
              </a:rPr>
              <a:t>(b) A string representing her track until she </a:t>
            </a:r>
            <a:r>
              <a:rPr lang="en-US" sz="2200" i="1" dirty="0">
                <a:cs typeface="Arial" panose="020B0604020202020204" pitchFamily="34" charset="0"/>
              </a:rPr>
              <a:t>finishes</a:t>
            </a:r>
            <a:r>
              <a:rPr lang="en-US" sz="2200" b="0" dirty="0">
                <a:solidFill>
                  <a:schemeClr val="tx1"/>
                </a:solidFill>
                <a:cs typeface="Arial" panose="020B0604020202020204" pitchFamily="34" charset="0"/>
              </a:rPr>
              <a:t>, when drawn taught,</a:t>
            </a:r>
          </a:p>
          <a:p>
            <a:pPr marL="806450" lvl="2" indent="-514350">
              <a:buFont typeface="+mj-lt"/>
              <a:buAutoNum type="arabicParenR"/>
            </a:pPr>
            <a:r>
              <a:rPr lang="en-US" sz="2200" b="0" i="0" dirty="0">
                <a:solidFill>
                  <a:schemeClr val="tx1"/>
                </a:solidFill>
                <a:cs typeface="Arial" panose="020B0604020202020204" pitchFamily="34" charset="0"/>
              </a:rPr>
              <a:t>passes each </a:t>
            </a:r>
            <a:r>
              <a:rPr lang="en-US" sz="2200" b="0" dirty="0">
                <a:solidFill>
                  <a:srgbClr val="7030A0"/>
                </a:solidFill>
                <a:cs typeface="Arial" panose="020B0604020202020204" pitchFamily="34" charset="0"/>
              </a:rPr>
              <a:t>mark</a:t>
            </a:r>
            <a:r>
              <a:rPr lang="en-US" sz="2200" b="0" i="0" dirty="0">
                <a:solidFill>
                  <a:schemeClr val="tx1"/>
                </a:solidFill>
                <a:cs typeface="Arial" panose="020B0604020202020204" pitchFamily="34" charset="0"/>
              </a:rPr>
              <a:t> of the course for the race on the required side and in the correct order </a:t>
            </a:r>
            <a:r>
              <a:rPr lang="en-US" sz="2200" b="0" i="0" dirty="0">
                <a:solidFill>
                  <a:srgbClr val="FF0000"/>
                </a:solidFill>
                <a:cs typeface="Arial" panose="020B0604020202020204" pitchFamily="34" charset="0"/>
              </a:rPr>
              <a:t>(including the starting </a:t>
            </a:r>
            <a:r>
              <a:rPr lang="en-US" sz="2200" b="0" dirty="0">
                <a:solidFill>
                  <a:srgbClr val="FF0000"/>
                </a:solidFill>
                <a:cs typeface="Arial" panose="020B0604020202020204" pitchFamily="34" charset="0"/>
              </a:rPr>
              <a:t>marks</a:t>
            </a:r>
            <a:r>
              <a:rPr lang="en-US" sz="2200" b="0" i="0" dirty="0">
                <a:solidFill>
                  <a:srgbClr val="FF0000"/>
                </a:solidFill>
                <a:cs typeface="Arial" panose="020B0604020202020204" pitchFamily="34" charset="0"/>
              </a:rPr>
              <a:t>)</a:t>
            </a:r>
            <a:r>
              <a:rPr lang="en-US" sz="2200" b="0" i="0" dirty="0">
                <a:solidFill>
                  <a:schemeClr val="tx1"/>
                </a:solidFill>
                <a:cs typeface="Arial" panose="020B0604020202020204" pitchFamily="34" charset="0"/>
              </a:rPr>
              <a:t>,</a:t>
            </a:r>
          </a:p>
          <a:p>
            <a:pPr marL="806450" lvl="2" indent="-514350">
              <a:buFont typeface="+mj-lt"/>
              <a:buAutoNum type="arabicParenR"/>
            </a:pPr>
            <a:r>
              <a:rPr lang="en-US" sz="2200" b="0" i="0" dirty="0">
                <a:solidFill>
                  <a:schemeClr val="tx1"/>
                </a:solidFill>
                <a:cs typeface="Arial" panose="020B0604020202020204" pitchFamily="34" charset="0"/>
              </a:rPr>
              <a:t>touches each </a:t>
            </a:r>
            <a:r>
              <a:rPr lang="en-US" sz="2200" b="0" dirty="0">
                <a:solidFill>
                  <a:srgbClr val="7030A0"/>
                </a:solidFill>
                <a:cs typeface="Arial" panose="020B0604020202020204" pitchFamily="34" charset="0"/>
              </a:rPr>
              <a:t>mark </a:t>
            </a:r>
            <a:r>
              <a:rPr lang="en-US" sz="2200" b="0" i="0" dirty="0">
                <a:solidFill>
                  <a:schemeClr val="tx1"/>
                </a:solidFill>
                <a:cs typeface="Arial" panose="020B0604020202020204" pitchFamily="34" charset="0"/>
              </a:rPr>
              <a:t>designated in the sailing instructions to be a rounding </a:t>
            </a:r>
            <a:r>
              <a:rPr lang="en-US" sz="2200" b="0" dirty="0">
                <a:solidFill>
                  <a:schemeClr val="tx1"/>
                </a:solidFill>
                <a:cs typeface="Arial" panose="020B0604020202020204" pitchFamily="34" charset="0"/>
              </a:rPr>
              <a:t>mark</a:t>
            </a:r>
            <a:r>
              <a:rPr lang="en-US" sz="2200" b="0" i="0" dirty="0">
                <a:solidFill>
                  <a:schemeClr val="tx1"/>
                </a:solidFill>
                <a:cs typeface="Arial" panose="020B0604020202020204" pitchFamily="34" charset="0"/>
              </a:rPr>
              <a:t>, and</a:t>
            </a:r>
          </a:p>
          <a:p>
            <a:pPr marL="806450" lvl="2" indent="-514350">
              <a:buFont typeface="+mj-lt"/>
              <a:buAutoNum type="arabicParenR"/>
            </a:pPr>
            <a:r>
              <a:rPr lang="en-US" sz="2200" b="0" i="0" dirty="0">
                <a:solidFill>
                  <a:schemeClr val="tx1"/>
                </a:solidFill>
                <a:cs typeface="Arial" panose="020B0604020202020204" pitchFamily="34" charset="0"/>
              </a:rPr>
              <a:t>passes between the </a:t>
            </a:r>
            <a:r>
              <a:rPr lang="en-US" sz="2200" b="0" dirty="0">
                <a:solidFill>
                  <a:srgbClr val="7030A0"/>
                </a:solidFill>
                <a:cs typeface="Arial" panose="020B0604020202020204" pitchFamily="34" charset="0"/>
              </a:rPr>
              <a:t>marks</a:t>
            </a:r>
            <a:r>
              <a:rPr lang="en-US" sz="2200" b="0" i="0" dirty="0">
                <a:solidFill>
                  <a:schemeClr val="tx1"/>
                </a:solidFill>
                <a:cs typeface="Arial" panose="020B0604020202020204" pitchFamily="34" charset="0"/>
              </a:rPr>
              <a:t> of a gate from the direction of the course from the previous </a:t>
            </a:r>
            <a:r>
              <a:rPr lang="en-US" sz="2200" b="0" dirty="0">
                <a:solidFill>
                  <a:srgbClr val="6D2F72"/>
                </a:solidFill>
                <a:cs typeface="Arial" panose="020B0604020202020204" pitchFamily="34" charset="0"/>
              </a:rPr>
              <a:t>mark</a:t>
            </a:r>
            <a:r>
              <a:rPr lang="en-US" sz="2200" b="0" i="0" dirty="0">
                <a:solidFill>
                  <a:schemeClr val="tx1"/>
                </a:solidFill>
                <a:cs typeface="Arial" panose="020B0604020202020204" pitchFamily="34" charset="0"/>
              </a:rPr>
              <a:t>; and then</a:t>
            </a:r>
          </a:p>
          <a:p>
            <a:pPr marL="0" lvl="2" indent="0">
              <a:spcBef>
                <a:spcPct val="20000"/>
              </a:spcBef>
              <a:buNone/>
            </a:pPr>
            <a:r>
              <a:rPr lang="en-US" sz="2200" b="0" i="0" dirty="0">
                <a:solidFill>
                  <a:srgbClr val="FF0000"/>
                </a:solidFill>
                <a:cs typeface="Arial" panose="020B0604020202020204" pitchFamily="34" charset="0"/>
              </a:rPr>
              <a:t>(c) she </a:t>
            </a:r>
            <a:r>
              <a:rPr lang="en-US" sz="2200" b="0" dirty="0">
                <a:solidFill>
                  <a:srgbClr val="FF0000"/>
                </a:solidFill>
                <a:cs typeface="Arial" panose="020B0604020202020204" pitchFamily="34" charset="0"/>
              </a:rPr>
              <a:t>finishes</a:t>
            </a:r>
            <a:r>
              <a:rPr lang="en-US" sz="2200" b="0" i="0" dirty="0">
                <a:solidFill>
                  <a:srgbClr val="FF0000"/>
                </a:solidFill>
                <a:cs typeface="Arial" panose="020B0604020202020204" pitchFamily="34" charset="0"/>
              </a:rPr>
              <a:t>.</a:t>
            </a:r>
          </a:p>
          <a:p>
            <a:r>
              <a:rPr lang="en-US" sz="2200" b="0" dirty="0">
                <a:solidFill>
                  <a:srgbClr val="FF0000"/>
                </a:solidFill>
              </a:rPr>
              <a:t>A </a:t>
            </a:r>
            <a:r>
              <a:rPr lang="en-US" sz="2200" b="0" i="1" dirty="0">
                <a:solidFill>
                  <a:srgbClr val="FF0000"/>
                </a:solidFill>
              </a:rPr>
              <a:t>mark</a:t>
            </a:r>
            <a:r>
              <a:rPr lang="en-US" sz="2200" b="0" dirty="0">
                <a:solidFill>
                  <a:srgbClr val="FF0000"/>
                </a:solidFill>
              </a:rPr>
              <a:t> that does not begin, bound or end the leg the boat is sailing does not have a required side.</a:t>
            </a:r>
            <a:endParaRPr lang="en-US" sz="2200" b="0" dirty="0">
              <a:solidFill>
                <a:srgbClr val="FF0000"/>
              </a:solidFill>
              <a:cs typeface="Arial" panose="020B0604020202020204" pitchFamily="34" charset="0"/>
            </a:endParaRPr>
          </a:p>
          <a:p>
            <a:endParaRPr lang="en-US" sz="2200" b="0" dirty="0">
              <a:solidFill>
                <a:srgbClr val="FF0000"/>
              </a:solidFill>
            </a:endParaRPr>
          </a:p>
          <a:p>
            <a:pPr marL="806450" lvl="2" indent="-514350">
              <a:buFont typeface="+mj-lt"/>
              <a:buAutoNum type="arabicParenR"/>
            </a:pPr>
            <a:endParaRPr lang="en-US" sz="2200" b="0" dirty="0">
              <a:solidFill>
                <a:schemeClr val="tx1"/>
              </a:solidFill>
              <a:cs typeface="Arial" panose="020B0604020202020204" pitchFamily="34" charset="0"/>
            </a:endParaRPr>
          </a:p>
        </p:txBody>
      </p:sp>
      <p:sp>
        <p:nvSpPr>
          <p:cNvPr id="6" name="Title 1">
            <a:extLst>
              <a:ext uri="{FF2B5EF4-FFF2-40B4-BE49-F238E27FC236}">
                <a16:creationId xmlns:a16="http://schemas.microsoft.com/office/drawing/2014/main" id="{8B1F8BE6-4913-018C-882A-587E77C725DA}"/>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20272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E217BC-F571-447B-BE7F-5BE73064E217}"/>
              </a:ext>
            </a:extLst>
          </p:cNvPr>
          <p:cNvGrpSpPr/>
          <p:nvPr/>
        </p:nvGrpSpPr>
        <p:grpSpPr>
          <a:xfrm>
            <a:off x="6964587" y="573593"/>
            <a:ext cx="5208559" cy="5731413"/>
            <a:chOff x="6964587" y="573593"/>
            <a:chExt cx="5208559" cy="5731413"/>
          </a:xfrm>
        </p:grpSpPr>
        <p:pic>
          <p:nvPicPr>
            <p:cNvPr id="12" name="Picture 11">
              <a:extLst>
                <a:ext uri="{FF2B5EF4-FFF2-40B4-BE49-F238E27FC236}">
                  <a16:creationId xmlns:a16="http://schemas.microsoft.com/office/drawing/2014/main" id="{DBDF574C-E2F1-4BBC-8E09-52FE3A8ECC52}"/>
                </a:ext>
              </a:extLst>
            </p:cNvPr>
            <p:cNvPicPr>
              <a:picLocks noChangeAspect="1"/>
            </p:cNvPicPr>
            <p:nvPr/>
          </p:nvPicPr>
          <p:blipFill rotWithShape="1">
            <a:blip r:embed="rId2">
              <a:extLst>
                <a:ext uri="{28A0092B-C50C-407E-A947-70E740481C1C}">
                  <a14:useLocalDpi xmlns:a14="http://schemas.microsoft.com/office/drawing/2010/main" val="0"/>
                </a:ext>
              </a:extLst>
            </a:blip>
            <a:srcRect r="32369" b="8525"/>
            <a:stretch/>
          </p:blipFill>
          <p:spPr>
            <a:xfrm>
              <a:off x="6964587" y="573593"/>
              <a:ext cx="5208559" cy="5731413"/>
            </a:xfrm>
            <a:prstGeom prst="rect">
              <a:avLst/>
            </a:prstGeom>
          </p:spPr>
        </p:pic>
        <p:sp>
          <p:nvSpPr>
            <p:cNvPr id="13" name="Rectangle 12">
              <a:extLst>
                <a:ext uri="{FF2B5EF4-FFF2-40B4-BE49-F238E27FC236}">
                  <a16:creationId xmlns:a16="http://schemas.microsoft.com/office/drawing/2014/main" id="{2DB08313-6AF0-40E4-A700-58C36ED40867}"/>
                </a:ext>
              </a:extLst>
            </p:cNvPr>
            <p:cNvSpPr/>
            <p:nvPr/>
          </p:nvSpPr>
          <p:spPr>
            <a:xfrm>
              <a:off x="10331777" y="4114675"/>
              <a:ext cx="490194" cy="495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8">
            <a:extLst>
              <a:ext uri="{FF2B5EF4-FFF2-40B4-BE49-F238E27FC236}">
                <a16:creationId xmlns:a16="http://schemas.microsoft.com/office/drawing/2014/main" id="{8FF2E455-D72F-43F9-9B74-D3A47573C9CB}"/>
              </a:ext>
            </a:extLst>
          </p:cNvPr>
          <p:cNvSpPr txBox="1">
            <a:spLocks/>
          </p:cNvSpPr>
          <p:nvPr/>
        </p:nvSpPr>
        <p:spPr>
          <a:xfrm>
            <a:off x="746716" y="1083306"/>
            <a:ext cx="5136852" cy="210488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a:solidFill>
                  <a:srgbClr val="6D2F72"/>
                </a:solidFill>
                <a:effectLst/>
              </a:rPr>
              <a:t>Mark-Room</a:t>
            </a:r>
            <a:r>
              <a:rPr lang="en-US" sz="2400" i="1" dirty="0">
                <a:effectLst/>
              </a:rPr>
              <a:t> </a:t>
            </a:r>
            <a:r>
              <a:rPr lang="en-US" sz="2000" b="0" i="1" dirty="0">
                <a:solidFill>
                  <a:srgbClr val="FF0000"/>
                </a:solidFill>
                <a:effectLst/>
              </a:rPr>
              <a:t>(Changed 2025-2028)</a:t>
            </a:r>
            <a:endParaRPr lang="en-US" sz="2000" i="1" dirty="0">
              <a:effectLst/>
            </a:endParaRPr>
          </a:p>
          <a:p>
            <a:pPr marL="292100" lvl="1" indent="0">
              <a:lnSpc>
                <a:spcPct val="90000"/>
              </a:lnSpc>
              <a:buNone/>
            </a:pPr>
            <a:r>
              <a:rPr lang="en-US" i="1" dirty="0">
                <a:solidFill>
                  <a:srgbClr val="6D2F72"/>
                </a:solidFill>
              </a:rPr>
              <a:t>Room</a:t>
            </a:r>
            <a:r>
              <a:rPr lang="en-US" b="0" dirty="0"/>
              <a:t> for a boat</a:t>
            </a:r>
          </a:p>
          <a:p>
            <a:pPr marL="806450" lvl="1" indent="-514350">
              <a:lnSpc>
                <a:spcPct val="90000"/>
              </a:lnSpc>
              <a:buFont typeface="+mj-lt"/>
              <a:buAutoNum type="alphaLcParenR"/>
            </a:pPr>
            <a:r>
              <a:rPr lang="en-US" b="0" dirty="0"/>
              <a:t>to sail to the </a:t>
            </a:r>
            <a:r>
              <a:rPr lang="en-US" i="1" dirty="0">
                <a:solidFill>
                  <a:srgbClr val="6D2F72"/>
                </a:solidFill>
              </a:rPr>
              <a:t>mark</a:t>
            </a:r>
            <a:r>
              <a:rPr lang="en-US" b="0" dirty="0"/>
              <a:t> when her </a:t>
            </a:r>
            <a:r>
              <a:rPr lang="en-US" i="1" dirty="0">
                <a:solidFill>
                  <a:srgbClr val="6D2F72"/>
                </a:solidFill>
              </a:rPr>
              <a:t>proper course</a:t>
            </a:r>
            <a:r>
              <a:rPr lang="en-US" b="0" dirty="0"/>
              <a:t> is to sail close to it,</a:t>
            </a:r>
          </a:p>
          <a:p>
            <a:pPr marL="806450" lvl="1" indent="-514350">
              <a:lnSpc>
                <a:spcPct val="90000"/>
              </a:lnSpc>
              <a:buFont typeface="+mj-lt"/>
              <a:buAutoNum type="alphaLcParenR"/>
            </a:pPr>
            <a:r>
              <a:rPr lang="en-US" b="0" dirty="0"/>
              <a:t>to round or pass the </a:t>
            </a:r>
            <a:r>
              <a:rPr lang="en-US" i="1" dirty="0">
                <a:solidFill>
                  <a:srgbClr val="6D2F72"/>
                </a:solidFill>
              </a:rPr>
              <a:t>mark</a:t>
            </a:r>
            <a:r>
              <a:rPr lang="en-US" b="0" dirty="0"/>
              <a:t> </a:t>
            </a:r>
            <a:r>
              <a:rPr lang="en-US" b="0" dirty="0">
                <a:solidFill>
                  <a:srgbClr val="FF0000"/>
                </a:solidFill>
              </a:rPr>
              <a:t>on the required side</a:t>
            </a:r>
            <a:r>
              <a:rPr lang="en-US" b="0" dirty="0"/>
              <a:t>, and</a:t>
            </a:r>
          </a:p>
          <a:p>
            <a:pPr marL="806450" lvl="1" indent="-514350">
              <a:lnSpc>
                <a:spcPct val="90000"/>
              </a:lnSpc>
              <a:buFont typeface="+mj-lt"/>
              <a:buAutoNum type="alphaLcParenR"/>
            </a:pPr>
            <a:r>
              <a:rPr lang="en-US" b="0" dirty="0">
                <a:solidFill>
                  <a:srgbClr val="FF0000"/>
                </a:solidFill>
              </a:rPr>
              <a:t>to leave it astern</a:t>
            </a:r>
            <a:r>
              <a:rPr lang="en-US" b="0" dirty="0"/>
              <a:t>. </a:t>
            </a:r>
          </a:p>
        </p:txBody>
      </p:sp>
      <p:sp>
        <p:nvSpPr>
          <p:cNvPr id="15" name="Line Callout 1 (No Border) 20">
            <a:extLst>
              <a:ext uri="{FF2B5EF4-FFF2-40B4-BE49-F238E27FC236}">
                <a16:creationId xmlns:a16="http://schemas.microsoft.com/office/drawing/2014/main" id="{26F625A5-7A31-41FF-A49D-FC6ED904DE1A}"/>
              </a:ext>
            </a:extLst>
          </p:cNvPr>
          <p:cNvSpPr/>
          <p:nvPr/>
        </p:nvSpPr>
        <p:spPr>
          <a:xfrm>
            <a:off x="4724011" y="4834547"/>
            <a:ext cx="2319113" cy="1252583"/>
          </a:xfrm>
          <a:prstGeom prst="callout1">
            <a:avLst>
              <a:gd name="adj1" fmla="val 5102"/>
              <a:gd name="adj2" fmla="val 74435"/>
              <a:gd name="adj3" fmla="val -233311"/>
              <a:gd name="adj4" fmla="val 99526"/>
            </a:avLst>
          </a:pr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Orange must give</a:t>
            </a:r>
            <a:r>
              <a:rPr lang="en-US" sz="2400" b="1" dirty="0">
                <a:solidFill>
                  <a:srgbClr val="0033CC"/>
                </a:solidFill>
              </a:rPr>
              <a:t> </a:t>
            </a:r>
            <a:r>
              <a:rPr lang="en-US" sz="2400" b="1" i="1" dirty="0">
                <a:solidFill>
                  <a:srgbClr val="6D2F72"/>
                </a:solidFill>
              </a:rPr>
              <a:t>mark-room</a:t>
            </a:r>
            <a:r>
              <a:rPr lang="en-US" sz="2400" b="1" dirty="0">
                <a:solidFill>
                  <a:srgbClr val="6D2F72"/>
                </a:solidFill>
              </a:rPr>
              <a:t> </a:t>
            </a:r>
            <a:r>
              <a:rPr lang="en-US" sz="2400" dirty="0">
                <a:solidFill>
                  <a:schemeClr val="tx1"/>
                </a:solidFill>
              </a:rPr>
              <a:t>from this point</a:t>
            </a:r>
          </a:p>
        </p:txBody>
      </p:sp>
      <p:sp>
        <p:nvSpPr>
          <p:cNvPr id="16" name="Title 1">
            <a:extLst>
              <a:ext uri="{FF2B5EF4-FFF2-40B4-BE49-F238E27FC236}">
                <a16:creationId xmlns:a16="http://schemas.microsoft.com/office/drawing/2014/main" id="{7F52FD78-FCE2-4FCC-A8C0-4CF5315ED1B2}"/>
              </a:ext>
            </a:extLst>
          </p:cNvPr>
          <p:cNvSpPr>
            <a:spLocks noGrp="1"/>
          </p:cNvSpPr>
          <p:nvPr>
            <p:ph type="title"/>
          </p:nvPr>
        </p:nvSpPr>
        <p:spPr>
          <a:xfrm>
            <a:off x="746715" y="77466"/>
            <a:ext cx="10698570" cy="1005840"/>
          </a:xfrm>
        </p:spPr>
        <p:txBody>
          <a:bodyPr/>
          <a:lstStyle/>
          <a:p>
            <a:r>
              <a:rPr lang="en-US" dirty="0"/>
              <a:t>Key Definitions</a:t>
            </a:r>
          </a:p>
        </p:txBody>
      </p:sp>
      <p:pic>
        <p:nvPicPr>
          <p:cNvPr id="17" name="Picture 16" descr="A picture containing text, ax, vector graphics, clipart&#10;&#10;Description automatically generated">
            <a:extLst>
              <a:ext uri="{FF2B5EF4-FFF2-40B4-BE49-F238E27FC236}">
                <a16:creationId xmlns:a16="http://schemas.microsoft.com/office/drawing/2014/main" id="{62BF23A0-477B-4C4E-B53C-9BB06BCE3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605" y="345414"/>
            <a:ext cx="2687951" cy="1560524"/>
          </a:xfrm>
          <a:prstGeom prst="rect">
            <a:avLst/>
          </a:prstGeom>
        </p:spPr>
      </p:pic>
      <p:pic>
        <p:nvPicPr>
          <p:cNvPr id="18" name="Picture 17">
            <a:extLst>
              <a:ext uri="{FF2B5EF4-FFF2-40B4-BE49-F238E27FC236}">
                <a16:creationId xmlns:a16="http://schemas.microsoft.com/office/drawing/2014/main" id="{4AB72C32-7AA9-4FE2-AC07-1611E25B5A23}"/>
              </a:ext>
            </a:extLst>
          </p:cNvPr>
          <p:cNvPicPr>
            <a:picLocks noChangeAspect="1"/>
          </p:cNvPicPr>
          <p:nvPr/>
        </p:nvPicPr>
        <p:blipFill rotWithShape="1">
          <a:blip r:embed="rId2">
            <a:extLst>
              <a:ext uri="{28A0092B-C50C-407E-A947-70E740481C1C}">
                <a14:useLocalDpi xmlns:a14="http://schemas.microsoft.com/office/drawing/2010/main" val="0"/>
              </a:ext>
            </a:extLst>
          </a:blip>
          <a:srcRect l="43865" t="57020" r="50914" b="36812"/>
          <a:stretch/>
        </p:blipFill>
        <p:spPr>
          <a:xfrm>
            <a:off x="10416624" y="3971861"/>
            <a:ext cx="402109" cy="386499"/>
          </a:xfrm>
          <a:prstGeom prst="rect">
            <a:avLst/>
          </a:prstGeom>
        </p:spPr>
      </p:pic>
      <p:pic>
        <p:nvPicPr>
          <p:cNvPr id="19" name="Picture 18">
            <a:extLst>
              <a:ext uri="{FF2B5EF4-FFF2-40B4-BE49-F238E27FC236}">
                <a16:creationId xmlns:a16="http://schemas.microsoft.com/office/drawing/2014/main" id="{E03D5A8A-B0F1-4BC0-9A5C-0F1698946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037" y="1904024"/>
            <a:ext cx="1218029" cy="1970341"/>
          </a:xfrm>
          <a:prstGeom prst="rect">
            <a:avLst/>
          </a:prstGeom>
        </p:spPr>
      </p:pic>
      <p:pic>
        <p:nvPicPr>
          <p:cNvPr id="20" name="Picture 19">
            <a:extLst>
              <a:ext uri="{FF2B5EF4-FFF2-40B4-BE49-F238E27FC236}">
                <a16:creationId xmlns:a16="http://schemas.microsoft.com/office/drawing/2014/main" id="{440232B6-D9B8-48A5-8577-3162C2109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103" y="1371479"/>
            <a:ext cx="1218029" cy="1970341"/>
          </a:xfrm>
          <a:prstGeom prst="rect">
            <a:avLst/>
          </a:prstGeom>
        </p:spPr>
      </p:pic>
      <p:pic>
        <p:nvPicPr>
          <p:cNvPr id="21" name="Picture 20" descr="A picture containing text, ax, clipart&#10;&#10;Description automatically generated">
            <a:extLst>
              <a:ext uri="{FF2B5EF4-FFF2-40B4-BE49-F238E27FC236}">
                <a16:creationId xmlns:a16="http://schemas.microsoft.com/office/drawing/2014/main" id="{C25188BB-885D-463F-8479-B52E1B312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186" y="3135086"/>
            <a:ext cx="1218029" cy="104402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BA7CDE1-61B1-4418-93F2-EB8CCDAFE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220" y="3629994"/>
            <a:ext cx="1264629" cy="1071720"/>
          </a:xfrm>
          <a:prstGeom prst="rect">
            <a:avLst/>
          </a:prstGeom>
        </p:spPr>
      </p:pic>
    </p:spTree>
    <p:extLst>
      <p:ext uri="{BB962C8B-B14F-4D97-AF65-F5344CB8AC3E}">
        <p14:creationId xmlns:p14="http://schemas.microsoft.com/office/powerpoint/2010/main" val="7381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DJS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35680</TotalTime>
  <Words>6304</Words>
  <Application>Microsoft Office PowerPoint</Application>
  <PresentationFormat>Widescreen</PresentationFormat>
  <Paragraphs>650</Paragraphs>
  <Slides>62</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Symbol</vt:lpstr>
      <vt:lpstr>ODJS - Master</vt:lpstr>
      <vt:lpstr>PowerPoint Presentation</vt:lpstr>
      <vt:lpstr>US Sailing Presents…</vt:lpstr>
      <vt:lpstr>Around the Course</vt:lpstr>
      <vt:lpstr>PowerPoint Presentation</vt:lpstr>
      <vt:lpstr>Key Definitions</vt:lpstr>
      <vt:lpstr>Key Definitions</vt:lpstr>
      <vt:lpstr>Key Definitions</vt:lpstr>
      <vt:lpstr>Key Definitions</vt:lpstr>
      <vt:lpstr>Key Definitions</vt:lpstr>
      <vt:lpstr>Key Definitions</vt:lpstr>
      <vt:lpstr>Key Definitions</vt:lpstr>
      <vt:lpstr>Key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Continuing Obstructions</vt:lpstr>
      <vt:lpstr>Continuing Obstructions</vt:lpstr>
      <vt:lpstr>PowerPoint Presentation</vt:lpstr>
      <vt:lpstr>Continuing Obstructions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Townsend</dc:creator>
  <cp:lastModifiedBy>Judie McCann</cp:lastModifiedBy>
  <cp:revision>1462</cp:revision>
  <cp:lastPrinted>2016-09-20T05:25:36Z</cp:lastPrinted>
  <dcterms:created xsi:type="dcterms:W3CDTF">2009-10-21T16:24:25Z</dcterms:created>
  <dcterms:modified xsi:type="dcterms:W3CDTF">2025-11-19T21:00:08Z</dcterms:modified>
</cp:coreProperties>
</file>