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569" r:id="rId2"/>
    <p:sldId id="476" r:id="rId3"/>
    <p:sldId id="477" r:id="rId4"/>
    <p:sldId id="558" r:id="rId5"/>
    <p:sldId id="557" r:id="rId6"/>
    <p:sldId id="570" r:id="rId7"/>
    <p:sldId id="481" r:id="rId8"/>
    <p:sldId id="482" r:id="rId9"/>
    <p:sldId id="483" r:id="rId10"/>
    <p:sldId id="553" r:id="rId11"/>
    <p:sldId id="554" r:id="rId12"/>
    <p:sldId id="484" r:id="rId13"/>
    <p:sldId id="485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  <p:sldId id="504" r:id="rId32"/>
    <p:sldId id="555" r:id="rId33"/>
    <p:sldId id="556" r:id="rId34"/>
    <p:sldId id="505" r:id="rId35"/>
    <p:sldId id="565" r:id="rId36"/>
    <p:sldId id="566" r:id="rId37"/>
    <p:sldId id="567" r:id="rId38"/>
    <p:sldId id="568" r:id="rId39"/>
    <p:sldId id="508" r:id="rId40"/>
    <p:sldId id="509" r:id="rId41"/>
    <p:sldId id="510" r:id="rId42"/>
    <p:sldId id="511" r:id="rId43"/>
    <p:sldId id="512" r:id="rId44"/>
    <p:sldId id="533" r:id="rId45"/>
    <p:sldId id="515" r:id="rId46"/>
    <p:sldId id="516" r:id="rId47"/>
    <p:sldId id="517" r:id="rId48"/>
    <p:sldId id="518" r:id="rId49"/>
    <p:sldId id="519" r:id="rId50"/>
    <p:sldId id="520" r:id="rId51"/>
    <p:sldId id="521" r:id="rId52"/>
    <p:sldId id="522" r:id="rId53"/>
    <p:sldId id="523" r:id="rId54"/>
    <p:sldId id="524" r:id="rId55"/>
    <p:sldId id="551" r:id="rId56"/>
    <p:sldId id="526" r:id="rId57"/>
    <p:sldId id="571" r:id="rId58"/>
  </p:sldIdLst>
  <p:sldSz cx="12192000" cy="6858000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D2F72"/>
    <a:srgbClr val="00CC66"/>
    <a:srgbClr val="FF0000"/>
    <a:srgbClr val="CC304C"/>
    <a:srgbClr val="0033CC"/>
    <a:srgbClr val="920000"/>
    <a:srgbClr val="000000"/>
    <a:srgbClr val="FFFFF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1" autoAdjust="0"/>
    <p:restoredTop sz="96400" autoAdjust="0"/>
  </p:normalViewPr>
  <p:slideViewPr>
    <p:cSldViewPr snapToGrid="0">
      <p:cViewPr varScale="1">
        <p:scale>
          <a:sx n="87" d="100"/>
          <a:sy n="87" d="100"/>
        </p:scale>
        <p:origin x="46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8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04" y="10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99" y="3"/>
            <a:ext cx="3067040" cy="467534"/>
          </a:xfrm>
          <a:prstGeom prst="rect">
            <a:avLst/>
          </a:prstGeom>
        </p:spPr>
        <p:txBody>
          <a:bodyPr vert="horz" lIns="93903" tIns="46953" rIns="93903" bIns="46953" rtlCol="0"/>
          <a:lstStyle>
            <a:lvl1pPr algn="r">
              <a:defRPr sz="1200"/>
            </a:lvl1pPr>
          </a:lstStyle>
          <a:p>
            <a:pPr>
              <a:defRPr/>
            </a:pPr>
            <a:fld id="{ACDBFA2B-EECD-43BD-9BFA-294B88D27C27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99" y="8893995"/>
            <a:ext cx="3067040" cy="467534"/>
          </a:xfrm>
          <a:prstGeom prst="rect">
            <a:avLst/>
          </a:prstGeom>
        </p:spPr>
        <p:txBody>
          <a:bodyPr vert="horz" lIns="93903" tIns="46953" rIns="93903" bIns="46953" rtlCol="0" anchor="b"/>
          <a:lstStyle>
            <a:lvl1pPr algn="r">
              <a:defRPr sz="1200"/>
            </a:lvl1pPr>
          </a:lstStyle>
          <a:p>
            <a:pPr>
              <a:defRPr/>
            </a:pPr>
            <a:fld id="{01208E85-7F08-40B2-B560-6A9775B7C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  <a:prstGeom prst="rect">
            <a:avLst/>
          </a:prstGeom>
        </p:spPr>
        <p:txBody>
          <a:bodyPr vert="horz" lIns="88833" tIns="44415" rIns="88833" bIns="44415" rtlCol="0"/>
          <a:lstStyle>
            <a:lvl1pPr algn="l">
              <a:defRPr sz="1100" smtClean="0"/>
            </a:lvl1pPr>
          </a:lstStyle>
          <a:p>
            <a:pPr>
              <a:defRPr/>
            </a:pPr>
            <a:r>
              <a:rPr lang="en-US"/>
              <a:t>Instructor Notes - Around The Race Course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8893995"/>
            <a:ext cx="3067040" cy="467534"/>
          </a:xfrm>
          <a:prstGeom prst="rect">
            <a:avLst/>
          </a:prstGeom>
        </p:spPr>
        <p:txBody>
          <a:bodyPr vert="horz" lIns="88833" tIns="44415" rIns="88833" bIns="44415" rtlCol="0" anchor="b"/>
          <a:lstStyle>
            <a:lvl1pPr algn="l">
              <a:defRPr sz="1100" smtClean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6469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547688"/>
            <a:ext cx="6340475" cy="3567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03" tIns="46953" rIns="93903" bIns="4695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8640" y="4389120"/>
            <a:ext cx="6035040" cy="4212454"/>
          </a:xfrm>
          <a:prstGeom prst="rect">
            <a:avLst/>
          </a:prstGeom>
        </p:spPr>
        <p:txBody>
          <a:bodyPr vert="horz" lIns="93903" tIns="46953" rIns="93903" bIns="4695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/>
          <a:lstStyle>
            <a:lvl1pPr defTabSz="931301">
              <a:defRPr sz="12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604" indent="-277540" defTabSz="931301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161" indent="-222032" defTabSz="931301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222" indent="-222032" defTabSz="931301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288" indent="-222032" defTabSz="931301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352" indent="-222032" algn="ctr" defTabSz="931301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416" indent="-222032" algn="ctr" defTabSz="931301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479" indent="-222032" algn="ctr" defTabSz="931301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541" indent="-222032" algn="ctr" defTabSz="931301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b="0" smtClean="0">
                <a:solidFill>
                  <a:schemeClr val="tx1"/>
                </a:solidFill>
                <a:latin typeface="Arial" pitchFamily="34" charset="0"/>
              </a:rPr>
              <a:pPr algn="r"/>
              <a:t>‹#›</a:t>
            </a:fld>
            <a:endParaRPr lang="en-US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  <a:prstGeom prst="rect">
            <a:avLst/>
          </a:prstGeom>
        </p:spPr>
        <p:txBody>
          <a:bodyPr lIns="91430" tIns="45714" rIns="91430" bIns="45714"/>
          <a:lstStyle>
            <a:lvl1pPr algn="r">
              <a:defRPr sz="1200"/>
            </a:lvl1pPr>
          </a:lstStyle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  <a:prstGeom prst="rect">
            <a:avLst/>
          </a:prstGeom>
        </p:spPr>
        <p:txBody>
          <a:bodyPr lIns="91430" tIns="45714" rIns="91430" bIns="45714"/>
          <a:lstStyle>
            <a:lvl1pPr>
              <a:defRPr sz="1200"/>
            </a:lvl1pPr>
          </a:lstStyle>
          <a:p>
            <a:r>
              <a:rPr lang="en-US"/>
              <a:t>(c) US Sailing</a:t>
            </a:r>
            <a:endParaRPr lang="en-US" dirty="0"/>
          </a:p>
        </p:txBody>
      </p:sp>
      <p:sp>
        <p:nvSpPr>
          <p:cNvPr id="11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  <a:prstGeom prst="rect">
            <a:avLst/>
          </a:prstGeom>
        </p:spPr>
        <p:txBody>
          <a:bodyPr lIns="91430" tIns="45714" rIns="91430" bIns="45714"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9321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indent="0" algn="l" rtl="0" eaLnBrk="0" fontAlgn="base" hangingPunct="0">
      <a:spcBef>
        <a:spcPct val="30000"/>
      </a:spcBef>
      <a:spcAft>
        <a:spcPct val="0"/>
      </a:spcAft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rtl="0" eaLnBrk="0" fontAlgn="base" hangingPunct="0">
      <a:spcBef>
        <a:spcPct val="30000"/>
      </a:spcBef>
      <a:spcAft>
        <a:spcPct val="0"/>
      </a:spcAft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rtl="0" eaLnBrk="0" fontAlgn="base" hangingPunct="0">
      <a:spcBef>
        <a:spcPct val="30000"/>
      </a:spcBef>
      <a:spcAft>
        <a:spcPct val="0"/>
      </a:spcAft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rtl="0" eaLnBrk="0" fontAlgn="base" hangingPunct="0">
      <a:spcBef>
        <a:spcPct val="30000"/>
      </a:spcBef>
      <a:spcAft>
        <a:spcPct val="0"/>
      </a:spcAft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rtl="0" eaLnBrk="0" fontAlgn="base" hangingPunct="0">
      <a:spcBef>
        <a:spcPct val="30000"/>
      </a:spcBef>
      <a:spcAft>
        <a:spcPct val="0"/>
      </a:spcAft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5288" y="547688"/>
            <a:ext cx="6340475" cy="3567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4389120"/>
            <a:ext cx="6035040" cy="421245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301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604" indent="-277540" defTabSz="931301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161" indent="-222032" defTabSz="931301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222" indent="-222032" defTabSz="931301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288" indent="-222032" defTabSz="931301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352" indent="-222032" algn="ctr" defTabSz="931301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416" indent="-222032" algn="ctr" defTabSz="931301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479" indent="-222032" algn="ctr" defTabSz="931301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541" indent="-222032" algn="ctr" defTabSz="931301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2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13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2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i="0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12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789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13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23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14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54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15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54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16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20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17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20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18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2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19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16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20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6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21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8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3008" indent="-333008" eaLnBrk="1" hangingPunct="1"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3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76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22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89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23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89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24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746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25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4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26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95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27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95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28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37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2569" indent="-232569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29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6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30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73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31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4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042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404" indent="-277464" defTabSz="931042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09853" indent="-221971" defTabSz="931042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3792" indent="-221971" defTabSz="931042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7735" indent="-221971" defTabSz="931042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1676" indent="-221971" algn="ctr" defTabSz="931042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5616" indent="-221971" algn="ctr" defTabSz="931042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29555" indent="-221971" algn="ctr" defTabSz="931042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3496" indent="-221971" algn="ctr" defTabSz="931042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4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4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47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32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75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33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647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34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53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62F7-7385-4475-85A8-81A3C684FF7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831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62F7-7385-4475-85A8-81A3C684FF7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584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D62F7-7385-4475-85A8-81A3C684FF7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47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>
                <a:solidFill>
                  <a:srgbClr val="213974"/>
                </a:solidFill>
                <a:latin typeface="Arial" panose="020B0604020202020204" pitchFamily="34" charset="0"/>
              </a:defRPr>
            </a:lvl1pPr>
            <a:lvl2pPr marL="742950" indent="-285750" defTabSz="938213">
              <a:defRPr sz="2400">
                <a:solidFill>
                  <a:srgbClr val="213974"/>
                </a:solidFill>
                <a:latin typeface="Arial" panose="020B0604020202020204" pitchFamily="34" charset="0"/>
              </a:defRPr>
            </a:lvl2pPr>
            <a:lvl3pPr marL="1143000" indent="-228600" defTabSz="938213">
              <a:defRPr sz="2400">
                <a:solidFill>
                  <a:srgbClr val="213974"/>
                </a:solidFill>
                <a:latin typeface="Arial" panose="020B0604020202020204" pitchFamily="34" charset="0"/>
              </a:defRPr>
            </a:lvl3pPr>
            <a:lvl4pPr marL="1600200" indent="-228600" defTabSz="938213">
              <a:defRPr sz="2400">
                <a:solidFill>
                  <a:srgbClr val="213974"/>
                </a:solidFill>
                <a:latin typeface="Arial" panose="020B0604020202020204" pitchFamily="34" charset="0"/>
              </a:defRPr>
            </a:lvl4pPr>
            <a:lvl5pPr marL="2057400" indent="-228600" defTabSz="938213">
              <a:defRPr sz="2400">
                <a:solidFill>
                  <a:srgbClr val="213974"/>
                </a:solidFill>
                <a:latin typeface="Arial" panose="020B0604020202020204" pitchFamily="34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panose="020B0604020202020204" pitchFamily="34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panose="020B0604020202020204" pitchFamily="34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panose="020B0604020202020204" pitchFamily="34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panose="020B0604020202020204" pitchFamily="34" charset="0"/>
              </a:defRPr>
            </a:lvl9pPr>
          </a:lstStyle>
          <a:p>
            <a:fld id="{489EE1E9-F0B2-4A74-A29B-8AEB1DDAAE27}" type="slidenum">
              <a:rPr lang="en-US" altLang="en-US" sz="1200" smtClean="0">
                <a:solidFill>
                  <a:srgbClr val="000000"/>
                </a:solidFill>
              </a:rPr>
              <a:pPr/>
              <a:t>38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55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39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016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40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810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41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5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102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42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981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43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986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482098F-929A-4D94-A29B-39A4676254F3}" type="slidenum">
              <a:rPr lang="en-US" b="0" smtClean="0">
                <a:solidFill>
                  <a:schemeClr val="tx1"/>
                </a:solidFill>
                <a:latin typeface="Arial" pitchFamily="34" charset="0"/>
              </a:rPr>
              <a:pPr algn="r"/>
              <a:t>44</a:t>
            </a:fld>
            <a:endParaRPr lang="en-US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82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45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958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="1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46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923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47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145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48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054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49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696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50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703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51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8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7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74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52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486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53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090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54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585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55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4552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428" indent="-17442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56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485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428" indent="-17442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57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8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042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404" indent="-277464" defTabSz="931042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09853" indent="-221971" defTabSz="931042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3792" indent="-221971" defTabSz="931042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7735" indent="-221971" defTabSz="931042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1676" indent="-221971" algn="ctr" defTabSz="931042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5616" indent="-221971" algn="ctr" defTabSz="931042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29555" indent="-221971" algn="ctr" defTabSz="931042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3496" indent="-221971" algn="ctr" defTabSz="931042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9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4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31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547688"/>
            <a:ext cx="6340475" cy="3567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08499" y="8893995"/>
            <a:ext cx="3067040" cy="46753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21521" indent="-277508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10034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554043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1998059" indent="-222007" defTabSz="931194"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442071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886084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330096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774107" indent="-222007" algn="ctr" defTabSz="931194" eaLnBrk="0" fontAlgn="base" hangingPunct="0">
              <a:lnSpc>
                <a:spcPct val="105000"/>
              </a:lnSpc>
              <a:spcBef>
                <a:spcPts val="873"/>
              </a:spcBef>
              <a:spcAft>
                <a:spcPct val="0"/>
              </a:spcAft>
              <a:defRPr sz="4700" b="1">
                <a:solidFill>
                  <a:srgbClr val="FF0066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r"/>
            <a:fld id="{4482098F-929A-4D94-A29B-39A4676254F3}" type="slidenum">
              <a:rPr lang="en-US" sz="1200" b="0">
                <a:solidFill>
                  <a:schemeClr val="tx1"/>
                </a:solidFill>
                <a:latin typeface="Arial" pitchFamily="34" charset="0"/>
              </a:rPr>
              <a:pPr algn="r"/>
              <a:t>10</a:t>
            </a:fld>
            <a:endParaRPr lang="en-US" sz="12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idx="1"/>
          </p:nvPr>
        </p:nvSpPr>
        <p:spPr>
          <a:xfrm>
            <a:off x="4008499" y="3"/>
            <a:ext cx="3067040" cy="467534"/>
          </a:xfrm>
        </p:spPr>
        <p:txBody>
          <a:bodyPr/>
          <a:lstStyle/>
          <a:p>
            <a:pPr>
              <a:defRPr/>
            </a:pPr>
            <a:fld id="{D20BA320-326B-47C2-9776-48EC7B6ECB67}" type="datetime3">
              <a:rPr lang="en-US" smtClean="0"/>
              <a:pPr>
                <a:defRPr/>
              </a:pPr>
              <a:t>10 May 2021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8893995"/>
            <a:ext cx="3067040" cy="467534"/>
          </a:xfrm>
        </p:spPr>
        <p:txBody>
          <a:bodyPr/>
          <a:lstStyle/>
          <a:p>
            <a:r>
              <a:rPr lang="en-US" dirty="0"/>
              <a:t>(c) US Sailing</a:t>
            </a:r>
          </a:p>
        </p:txBody>
      </p:sp>
      <p:sp>
        <p:nvSpPr>
          <p:cNvPr id="9" name="Header Placeholder 3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7040" cy="467534"/>
          </a:xfrm>
        </p:spPr>
        <p:txBody>
          <a:bodyPr/>
          <a:lstStyle/>
          <a:p>
            <a:pPr>
              <a:defRPr/>
            </a:pPr>
            <a:r>
              <a:rPr lang="en-US"/>
              <a:t>Instructor Notes - Around The Race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06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072" eaLnBrk="0" hangingPunct="0">
              <a:defRPr sz="2300">
                <a:solidFill>
                  <a:srgbClr val="213974"/>
                </a:solidFill>
                <a:latin typeface="Arial" charset="0"/>
              </a:defRPr>
            </a:lvl1pPr>
            <a:lvl2pPr marL="721999" indent="-277692" defTabSz="887072" eaLnBrk="0" hangingPunct="0">
              <a:defRPr sz="2300">
                <a:solidFill>
                  <a:srgbClr val="213974"/>
                </a:solidFill>
                <a:latin typeface="Arial" charset="0"/>
              </a:defRPr>
            </a:lvl2pPr>
            <a:lvl3pPr marL="1110767" indent="-222153" defTabSz="887072" eaLnBrk="0" hangingPunct="0">
              <a:defRPr sz="2300">
                <a:solidFill>
                  <a:srgbClr val="213974"/>
                </a:solidFill>
                <a:latin typeface="Arial" charset="0"/>
              </a:defRPr>
            </a:lvl3pPr>
            <a:lvl4pPr marL="1555074" indent="-222153" defTabSz="887072" eaLnBrk="0" hangingPunct="0">
              <a:defRPr sz="2300">
                <a:solidFill>
                  <a:srgbClr val="213974"/>
                </a:solidFill>
                <a:latin typeface="Arial" charset="0"/>
              </a:defRPr>
            </a:lvl4pPr>
            <a:lvl5pPr marL="1999381" indent="-222153" defTabSz="887072" eaLnBrk="0" hangingPunct="0">
              <a:defRPr sz="2300">
                <a:solidFill>
                  <a:srgbClr val="213974"/>
                </a:solidFill>
                <a:latin typeface="Arial" charset="0"/>
              </a:defRPr>
            </a:lvl5pPr>
            <a:lvl6pPr marL="2443688" indent="-222153" algn="ctr" defTabSz="8870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213974"/>
                </a:solidFill>
                <a:latin typeface="Arial" charset="0"/>
              </a:defRPr>
            </a:lvl6pPr>
            <a:lvl7pPr marL="2887995" indent="-222153" algn="ctr" defTabSz="8870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213974"/>
                </a:solidFill>
                <a:latin typeface="Arial" charset="0"/>
              </a:defRPr>
            </a:lvl7pPr>
            <a:lvl8pPr marL="3332302" indent="-222153" algn="ctr" defTabSz="8870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213974"/>
                </a:solidFill>
                <a:latin typeface="Arial" charset="0"/>
              </a:defRPr>
            </a:lvl8pPr>
            <a:lvl9pPr marL="3776609" indent="-222153" algn="ctr" defTabSz="88707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213974"/>
                </a:solidFill>
                <a:latin typeface="Arial" charset="0"/>
              </a:defRPr>
            </a:lvl9pPr>
          </a:lstStyle>
          <a:p>
            <a:pPr eaLnBrk="1" hangingPunct="1"/>
            <a:fld id="{69551ADC-E93D-4A7B-AC0A-7BCE35C13AB6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547688"/>
            <a:ext cx="6340475" cy="3567112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08269" indent="-208269" eaLnBrk="1" hangingPunct="1"/>
            <a:r>
              <a:rPr lang="en-US" dirty="0"/>
              <a:t>.</a:t>
            </a:r>
          </a:p>
          <a:p>
            <a:pPr marL="208269" indent="-208269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6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2237" y="22860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D2F7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3ACDD2-39DB-46BC-A215-0987075B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D2F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0" y="0"/>
            <a:ext cx="10566400" cy="1005840"/>
          </a:xfrm>
        </p:spPr>
        <p:txBody>
          <a:bodyPr/>
          <a:lstStyle>
            <a:lvl1pPr>
              <a:defRPr>
                <a:solidFill>
                  <a:srgbClr val="6D2F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960" y="0"/>
            <a:ext cx="10607040" cy="1005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D2F7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114426"/>
            <a:ext cx="10363200" cy="2233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6D2F72"/>
                </a:solidFill>
                <a:latin typeface="+mn-lt"/>
              </a:defRPr>
            </a:lvl1pPr>
            <a:lvl2pPr>
              <a:defRPr sz="2400">
                <a:effectLst/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 b="1">
                <a:latin typeface="+mn-lt"/>
              </a:defRPr>
            </a:lvl4pPr>
            <a:lvl5pPr marL="1143000" indent="-228600">
              <a:buFont typeface="Calibri" pitchFamily="34" charset="0"/>
              <a:buChar char="–"/>
              <a:defRPr sz="2000" b="1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1" y="3361765"/>
            <a:ext cx="10345271" cy="2805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6D2F72"/>
                </a:solidFill>
              </a:defRPr>
            </a:lvl1pPr>
            <a:lvl2pPr>
              <a:defRPr sz="2400"/>
            </a:lvl2pPr>
            <a:lvl3pPr>
              <a:defRPr sz="2000" b="1">
                <a:latin typeface="+mn-lt"/>
              </a:defRPr>
            </a:lvl3pPr>
            <a:lvl4pPr>
              <a:defRPr sz="2000" b="1">
                <a:latin typeface="+mn-lt"/>
              </a:defRPr>
            </a:lvl4pPr>
            <a:lvl5pPr marL="1203325" indent="-228600">
              <a:buFont typeface="Calibri" pitchFamily="34" charset="0"/>
              <a:buChar char="–"/>
              <a:defRPr sz="2000" b="1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71641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0" y="0"/>
            <a:ext cx="10363200" cy="1005840"/>
          </a:xfrm>
        </p:spPr>
        <p:txBody>
          <a:bodyPr/>
          <a:lstStyle>
            <a:lvl1pPr>
              <a:defRPr>
                <a:solidFill>
                  <a:srgbClr val="6D2F7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1"/>
            <a:ext cx="5199529" cy="4437529"/>
          </a:xfrm>
        </p:spPr>
        <p:txBody>
          <a:bodyPr/>
          <a:lstStyle>
            <a:lvl1pPr marL="0" indent="0">
              <a:buNone/>
              <a:defRPr>
                <a:solidFill>
                  <a:srgbClr val="6D2F72"/>
                </a:solidFill>
                <a:effectLst/>
              </a:defRPr>
            </a:lvl1pPr>
            <a:lvl2pPr marL="285750" indent="-285750">
              <a:defRPr/>
            </a:lvl2pPr>
            <a:lvl3pPr marL="457200" indent="-228600">
              <a:defRPr b="1" i="1"/>
            </a:lvl3pPr>
            <a:lvl4pPr marL="685800" indent="-228600">
              <a:buFont typeface="Arial" pitchFamily="34" charset="0"/>
              <a:buChar char="•"/>
              <a:defRPr sz="2400" b="1"/>
            </a:lvl4pPr>
            <a:lvl5pPr marL="968375" indent="-228600">
              <a:buFont typeface="Arial" pitchFamily="34" charset="0"/>
              <a:buChar char="•"/>
              <a:defRPr sz="2400" b="1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6023" y="1380566"/>
            <a:ext cx="4937436" cy="4442011"/>
          </a:xfrm>
        </p:spPr>
        <p:txBody>
          <a:bodyPr/>
          <a:lstStyle>
            <a:lvl1pPr marL="0" indent="0">
              <a:buNone/>
              <a:defRPr>
                <a:solidFill>
                  <a:srgbClr val="6D2F72"/>
                </a:solidFill>
                <a:effectLst/>
              </a:defRPr>
            </a:lvl1pPr>
            <a:lvl2pPr marL="285750" indent="-285750">
              <a:defRPr/>
            </a:lvl2pPr>
            <a:lvl3pPr marL="457200" indent="-228600">
              <a:defRPr b="1" i="1"/>
            </a:lvl3pPr>
            <a:lvl4pPr marL="685800" indent="-228600">
              <a:buFont typeface="Arial" pitchFamily="34" charset="0"/>
              <a:buChar char="•"/>
              <a:defRPr sz="2400" b="1"/>
            </a:lvl4pPr>
            <a:lvl5pPr marL="914400" indent="-228600">
              <a:buFont typeface="Arial" pitchFamily="34" charset="0"/>
              <a:buChar char="•"/>
              <a:defRPr sz="2400" b="1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405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0" y="0"/>
            <a:ext cx="10607040" cy="1005840"/>
          </a:xfrm>
        </p:spPr>
        <p:txBody>
          <a:bodyPr/>
          <a:lstStyle>
            <a:lvl1pPr>
              <a:defRPr>
                <a:solidFill>
                  <a:srgbClr val="6D2F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39154" y="1264024"/>
            <a:ext cx="9843247" cy="4374776"/>
          </a:xfrm>
        </p:spPr>
        <p:txBody>
          <a:bodyPr/>
          <a:lstStyle>
            <a:lvl1pPr>
              <a:defRPr>
                <a:solidFill>
                  <a:srgbClr val="6D2F72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88720"/>
            <a:ext cx="10255624" cy="4267200"/>
          </a:xfrm>
        </p:spPr>
        <p:txBody>
          <a:bodyPr/>
          <a:lstStyle>
            <a:lvl1pPr marL="0" indent="0">
              <a:buNone/>
              <a:defRPr>
                <a:solidFill>
                  <a:srgbClr val="6D2F72"/>
                </a:solidFill>
              </a:defRPr>
            </a:lvl1pPr>
            <a:lvl2pPr marL="285750" indent="-285750">
              <a:defRPr sz="3200"/>
            </a:lvl2pPr>
            <a:lvl3pPr marL="577850" indent="-228600">
              <a:defRPr sz="3200" b="1" i="1"/>
            </a:lvl3pPr>
            <a:lvl4pPr marL="914400" indent="-228600">
              <a:buFont typeface="Arial" pitchFamily="34" charset="0"/>
              <a:buChar char="•"/>
              <a:defRPr b="1"/>
            </a:lvl4pPr>
            <a:lvl5pPr marL="1143000" indent="-228600">
              <a:buFont typeface="Arial" pitchFamily="34" charset="0"/>
              <a:buChar char="•"/>
              <a:defRPr b="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93F16B-4FE1-44C8-BAA3-64262437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D2F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67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0" y="0"/>
            <a:ext cx="10363200" cy="1005840"/>
          </a:xfrm>
        </p:spPr>
        <p:txBody>
          <a:bodyPr/>
          <a:lstStyle>
            <a:lvl1pPr>
              <a:defRPr>
                <a:solidFill>
                  <a:srgbClr val="6D2F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0894" y="1313330"/>
            <a:ext cx="5310965" cy="4052046"/>
          </a:xfrm>
        </p:spPr>
        <p:txBody>
          <a:bodyPr/>
          <a:lstStyle>
            <a:lvl1pPr marL="0" indent="0">
              <a:buNone/>
              <a:defRPr>
                <a:solidFill>
                  <a:srgbClr val="6D2F72"/>
                </a:solidFill>
              </a:defRPr>
            </a:lvl1pPr>
            <a:lvl2pPr marL="285750" indent="-285750">
              <a:defRPr/>
            </a:lvl2pPr>
            <a:lvl3pPr marL="457200" indent="-228600">
              <a:defRPr b="1" i="1"/>
            </a:lvl3pPr>
            <a:lvl4pPr marL="685800" indent="-228600">
              <a:buFont typeface="Arial" pitchFamily="34" charset="0"/>
              <a:buChar char="•"/>
              <a:defRPr sz="2400" b="1"/>
            </a:lvl4pPr>
            <a:lvl5pPr marL="914400" indent="-228600">
              <a:buFont typeface="Arial" pitchFamily="34" charset="0"/>
              <a:buChar char="•"/>
              <a:defRPr sz="2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393952" y="1313329"/>
            <a:ext cx="5296024" cy="1981200"/>
          </a:xfrm>
        </p:spPr>
        <p:txBody>
          <a:bodyPr/>
          <a:lstStyle>
            <a:lvl1pPr marL="0" indent="0">
              <a:buNone/>
              <a:defRPr sz="3200">
                <a:solidFill>
                  <a:srgbClr val="6D2F72"/>
                </a:solidFill>
              </a:defRPr>
            </a:lvl1pPr>
            <a:lvl2pPr marL="282575" indent="-282575">
              <a:defRPr/>
            </a:lvl2pPr>
            <a:lvl3pPr marL="511175" indent="-228600">
              <a:defRPr b="1" i="1"/>
            </a:lvl3pPr>
            <a:lvl4pPr marL="11430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411883" y="3391742"/>
            <a:ext cx="5242235" cy="1973635"/>
          </a:xfrm>
        </p:spPr>
        <p:txBody>
          <a:bodyPr/>
          <a:lstStyle>
            <a:lvl1pPr marL="0" indent="0">
              <a:buNone/>
              <a:defRPr>
                <a:solidFill>
                  <a:srgbClr val="6D2F72"/>
                </a:solidFill>
              </a:defRPr>
            </a:lvl1pPr>
            <a:lvl2pPr marL="285750" indent="-285750">
              <a:defRPr/>
            </a:lvl2pPr>
            <a:lvl3pPr marL="457200" indent="-228600">
              <a:defRPr b="1" i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354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37317" y="2133600"/>
            <a:ext cx="4724400" cy="3306763"/>
          </a:xfrm>
        </p:spPr>
        <p:txBody>
          <a:bodyPr/>
          <a:lstStyle>
            <a:lvl1pPr>
              <a:defRPr>
                <a:solidFill>
                  <a:srgbClr val="6D2F7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4917" y="2133600"/>
            <a:ext cx="4724400" cy="3306763"/>
          </a:xfrm>
        </p:spPr>
        <p:txBody>
          <a:bodyPr/>
          <a:lstStyle>
            <a:lvl1pPr>
              <a:defRPr>
                <a:solidFill>
                  <a:srgbClr val="6D2F7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Presented by the US SAILING Judges Committee (March 2009)                      © 2009 US Sailing Association</a:t>
            </a: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7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89741" y="1143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1584960" y="0"/>
            <a:ext cx="999744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4A24C-E037-4ECF-B499-486AA6DE04CF}"/>
              </a:ext>
            </a:extLst>
          </p:cNvPr>
          <p:cNvSpPr txBox="1"/>
          <p:nvPr userDrawn="1"/>
        </p:nvSpPr>
        <p:spPr>
          <a:xfrm>
            <a:off x="436607" y="6606116"/>
            <a:ext cx="7825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+mn-lt"/>
              </a:rPr>
              <a:t>Ver. 05.2021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0" r:id="rId4"/>
    <p:sldLayoutId id="2147483669" r:id="rId5"/>
    <p:sldLayoutId id="2147483664" r:id="rId6"/>
    <p:sldLayoutId id="2147483671" r:id="rId7"/>
    <p:sldLayoutId id="2147483672" r:id="rId8"/>
    <p:sldLayoutId id="2147483673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6D2F72"/>
          </a:solidFill>
          <a:effectLst/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6D2F72"/>
          </a:solidFill>
          <a:effectLst/>
          <a:latin typeface="+mn-lt"/>
          <a:ea typeface="+mn-ea"/>
          <a:cs typeface="+mn-cs"/>
        </a:defRPr>
      </a:lvl1pPr>
      <a:lvl2pPr marL="635000" indent="-285750" algn="l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2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8.png"/><Relationship Id="rId7" Type="http://schemas.openxmlformats.org/officeDocument/2006/relationships/image" Target="../media/image46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3.png"/><Relationship Id="rId3" Type="http://schemas.openxmlformats.org/officeDocument/2006/relationships/image" Target="../media/image18.png"/><Relationship Id="rId7" Type="http://schemas.openxmlformats.org/officeDocument/2006/relationships/image" Target="../media/image59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46.png"/><Relationship Id="rId10" Type="http://schemas.openxmlformats.org/officeDocument/2006/relationships/image" Target="../media/image56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6.png"/><Relationship Id="rId10" Type="http://schemas.openxmlformats.org/officeDocument/2006/relationships/image" Target="../media/image83.png"/><Relationship Id="rId4" Type="http://schemas.openxmlformats.org/officeDocument/2006/relationships/image" Target="../media/image75.png"/><Relationship Id="rId9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boats.com/j109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6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svg"/><Relationship Id="rId4" Type="http://schemas.openxmlformats.org/officeDocument/2006/relationships/image" Target="../media/image1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sv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9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2DAB69-0FEA-42E7-9E1B-034C12A062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"/>
          <a:stretch/>
        </p:blipFill>
        <p:spPr>
          <a:xfrm>
            <a:off x="4895190" y="0"/>
            <a:ext cx="6992009" cy="70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2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491" y="939074"/>
            <a:ext cx="10253794" cy="49798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1" dirty="0">
                <a:effectLst/>
              </a:rPr>
              <a:t>Obstruction</a:t>
            </a:r>
          </a:p>
          <a:p>
            <a:pPr algn="just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2600" b="0" dirty="0">
                <a:solidFill>
                  <a:schemeClr val="tx1"/>
                </a:solidFill>
                <a:cs typeface="Arial" panose="020B0604020202020204" pitchFamily="34" charset="0"/>
              </a:rPr>
              <a:t>An object that a boat could not pass without changing course substantially, if she were sailing directly towards it and one of her hull lengths from it. </a:t>
            </a:r>
          </a:p>
          <a:p>
            <a:pPr algn="just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2600" b="0" dirty="0">
                <a:solidFill>
                  <a:schemeClr val="tx1"/>
                </a:solidFill>
                <a:cs typeface="Arial" panose="020B0604020202020204" pitchFamily="34" charset="0"/>
              </a:rPr>
              <a:t>An object that can be safely passed on only one side and an object, area or line so designated by the sailing instructions are also </a:t>
            </a:r>
            <a:r>
              <a:rPr lang="en-US" sz="2600" i="1" dirty="0">
                <a:cs typeface="Arial" panose="020B0604020202020204" pitchFamily="34" charset="0"/>
              </a:rPr>
              <a:t>obstructions</a:t>
            </a:r>
            <a:r>
              <a:rPr lang="en-US" sz="2600" b="0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2600" b="0" dirty="0">
                <a:solidFill>
                  <a:schemeClr val="tx1"/>
                </a:solidFill>
                <a:cs typeface="Arial" panose="020B0604020202020204" pitchFamily="34" charset="0"/>
              </a:rPr>
              <a:t>However, a boat </a:t>
            </a:r>
            <a:r>
              <a:rPr lang="en-US" sz="2600" i="1" dirty="0">
                <a:cs typeface="Arial" panose="020B0604020202020204" pitchFamily="34" charset="0"/>
              </a:rPr>
              <a:t>racing </a:t>
            </a:r>
            <a:r>
              <a:rPr lang="en-US" sz="2600" b="0" dirty="0">
                <a:solidFill>
                  <a:schemeClr val="tx1"/>
                </a:solidFill>
                <a:cs typeface="Arial" panose="020B0604020202020204" pitchFamily="34" charset="0"/>
              </a:rPr>
              <a:t>is not an </a:t>
            </a:r>
            <a:r>
              <a:rPr lang="en-US" sz="2600" i="1" dirty="0">
                <a:cs typeface="Arial" panose="020B0604020202020204" pitchFamily="34" charset="0"/>
              </a:rPr>
              <a:t>obstruction</a:t>
            </a:r>
            <a:r>
              <a:rPr lang="en-US" sz="2600" b="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2600" b="0" dirty="0">
                <a:solidFill>
                  <a:schemeClr val="tx1"/>
                </a:solidFill>
                <a:cs typeface="Arial" panose="020B0604020202020204" pitchFamily="34" charset="0"/>
              </a:rPr>
              <a:t>to other boats unless they are required to </a:t>
            </a:r>
            <a:r>
              <a:rPr lang="en-US" sz="2600" i="1" dirty="0">
                <a:cs typeface="Arial" panose="020B0604020202020204" pitchFamily="34" charset="0"/>
              </a:rPr>
              <a:t>keep clear </a:t>
            </a:r>
            <a:r>
              <a:rPr lang="en-US" sz="2600" b="0" dirty="0">
                <a:solidFill>
                  <a:schemeClr val="tx1"/>
                </a:solidFill>
                <a:cs typeface="Arial" panose="020B0604020202020204" pitchFamily="34" charset="0"/>
              </a:rPr>
              <a:t>of her or, if rule 22 applies, avoid her.</a:t>
            </a:r>
          </a:p>
          <a:p>
            <a:pPr algn="just" eaLnBrk="1" hangingPunct="1">
              <a:lnSpc>
                <a:spcPct val="90000"/>
              </a:lnSpc>
              <a:spcAft>
                <a:spcPct val="50000"/>
              </a:spcAft>
            </a:pPr>
            <a:r>
              <a:rPr lang="en-US" sz="2600" b="0" dirty="0">
                <a:solidFill>
                  <a:schemeClr val="tx1"/>
                </a:solidFill>
                <a:cs typeface="Arial" panose="020B0604020202020204" pitchFamily="34" charset="0"/>
              </a:rPr>
              <a:t>A vessel underway, including a boat </a:t>
            </a:r>
            <a:r>
              <a:rPr lang="en-US" sz="2600" i="1" dirty="0">
                <a:cs typeface="Arial" panose="020B0604020202020204" pitchFamily="34" charset="0"/>
              </a:rPr>
              <a:t>racing</a:t>
            </a:r>
            <a:r>
              <a:rPr lang="en-US" sz="2600" b="0" dirty="0">
                <a:solidFill>
                  <a:schemeClr val="tx1"/>
                </a:solidFill>
                <a:cs typeface="Arial" panose="020B0604020202020204" pitchFamily="34" charset="0"/>
              </a:rPr>
              <a:t>, is never a continuing </a:t>
            </a:r>
            <a:r>
              <a:rPr lang="en-US" sz="2600" i="1" dirty="0">
                <a:cs typeface="Arial" panose="020B0604020202020204" pitchFamily="34" charset="0"/>
              </a:rPr>
              <a:t>obstruction</a:t>
            </a:r>
            <a:r>
              <a:rPr lang="en-US" sz="2600" b="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  <a:endParaRPr lang="en-US" sz="2600" b="0" i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C9D38C-B6F5-491D-882C-87DB40AE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15" y="77466"/>
            <a:ext cx="10698570" cy="1005840"/>
          </a:xfrm>
        </p:spPr>
        <p:txBody>
          <a:bodyPr/>
          <a:lstStyle/>
          <a:p>
            <a:r>
              <a:rPr lang="en-US" dirty="0"/>
              <a:t>Key Definitions</a:t>
            </a:r>
          </a:p>
        </p:txBody>
      </p:sp>
    </p:spTree>
    <p:extLst>
      <p:ext uri="{BB962C8B-B14F-4D97-AF65-F5344CB8AC3E}">
        <p14:creationId xmlns:p14="http://schemas.microsoft.com/office/powerpoint/2010/main" val="11397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1191499" y="1083306"/>
            <a:ext cx="7952501" cy="2439943"/>
          </a:xfrm>
          <a:noFill/>
        </p:spPr>
        <p:txBody>
          <a:bodyPr/>
          <a:lstStyle/>
          <a:p>
            <a:pPr marL="682625" lvl="1" indent="-450850" eaLnBrk="1" hangingPunct="1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en-US" sz="2400" b="0" dirty="0">
                <a:cs typeface="Arial" panose="020B0604020202020204" pitchFamily="34" charset="0"/>
              </a:rPr>
              <a:t>The object must be large enough to require a substantial course change to avoid if you were sailing towards it.</a:t>
            </a:r>
          </a:p>
          <a:p>
            <a:pPr marL="682625" lvl="1" indent="-450850" eaLnBrk="1" hangingPunct="1">
              <a:lnSpc>
                <a:spcPct val="90000"/>
              </a:lnSpc>
              <a:spcAft>
                <a:spcPct val="50000"/>
              </a:spcAft>
              <a:buFontTx/>
              <a:buAutoNum type="arabicPeriod"/>
            </a:pPr>
            <a:r>
              <a:rPr lang="en-US" sz="2400" b="0" dirty="0">
                <a:cs typeface="Arial" panose="020B0604020202020204" pitchFamily="34" charset="0"/>
              </a:rPr>
              <a:t>The amount of course change required is determined from a point one-boat length from the object.</a:t>
            </a:r>
          </a:p>
          <a:p>
            <a:pPr marL="682625" lvl="1" indent="-45085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b="0" dirty="0">
                <a:cs typeface="Arial" panose="020B0604020202020204" pitchFamily="34" charset="0"/>
              </a:rPr>
              <a:t>The size of course change must be substantial.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C036EA-A4D4-47C6-8646-A0F17A25D13C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Key Points About </a:t>
            </a:r>
            <a:r>
              <a:rPr lang="en-US" dirty="0">
                <a:solidFill>
                  <a:schemeClr val="tx1"/>
                </a:solidFill>
              </a:rPr>
              <a:t>Obstructions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E4BB6B-8D6F-4F85-8462-8119F2177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668" y="1778374"/>
            <a:ext cx="2808617" cy="40344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4A6E3FF-08AD-4C7E-97C5-6DBF8BC6EF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502" r="49725"/>
          <a:stretch/>
        </p:blipFill>
        <p:spPr>
          <a:xfrm>
            <a:off x="5906938" y="4257883"/>
            <a:ext cx="3939033" cy="16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6962215-389E-4943-A18D-A624146D4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75" y="4992814"/>
            <a:ext cx="553055" cy="11402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66EEEFD-6EC0-4336-8316-7D15BF98B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18202" y="5562432"/>
            <a:ext cx="2766013" cy="457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B5FC04-99C6-4436-B3EC-D3523F81B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70652" y="4845373"/>
            <a:ext cx="2766013" cy="45719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191491" y="1181126"/>
            <a:ext cx="6194552" cy="217521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>
                <a:solidFill>
                  <a:srgbClr val="6D2F72"/>
                </a:solidFill>
                <a:effectLst/>
              </a:rPr>
              <a:t>Questions</a:t>
            </a:r>
          </a:p>
          <a:p>
            <a:pPr eaLnBrk="1" hangingPunct="1"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effectLst/>
              </a:rPr>
              <a:t>Is Green an </a:t>
            </a:r>
            <a:r>
              <a:rPr lang="en-US" sz="2800" i="1" dirty="0">
                <a:solidFill>
                  <a:srgbClr val="6D2F72"/>
                </a:solidFill>
                <a:effectLst/>
              </a:rPr>
              <a:t>obstruction</a:t>
            </a:r>
            <a:r>
              <a:rPr lang="en-US" sz="2800" b="0" dirty="0">
                <a:solidFill>
                  <a:schemeClr val="tx1"/>
                </a:solidFill>
                <a:effectLst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effectLst/>
              </a:rPr>
              <a:t>Who has what rights? </a:t>
            </a:r>
          </a:p>
          <a:p>
            <a:pPr eaLnBrk="1" hangingPunct="1"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  <a:effectLst/>
              </a:rPr>
              <a:t>What rules apply?</a:t>
            </a:r>
          </a:p>
          <a:p>
            <a:endParaRPr lang="en-US" sz="2400" dirty="0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871C21DB-9CF3-4633-A6B5-0F6EA12E6F45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Starting Area</a:t>
            </a:r>
          </a:p>
        </p:txBody>
      </p:sp>
      <p:pic>
        <p:nvPicPr>
          <p:cNvPr id="20" name="Picture 19" descr="A green rectangle with a white letter on it&#10;&#10;Description automatically generated with low confidence">
            <a:extLst>
              <a:ext uri="{FF2B5EF4-FFF2-40B4-BE49-F238E27FC236}">
                <a16:creationId xmlns:a16="http://schemas.microsoft.com/office/drawing/2014/main" id="{576039E3-A5C8-49D0-B67F-CC689348F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72" y="3994150"/>
            <a:ext cx="378418" cy="106886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4C974383-1FB1-4582-AE80-0BB3B7264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45" y="4672605"/>
            <a:ext cx="1045581" cy="640418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3773D7EE-099D-489D-9C6D-68BA3D56D0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88" y="5401743"/>
            <a:ext cx="1052115" cy="64041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8B124CD1-FE6D-4F18-9827-4BD9C7981C2D}"/>
              </a:ext>
            </a:extLst>
          </p:cNvPr>
          <p:cNvGrpSpPr/>
          <p:nvPr/>
        </p:nvGrpSpPr>
        <p:grpSpPr>
          <a:xfrm>
            <a:off x="1962150" y="2633310"/>
            <a:ext cx="7621753" cy="1626550"/>
            <a:chOff x="1962150" y="2633310"/>
            <a:chExt cx="7621753" cy="1626550"/>
          </a:xfrm>
        </p:grpSpPr>
        <p:pic>
          <p:nvPicPr>
            <p:cNvPr id="10" name="Picture 9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FA0CCD01-5104-437B-9D1F-9D63F680B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9" r="7878" b="53496"/>
            <a:stretch/>
          </p:blipFill>
          <p:spPr>
            <a:xfrm>
              <a:off x="4699000" y="2633310"/>
              <a:ext cx="4884903" cy="1626550"/>
            </a:xfrm>
            <a:prstGeom prst="rect">
              <a:avLst/>
            </a:prstGeom>
          </p:spPr>
        </p:pic>
        <p:pic>
          <p:nvPicPr>
            <p:cNvPr id="35" name="Picture 34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414179E8-109F-4AD5-9101-D148A141B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6363" b="66177"/>
            <a:stretch/>
          </p:blipFill>
          <p:spPr>
            <a:xfrm>
              <a:off x="1962150" y="2633310"/>
              <a:ext cx="3613149" cy="1183040"/>
            </a:xfrm>
            <a:prstGeom prst="rect">
              <a:avLst/>
            </a:prstGeom>
          </p:spPr>
        </p:pic>
      </p:grp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58C18933-054E-4D46-AE6C-6E638A6A82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4681169"/>
            <a:ext cx="1045581" cy="640418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17487CCA-395D-4608-B7A8-AFDEB6922D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21" y="5401743"/>
            <a:ext cx="1052115" cy="6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6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2757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7.40741E-7 L -0.2694 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02266 -0.138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69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1">
            <a:extLst>
              <a:ext uri="{FF2B5EF4-FFF2-40B4-BE49-F238E27FC236}">
                <a16:creationId xmlns:a16="http://schemas.microsoft.com/office/drawing/2014/main" id="{926DA705-F9D2-40A8-954E-98E8802E4392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Starting Area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5416DED-7FCD-4EAC-862E-F6E41E395AF7}"/>
              </a:ext>
            </a:extLst>
          </p:cNvPr>
          <p:cNvSpPr txBox="1">
            <a:spLocks/>
          </p:cNvSpPr>
          <p:nvPr/>
        </p:nvSpPr>
        <p:spPr>
          <a:xfrm>
            <a:off x="1191490" y="1005840"/>
            <a:ext cx="9899635" cy="6474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effectLst/>
              </a:rPr>
              <a:t>As </a:t>
            </a:r>
            <a:r>
              <a:rPr lang="en-US" i="1" dirty="0">
                <a:solidFill>
                  <a:srgbClr val="6D2F72"/>
                </a:solidFill>
                <a:effectLst/>
              </a:rPr>
              <a:t>leeward</a:t>
            </a:r>
            <a:r>
              <a:rPr lang="en-US" b="0" dirty="0">
                <a:solidFill>
                  <a:schemeClr val="tx1"/>
                </a:solidFill>
                <a:effectLst/>
              </a:rPr>
              <a:t> right-of-way (</a:t>
            </a:r>
            <a:r>
              <a:rPr lang="en-US" b="0" dirty="0" err="1">
                <a:solidFill>
                  <a:schemeClr val="tx1"/>
                </a:solidFill>
                <a:effectLst/>
              </a:rPr>
              <a:t>RoW</a:t>
            </a:r>
            <a:r>
              <a:rPr lang="en-US" b="0" dirty="0">
                <a:solidFill>
                  <a:schemeClr val="tx1"/>
                </a:solidFill>
                <a:effectLst/>
              </a:rPr>
              <a:t>) boat, Blue gets to decide which side of Green she wants to sail on.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</p:txBody>
      </p:sp>
      <p:pic>
        <p:nvPicPr>
          <p:cNvPr id="16" name="Picture 1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3D1395A-CF82-4FB4-B175-7B843DBA1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653291"/>
            <a:ext cx="9334500" cy="45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FDB6B5BF-1E75-4270-B55C-36076F34F6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22" b="59331"/>
          <a:stretch/>
        </p:blipFill>
        <p:spPr>
          <a:xfrm rot="9355832">
            <a:off x="3365957" y="3204912"/>
            <a:ext cx="325749" cy="153664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61165BA-8372-473C-BC40-7163B1A0D7DD}"/>
              </a:ext>
            </a:extLst>
          </p:cNvPr>
          <p:cNvGrpSpPr/>
          <p:nvPr/>
        </p:nvGrpSpPr>
        <p:grpSpPr>
          <a:xfrm>
            <a:off x="1943100" y="1471260"/>
            <a:ext cx="7621753" cy="1626550"/>
            <a:chOff x="1962150" y="2633310"/>
            <a:chExt cx="7621753" cy="1626550"/>
          </a:xfrm>
        </p:grpSpPr>
        <p:pic>
          <p:nvPicPr>
            <p:cNvPr id="16" name="Picture 15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8D4FF79E-9D44-4CAF-B7C5-6DA2F1EA9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9" r="7878" b="53496"/>
            <a:stretch/>
          </p:blipFill>
          <p:spPr>
            <a:xfrm>
              <a:off x="4699000" y="2633310"/>
              <a:ext cx="4884903" cy="1626550"/>
            </a:xfrm>
            <a:prstGeom prst="rect">
              <a:avLst/>
            </a:prstGeom>
          </p:spPr>
        </p:pic>
        <p:pic>
          <p:nvPicPr>
            <p:cNvPr id="17" name="Picture 16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F6BC614D-3EF1-4FED-B5DB-11A27B793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56363" b="66177"/>
            <a:stretch/>
          </p:blipFill>
          <p:spPr>
            <a:xfrm>
              <a:off x="1962150" y="2633310"/>
              <a:ext cx="3613149" cy="1183040"/>
            </a:xfrm>
            <a:prstGeom prst="rect">
              <a:avLst/>
            </a:prstGeom>
          </p:spPr>
        </p:pic>
      </p:grpSp>
      <p:sp>
        <p:nvSpPr>
          <p:cNvPr id="50" name="Content Placeholder 1">
            <a:extLst>
              <a:ext uri="{FF2B5EF4-FFF2-40B4-BE49-F238E27FC236}">
                <a16:creationId xmlns:a16="http://schemas.microsoft.com/office/drawing/2014/main" id="{C060A17C-058C-4C73-A447-1EDE2F96F6B7}"/>
              </a:ext>
            </a:extLst>
          </p:cNvPr>
          <p:cNvSpPr txBox="1">
            <a:spLocks/>
          </p:cNvSpPr>
          <p:nvPr/>
        </p:nvSpPr>
        <p:spPr>
          <a:xfrm>
            <a:off x="1191490" y="1005840"/>
            <a:ext cx="9899635" cy="6474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Does Orange have the right to ask for </a:t>
            </a:r>
            <a:r>
              <a:rPr lang="en-US" i="1" dirty="0">
                <a:solidFill>
                  <a:srgbClr val="6D2F72"/>
                </a:solidFill>
                <a:effectLst/>
              </a:rPr>
              <a:t>room</a:t>
            </a:r>
            <a:r>
              <a:rPr lang="en-US" dirty="0">
                <a:solidFill>
                  <a:schemeClr val="tx1"/>
                </a:solidFill>
                <a:effectLst/>
              </a:rPr>
              <a:t>?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</p:txBody>
      </p:sp>
      <p:sp>
        <p:nvSpPr>
          <p:cNvPr id="47" name="Oval Callout 46"/>
          <p:cNvSpPr/>
          <p:nvPr/>
        </p:nvSpPr>
        <p:spPr>
          <a:xfrm>
            <a:off x="3999253" y="1963913"/>
            <a:ext cx="2848082" cy="1116623"/>
          </a:xfrm>
          <a:prstGeom prst="wedgeEllipseCallout">
            <a:avLst>
              <a:gd name="adj1" fmla="val 23895"/>
              <a:gd name="adj2" fmla="val 8580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Blue! I want </a:t>
            </a:r>
            <a:r>
              <a:rPr lang="en-US" b="1" i="1" dirty="0">
                <a:solidFill>
                  <a:srgbClr val="C00000"/>
                </a:solidFill>
              </a:rPr>
              <a:t>ROOM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to duck this </a:t>
            </a:r>
            <a:r>
              <a:rPr lang="en-US" b="1" i="1" dirty="0">
                <a:solidFill>
                  <a:schemeClr val="tx1"/>
                </a:solidFill>
              </a:rPr>
              <a:t>obstruction</a:t>
            </a:r>
            <a:r>
              <a:rPr lang="en-US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F0F6471C-C0C8-41F3-98B8-2FB8ED988CC3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Starting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EAD9C-9780-4BDB-8B0B-F45402F40278}"/>
              </a:ext>
            </a:extLst>
          </p:cNvPr>
          <p:cNvSpPr txBox="1"/>
          <p:nvPr/>
        </p:nvSpPr>
        <p:spPr>
          <a:xfrm>
            <a:off x="1308613" y="4846861"/>
            <a:ext cx="1083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effectLst/>
                <a:latin typeface="+mn-lt"/>
              </a:rPr>
              <a:t>No. </a:t>
            </a:r>
            <a:endParaRPr lang="en-US" sz="3600" i="1" dirty="0">
              <a:solidFill>
                <a:srgbClr val="6D2F72"/>
              </a:solidFill>
              <a:latin typeface="+mn-lt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F846079-5C7E-46BC-8842-736517E70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5" y="3830764"/>
            <a:ext cx="553055" cy="11402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CE935A-B7E4-494D-879B-0E1A3A7FB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99152" y="4400382"/>
            <a:ext cx="2766013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CB0853-46F8-43A0-BCAA-651A6C8FEE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51602" y="3683323"/>
            <a:ext cx="2766013" cy="45719"/>
          </a:xfrm>
          <a:prstGeom prst="rect">
            <a:avLst/>
          </a:prstGeom>
        </p:spPr>
      </p:pic>
      <p:pic>
        <p:nvPicPr>
          <p:cNvPr id="12" name="Picture 11" descr="A green rectangle with a white letter on it&#10;&#10;Description automatically generated with low confidence">
            <a:extLst>
              <a:ext uri="{FF2B5EF4-FFF2-40B4-BE49-F238E27FC236}">
                <a16:creationId xmlns:a16="http://schemas.microsoft.com/office/drawing/2014/main" id="{6D8ED33A-AD79-4D0D-9D39-8D6B8A442E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122" y="2832100"/>
            <a:ext cx="378418" cy="106886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C24B622-4900-46D8-8DFD-A3CA4D8B0E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795" y="3510555"/>
            <a:ext cx="1045581" cy="64041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66F9E7D-99D6-460F-80A0-CE62D238BC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38" y="4239693"/>
            <a:ext cx="1052115" cy="64041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44CA5B67-4453-4639-B10F-FECEE76982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50" y="3519119"/>
            <a:ext cx="1045581" cy="640418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ADAE03F-432D-4E30-B531-82CB184EE9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71" y="4239693"/>
            <a:ext cx="1052115" cy="6404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B37CC52-CEBD-42FC-8D1B-E8A226821D44}"/>
              </a:ext>
            </a:extLst>
          </p:cNvPr>
          <p:cNvSpPr txBox="1"/>
          <p:nvPr/>
        </p:nvSpPr>
        <p:spPr>
          <a:xfrm>
            <a:off x="1316926" y="5360689"/>
            <a:ext cx="91970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Green is an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obstruction</a:t>
            </a:r>
            <a:r>
              <a:rPr lang="en-US" sz="2400" dirty="0">
                <a:latin typeface="+mn-lt"/>
              </a:rPr>
              <a:t>,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so RRS 19.2 (a) applies.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Blue (</a:t>
            </a:r>
            <a:r>
              <a:rPr lang="en-US" sz="2400" dirty="0" err="1">
                <a:latin typeface="+mn-lt"/>
              </a:rPr>
              <a:t>RoW</a:t>
            </a:r>
            <a:r>
              <a:rPr lang="en-US" sz="2400" dirty="0">
                <a:latin typeface="+mn-lt"/>
              </a:rPr>
              <a:t>) may choose the side on which to pass the 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obstruction</a:t>
            </a:r>
            <a:r>
              <a:rPr lang="en-US" sz="2400" i="1" dirty="0">
                <a:solidFill>
                  <a:srgbClr val="6D2F72"/>
                </a:solidFill>
                <a:latin typeface="+mn-lt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610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27578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2694 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2266 -0.138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694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C5286DD2-C55C-403B-8038-F12ADA6076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88" r="77069"/>
          <a:stretch/>
        </p:blipFill>
        <p:spPr>
          <a:xfrm>
            <a:off x="4693409" y="3784425"/>
            <a:ext cx="544607" cy="1510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9A99F95-37F5-44FB-84F7-D6B5F76486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8" b="14093"/>
          <a:stretch/>
        </p:blipFill>
        <p:spPr>
          <a:xfrm>
            <a:off x="5697124" y="3335946"/>
            <a:ext cx="1360207" cy="5126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17FD001-B2B2-4B00-A29D-B064D589B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15" r="63269"/>
          <a:stretch/>
        </p:blipFill>
        <p:spPr>
          <a:xfrm>
            <a:off x="4365659" y="4459639"/>
            <a:ext cx="872357" cy="168199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191491" y="1005840"/>
            <a:ext cx="10698565" cy="7796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What happens once Blue decides to go to </a:t>
            </a:r>
            <a:r>
              <a:rPr lang="en-US" i="1" dirty="0">
                <a:solidFill>
                  <a:srgbClr val="6D2F72"/>
                </a:solidFill>
                <a:effectLst/>
              </a:rPr>
              <a:t>leeward</a:t>
            </a:r>
            <a:r>
              <a:rPr lang="en-US" dirty="0">
                <a:solidFill>
                  <a:srgbClr val="6D2F72"/>
                </a:solidFill>
                <a:effectLst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</a:rPr>
              <a:t>of Green?</a:t>
            </a:r>
            <a:endParaRPr lang="en-US" sz="2600" dirty="0">
              <a:effectLst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C08B5789-2C8B-4448-8589-8D951ECE4ED3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Starting Area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94EAE-3DAF-4DA5-8F71-1993BC4F6747}"/>
              </a:ext>
            </a:extLst>
          </p:cNvPr>
          <p:cNvSpPr txBox="1"/>
          <p:nvPr/>
        </p:nvSpPr>
        <p:spPr>
          <a:xfrm>
            <a:off x="1191491" y="4621888"/>
            <a:ext cx="102537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latin typeface="+mn-lt"/>
              </a:rPr>
              <a:t>Rule 19 applies… </a:t>
            </a:r>
          </a:p>
          <a:p>
            <a:pPr lvl="1"/>
            <a:r>
              <a:rPr lang="en-US" sz="2000" dirty="0">
                <a:latin typeface="+mn-lt"/>
              </a:rPr>
              <a:t>Green is not a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000" dirty="0">
                <a:latin typeface="+mn-lt"/>
              </a:rPr>
              <a:t> of the course (rule 19.1).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latin typeface="+mn-lt"/>
              </a:rPr>
              <a:t>Rule 19.2(b) – </a:t>
            </a:r>
            <a:r>
              <a:rPr lang="en-US" sz="2000" b="1" i="1" dirty="0">
                <a:solidFill>
                  <a:srgbClr val="6D2F72"/>
                </a:solidFill>
                <a:effectLst/>
                <a:latin typeface="+mn-lt"/>
              </a:rPr>
              <a:t>Overlapped</a:t>
            </a:r>
          </a:p>
          <a:p>
            <a:pPr lvl="1"/>
            <a:r>
              <a:rPr lang="en-US" sz="2000" dirty="0">
                <a:latin typeface="+mn-lt"/>
              </a:rPr>
              <a:t>Blue (outside) shall give Orange (inside)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room</a:t>
            </a:r>
            <a:r>
              <a:rPr lang="en-US" sz="2000" i="1" dirty="0">
                <a:latin typeface="+mn-lt"/>
              </a:rPr>
              <a:t>.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5F36A0DF-50BC-4E26-BACF-E354B4219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85" y="2557377"/>
            <a:ext cx="349021" cy="98583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3926CFB4-F40A-4891-B078-199C54095516}"/>
              </a:ext>
            </a:extLst>
          </p:cNvPr>
          <p:cNvGrpSpPr/>
          <p:nvPr/>
        </p:nvGrpSpPr>
        <p:grpSpPr>
          <a:xfrm>
            <a:off x="2959371" y="1548167"/>
            <a:ext cx="6718166" cy="1523898"/>
            <a:chOff x="2959371" y="1548167"/>
            <a:chExt cx="6718166" cy="1523898"/>
          </a:xfrm>
        </p:grpSpPr>
        <p:pic>
          <p:nvPicPr>
            <p:cNvPr id="13" name="Picture 12" descr="Diagram, arrow&#10;&#10;Description automatically generated">
              <a:extLst>
                <a:ext uri="{FF2B5EF4-FFF2-40B4-BE49-F238E27FC236}">
                  <a16:creationId xmlns:a16="http://schemas.microsoft.com/office/drawing/2014/main" id="{03EC94B2-F0DD-4503-AF6D-C78CD8D7D4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95" b="53976"/>
            <a:stretch/>
          </p:blipFill>
          <p:spPr>
            <a:xfrm>
              <a:off x="9072553" y="1548167"/>
              <a:ext cx="604984" cy="1523898"/>
            </a:xfrm>
            <a:prstGeom prst="rect">
              <a:avLst/>
            </a:prstGeom>
          </p:spPr>
        </p:pic>
        <p:pic>
          <p:nvPicPr>
            <p:cNvPr id="14" name="Picture 13" descr="Diagram, arrow&#10;&#10;Description automatically generated">
              <a:extLst>
                <a:ext uri="{FF2B5EF4-FFF2-40B4-BE49-F238E27FC236}">
                  <a16:creationId xmlns:a16="http://schemas.microsoft.com/office/drawing/2014/main" id="{D82F827D-8012-43FA-ADE1-D5704D35B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42" r="8512" b="69622"/>
            <a:stretch/>
          </p:blipFill>
          <p:spPr>
            <a:xfrm>
              <a:off x="2959371" y="2153674"/>
              <a:ext cx="6146434" cy="395224"/>
            </a:xfrm>
            <a:prstGeom prst="rect">
              <a:avLst/>
            </a:prstGeom>
          </p:spPr>
        </p:pic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FA57D588-F731-43CC-BD27-261762A36B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38" y="3196041"/>
            <a:ext cx="967161" cy="588707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8C590F3-B9AD-426D-BC29-6439157532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32" y="3188443"/>
            <a:ext cx="973034" cy="595983"/>
          </a:xfrm>
          <a:prstGeom prst="rect">
            <a:avLst/>
          </a:prstGeom>
        </p:spPr>
      </p:pic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5C5F7B8D-22DC-48FE-9054-4407E928EB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08" y="3407143"/>
            <a:ext cx="961331" cy="72565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9C15C71-CCB6-428E-BD73-00864F1133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86" y="3870932"/>
            <a:ext cx="961156" cy="588708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2F52AEA-7F49-44F5-B5B3-AF7A4BFCD0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28" y="3879245"/>
            <a:ext cx="979115" cy="59598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494A1D2E-80DC-400A-AC93-81456F2121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400" y="3634792"/>
            <a:ext cx="961332" cy="540007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47933B52-920D-4AAC-A1A2-26C3C9DD5A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521" y="4310922"/>
            <a:ext cx="979116" cy="553413"/>
          </a:xfrm>
          <a:prstGeom prst="rect">
            <a:avLst/>
          </a:prstGeom>
        </p:spPr>
      </p:pic>
      <p:pic>
        <p:nvPicPr>
          <p:cNvPr id="30" name="Picture 29" descr="A picture containing icon&#10;&#10;Description automatically generated">
            <a:extLst>
              <a:ext uri="{FF2B5EF4-FFF2-40B4-BE49-F238E27FC236}">
                <a16:creationId xmlns:a16="http://schemas.microsoft.com/office/drawing/2014/main" id="{A76519CD-FDAE-4457-845D-AF67470672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56" y="4123660"/>
            <a:ext cx="919213" cy="689410"/>
          </a:xfrm>
          <a:prstGeom prst="rect">
            <a:avLst/>
          </a:prstGeom>
        </p:spPr>
      </p:pic>
      <p:pic>
        <p:nvPicPr>
          <p:cNvPr id="32" name="Picture 31" descr="Diagram, arrow&#10;&#10;Description automatically generated">
            <a:extLst>
              <a:ext uri="{FF2B5EF4-FFF2-40B4-BE49-F238E27FC236}">
                <a16:creationId xmlns:a16="http://schemas.microsoft.com/office/drawing/2014/main" id="{B21FE64E-808E-42D6-87D8-5784A2F302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8" t="51036" r="14913" b="43309"/>
          <a:stretch/>
        </p:blipFill>
        <p:spPr>
          <a:xfrm>
            <a:off x="8043314" y="3242416"/>
            <a:ext cx="638163" cy="187262"/>
          </a:xfrm>
          <a:prstGeom prst="rect">
            <a:avLst/>
          </a:prstGeom>
        </p:spPr>
      </p:pic>
      <p:pic>
        <p:nvPicPr>
          <p:cNvPr id="33" name="Picture 32" descr="Diagram, arrow&#10;&#10;Description automatically generated">
            <a:extLst>
              <a:ext uri="{FF2B5EF4-FFF2-40B4-BE49-F238E27FC236}">
                <a16:creationId xmlns:a16="http://schemas.microsoft.com/office/drawing/2014/main" id="{98C15BA8-87D2-472C-8903-9A85845B00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1" t="72824" r="19288" b="21520"/>
          <a:stretch/>
        </p:blipFill>
        <p:spPr>
          <a:xfrm>
            <a:off x="7708443" y="3953844"/>
            <a:ext cx="673243" cy="1872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5CDC69-F375-458A-96D2-6AB61CB263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3" b="32500"/>
          <a:stretch/>
        </p:blipFill>
        <p:spPr>
          <a:xfrm>
            <a:off x="5714890" y="4033840"/>
            <a:ext cx="1036861" cy="40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5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hape&#10;&#10;Description automatically generated">
            <a:extLst>
              <a:ext uri="{FF2B5EF4-FFF2-40B4-BE49-F238E27FC236}">
                <a16:creationId xmlns:a16="http://schemas.microsoft.com/office/drawing/2014/main" id="{0F7413F3-6217-407C-A372-ACDFDF704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6" t="32498" r="88536" b="35182"/>
          <a:stretch/>
        </p:blipFill>
        <p:spPr>
          <a:xfrm rot="20059229" flipV="1">
            <a:off x="6728545" y="3437834"/>
            <a:ext cx="326872" cy="1255234"/>
          </a:xfrm>
          <a:prstGeom prst="rect">
            <a:avLst/>
          </a:prstGeom>
        </p:spPr>
      </p:pic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059B49A7-FC1F-4BD8-9118-C6AD1BE7EA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6" t="32498" r="88536" b="35182"/>
          <a:stretch/>
        </p:blipFill>
        <p:spPr>
          <a:xfrm rot="20162084" flipV="1">
            <a:off x="8056218" y="3382491"/>
            <a:ext cx="326872" cy="1255234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2C45DAC-0A3B-4D80-9AD9-B318910A3D19}"/>
              </a:ext>
            </a:extLst>
          </p:cNvPr>
          <p:cNvGrpSpPr/>
          <p:nvPr/>
        </p:nvGrpSpPr>
        <p:grpSpPr>
          <a:xfrm>
            <a:off x="8051859" y="3734242"/>
            <a:ext cx="533378" cy="1033831"/>
            <a:chOff x="8051859" y="3734242"/>
            <a:chExt cx="533378" cy="1033831"/>
          </a:xfrm>
        </p:grpSpPr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AE4A4882-F415-4752-9F70-53950A4C1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1859" y="3734242"/>
              <a:ext cx="533378" cy="103383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344CFCB-B98F-46E4-BFE6-DA1AE2D9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0872" y="4005334"/>
              <a:ext cx="194674" cy="738419"/>
            </a:xfrm>
            <a:prstGeom prst="rect">
              <a:avLst/>
            </a:prstGeom>
          </p:spPr>
        </p:pic>
      </p:grpSp>
      <p:pic>
        <p:nvPicPr>
          <p:cNvPr id="17" name="Picture 16" descr="A picture containing text, ax, clipart&#10;&#10;Description automatically generated">
            <a:extLst>
              <a:ext uri="{FF2B5EF4-FFF2-40B4-BE49-F238E27FC236}">
                <a16:creationId xmlns:a16="http://schemas.microsoft.com/office/drawing/2014/main" id="{123CC7CE-DC52-46C3-B5D3-BF9B76863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58" y="3769781"/>
            <a:ext cx="561595" cy="1096449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191491" y="1043940"/>
            <a:ext cx="10351460" cy="7526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Is Green entitled to </a:t>
            </a:r>
            <a:r>
              <a:rPr lang="en-US" i="1" dirty="0">
                <a:solidFill>
                  <a:srgbClr val="6D2F72"/>
                </a:solidFill>
                <a:effectLst/>
              </a:rPr>
              <a:t>room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</a:rPr>
              <a:t>to pass between Blue &amp; Orange?</a:t>
            </a:r>
            <a:endParaRPr lang="en-US" sz="3600" dirty="0">
              <a:effectLst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91491" y="2952828"/>
            <a:ext cx="52378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Blue is an 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obstruction</a:t>
            </a:r>
            <a:r>
              <a:rPr lang="en-US" sz="24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as both Orange (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windward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– </a:t>
            </a:r>
            <a:r>
              <a:rPr lang="en-US" sz="2400" dirty="0">
                <a:latin typeface="+mn-lt"/>
              </a:rPr>
              <a:t>rule 11) and Green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(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same</a:t>
            </a:r>
            <a:r>
              <a:rPr lang="en-US" sz="2400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tack</a:t>
            </a:r>
            <a:r>
              <a:rPr lang="en-US" sz="2400" b="1" dirty="0">
                <a:solidFill>
                  <a:srgbClr val="6D2F72"/>
                </a:solidFill>
                <a:latin typeface="+mn-lt"/>
              </a:rPr>
              <a:t>, 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clear astern </a:t>
            </a:r>
            <a:r>
              <a:rPr lang="en-US" sz="2400" dirty="0">
                <a:latin typeface="+mn-lt"/>
              </a:rPr>
              <a:t>– rule 12) are required to</a:t>
            </a:r>
            <a:r>
              <a:rPr lang="en-US" sz="24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keep clear </a:t>
            </a:r>
            <a:r>
              <a:rPr lang="en-US" sz="2400" dirty="0">
                <a:latin typeface="+mn-lt"/>
              </a:rPr>
              <a:t>of Blue.</a:t>
            </a:r>
            <a:endParaRPr lang="en-US" sz="2400" i="1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Blue is NOT a continuing 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obstruction.</a:t>
            </a: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(def. 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obstruction</a:t>
            </a:r>
            <a:r>
              <a:rPr lang="en-US" sz="2400" dirty="0">
                <a:latin typeface="+mn-lt"/>
              </a:rPr>
              <a:t>)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1920751A-2495-4A14-A765-BF9A6AEAF854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Starting Area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CD2E972-B397-42E9-B7A5-056908EF2388}"/>
              </a:ext>
            </a:extLst>
          </p:cNvPr>
          <p:cNvGrpSpPr/>
          <p:nvPr/>
        </p:nvGrpSpPr>
        <p:grpSpPr>
          <a:xfrm>
            <a:off x="2959371" y="1529546"/>
            <a:ext cx="7349980" cy="1667214"/>
            <a:chOff x="2959371" y="1548167"/>
            <a:chExt cx="6718166" cy="1523898"/>
          </a:xfrm>
        </p:grpSpPr>
        <p:pic>
          <p:nvPicPr>
            <p:cNvPr id="8" name="Picture 7" descr="Diagram, arrow&#10;&#10;Description automatically generated">
              <a:extLst>
                <a:ext uri="{FF2B5EF4-FFF2-40B4-BE49-F238E27FC236}">
                  <a16:creationId xmlns:a16="http://schemas.microsoft.com/office/drawing/2014/main" id="{198355E6-06D3-40CD-96DA-0F5EED441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95" b="53976"/>
            <a:stretch/>
          </p:blipFill>
          <p:spPr>
            <a:xfrm>
              <a:off x="9072553" y="1548167"/>
              <a:ext cx="604984" cy="1523898"/>
            </a:xfrm>
            <a:prstGeom prst="rect">
              <a:avLst/>
            </a:prstGeom>
          </p:spPr>
        </p:pic>
        <p:pic>
          <p:nvPicPr>
            <p:cNvPr id="9" name="Picture 8" descr="Diagram, arrow&#10;&#10;Description automatically generated">
              <a:extLst>
                <a:ext uri="{FF2B5EF4-FFF2-40B4-BE49-F238E27FC236}">
                  <a16:creationId xmlns:a16="http://schemas.microsoft.com/office/drawing/2014/main" id="{AF5D8E32-27EA-443D-9413-381E0876A7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42" r="8512" b="69622"/>
            <a:stretch/>
          </p:blipFill>
          <p:spPr>
            <a:xfrm>
              <a:off x="2959371" y="2153674"/>
              <a:ext cx="6146434" cy="395224"/>
            </a:xfrm>
            <a:prstGeom prst="rect">
              <a:avLst/>
            </a:prstGeom>
          </p:spPr>
        </p:pic>
      </p:grp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9AD0DCE-CB22-4E52-A45B-79021CAD8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69" y="5589766"/>
            <a:ext cx="1047982" cy="685717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AEFEAE1-3F2A-4614-AFD9-415D5525D8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84">
            <a:off x="7951990" y="4958643"/>
            <a:ext cx="1343032" cy="649679"/>
          </a:xfrm>
          <a:prstGeom prst="rect">
            <a:avLst/>
          </a:prstGeom>
        </p:spPr>
      </p:pic>
      <p:pic>
        <p:nvPicPr>
          <p:cNvPr id="21" name="Picture 20" descr="A close-up of a flag&#10;&#10;Description automatically generated with low confidence">
            <a:extLst>
              <a:ext uri="{FF2B5EF4-FFF2-40B4-BE49-F238E27FC236}">
                <a16:creationId xmlns:a16="http://schemas.microsoft.com/office/drawing/2014/main" id="{0D284A3D-2E5A-49FE-9F45-BCE63AE986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01" y="2656275"/>
            <a:ext cx="377144" cy="1065266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40131BBC-7925-4DE5-837D-6E1D1F6EB510}"/>
              </a:ext>
            </a:extLst>
          </p:cNvPr>
          <p:cNvGrpSpPr/>
          <p:nvPr/>
        </p:nvGrpSpPr>
        <p:grpSpPr>
          <a:xfrm rot="178477">
            <a:off x="7472011" y="4024989"/>
            <a:ext cx="657932" cy="1033084"/>
            <a:chOff x="7465661" y="4024989"/>
            <a:chExt cx="657932" cy="1033084"/>
          </a:xfrm>
        </p:grpSpPr>
        <p:pic>
          <p:nvPicPr>
            <p:cNvPr id="47" name="Picture 46" descr="A green rectangle with a number on it&#10;&#10;Description automatically generated with medium confidence">
              <a:extLst>
                <a:ext uri="{FF2B5EF4-FFF2-40B4-BE49-F238E27FC236}">
                  <a16:creationId xmlns:a16="http://schemas.microsoft.com/office/drawing/2014/main" id="{83B7C1C5-0545-4C1C-BFF2-56352AE7F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661" y="4024989"/>
              <a:ext cx="657932" cy="932602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2709C52-0024-4D8F-B06B-E65716881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52125">
              <a:off x="7618232" y="4376298"/>
              <a:ext cx="179741" cy="681775"/>
            </a:xfrm>
            <a:prstGeom prst="rect">
              <a:avLst/>
            </a:prstGeom>
          </p:spPr>
        </p:pic>
      </p:grpSp>
      <p:pic>
        <p:nvPicPr>
          <p:cNvPr id="54" name="Picture 5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E0B0B1-3134-4BC9-BBFF-40F0492288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55" y="2734540"/>
            <a:ext cx="385907" cy="107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1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25 -0.1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0.02904 -0.1435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717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hape&#10;&#10;Description automatically generated">
            <a:extLst>
              <a:ext uri="{FF2B5EF4-FFF2-40B4-BE49-F238E27FC236}">
                <a16:creationId xmlns:a16="http://schemas.microsoft.com/office/drawing/2014/main" id="{2AB59C8B-C0FE-4063-82AA-12E79623B5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6" t="32498" r="88536" b="35182"/>
          <a:stretch/>
        </p:blipFill>
        <p:spPr>
          <a:xfrm rot="20162084" flipV="1">
            <a:off x="8056218" y="3353919"/>
            <a:ext cx="326872" cy="1255234"/>
          </a:xfrm>
          <a:prstGeom prst="rect">
            <a:avLst/>
          </a:prstGeom>
        </p:spPr>
      </p:pic>
      <p:pic>
        <p:nvPicPr>
          <p:cNvPr id="34" name="Picture 33" descr="Shape&#10;&#10;Description automatically generated">
            <a:extLst>
              <a:ext uri="{FF2B5EF4-FFF2-40B4-BE49-F238E27FC236}">
                <a16:creationId xmlns:a16="http://schemas.microsoft.com/office/drawing/2014/main" id="{C7A6F683-2B72-480F-AC2F-03EEADBD27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6" t="32498" r="88536" b="35182"/>
          <a:stretch/>
        </p:blipFill>
        <p:spPr>
          <a:xfrm rot="20059229" flipV="1">
            <a:off x="6728545" y="3437834"/>
            <a:ext cx="326872" cy="1255234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191491" y="1049600"/>
            <a:ext cx="10253788" cy="8345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Is Green entitled to </a:t>
            </a:r>
            <a:r>
              <a:rPr lang="en-US" i="1" dirty="0">
                <a:solidFill>
                  <a:srgbClr val="6D2F72"/>
                </a:solidFill>
                <a:effectLst/>
              </a:rPr>
              <a:t>room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</a:rPr>
              <a:t>to pass between Blue &amp; Orange?</a:t>
            </a:r>
          </a:p>
          <a:p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91489" y="2885197"/>
            <a:ext cx="546648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CC00"/>
                </a:solidFill>
                <a:latin typeface="+mn-lt"/>
              </a:rPr>
              <a:t>It depends…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Caveats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When Green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overlaps</a:t>
            </a:r>
            <a:r>
              <a:rPr lang="en-US" sz="20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Orange and gains </a:t>
            </a:r>
            <a:r>
              <a:rPr lang="en-US" sz="2000" dirty="0" err="1">
                <a:latin typeface="+mn-lt"/>
              </a:rPr>
              <a:t>RoW</a:t>
            </a:r>
            <a:r>
              <a:rPr lang="en-US" sz="2000" dirty="0">
                <a:latin typeface="+mn-lt"/>
              </a:rPr>
              <a:t> she must initially give Orange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room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to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keep clear </a:t>
            </a:r>
            <a:r>
              <a:rPr lang="en-US" sz="2000" dirty="0">
                <a:latin typeface="+mn-lt"/>
              </a:rPr>
              <a:t>(rule 15).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Orange must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keep clear </a:t>
            </a:r>
            <a:r>
              <a:rPr lang="en-US" sz="2000" dirty="0">
                <a:latin typeface="+mn-lt"/>
              </a:rPr>
              <a:t>and give Green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room</a:t>
            </a:r>
            <a:r>
              <a:rPr lang="en-US" sz="20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to pass between her and Blue if she is able to when the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sz="20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begins (rules 11 and 19.2(b)). 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CFF1533-7B69-405E-94CF-BA869B5AFBB3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Starting Area</a:t>
            </a:r>
          </a:p>
        </p:txBody>
      </p:sp>
      <p:pic>
        <p:nvPicPr>
          <p:cNvPr id="20" name="Picture 19" descr="A picture containing text, ax, clipart&#10;&#10;Description automatically generated">
            <a:extLst>
              <a:ext uri="{FF2B5EF4-FFF2-40B4-BE49-F238E27FC236}">
                <a16:creationId xmlns:a16="http://schemas.microsoft.com/office/drawing/2014/main" id="{AF7CDF03-058B-458D-BE6F-5D87F9D27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58" y="3769781"/>
            <a:ext cx="561595" cy="10964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CDB49A8-21FA-4D93-9B61-B3915E77AD34}"/>
              </a:ext>
            </a:extLst>
          </p:cNvPr>
          <p:cNvGrpSpPr/>
          <p:nvPr/>
        </p:nvGrpSpPr>
        <p:grpSpPr>
          <a:xfrm>
            <a:off x="2959371" y="1529546"/>
            <a:ext cx="7349980" cy="1667214"/>
            <a:chOff x="2959371" y="1548167"/>
            <a:chExt cx="6718166" cy="1523898"/>
          </a:xfrm>
        </p:grpSpPr>
        <p:pic>
          <p:nvPicPr>
            <p:cNvPr id="22" name="Picture 21" descr="Diagram, arrow&#10;&#10;Description automatically generated">
              <a:extLst>
                <a:ext uri="{FF2B5EF4-FFF2-40B4-BE49-F238E27FC236}">
                  <a16:creationId xmlns:a16="http://schemas.microsoft.com/office/drawing/2014/main" id="{5688C923-1690-4548-9BBB-CE42665E9A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95" b="53976"/>
            <a:stretch/>
          </p:blipFill>
          <p:spPr>
            <a:xfrm>
              <a:off x="9072553" y="1548167"/>
              <a:ext cx="604984" cy="1523898"/>
            </a:xfrm>
            <a:prstGeom prst="rect">
              <a:avLst/>
            </a:prstGeom>
          </p:spPr>
        </p:pic>
        <p:pic>
          <p:nvPicPr>
            <p:cNvPr id="23" name="Picture 22" descr="Diagram, arrow&#10;&#10;Description automatically generated">
              <a:extLst>
                <a:ext uri="{FF2B5EF4-FFF2-40B4-BE49-F238E27FC236}">
                  <a16:creationId xmlns:a16="http://schemas.microsoft.com/office/drawing/2014/main" id="{96E5EFAD-4044-4DB0-BCD7-32702D636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42" r="8512" b="69622"/>
            <a:stretch/>
          </p:blipFill>
          <p:spPr>
            <a:xfrm>
              <a:off x="2959371" y="2153674"/>
              <a:ext cx="6146434" cy="395224"/>
            </a:xfrm>
            <a:prstGeom prst="rect">
              <a:avLst/>
            </a:prstGeom>
          </p:spPr>
        </p:pic>
      </p:grp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5F09802-FCAF-40C1-AC0B-E15AD9276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69" y="5589766"/>
            <a:ext cx="1047982" cy="685717"/>
          </a:xfrm>
          <a:prstGeom prst="rect">
            <a:avLst/>
          </a:prstGeom>
        </p:spPr>
      </p:pic>
      <p:pic>
        <p:nvPicPr>
          <p:cNvPr id="25" name="Picture 2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ACD9281-BDFB-4273-946A-A1B4C07983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584">
            <a:off x="7951990" y="4958643"/>
            <a:ext cx="1343032" cy="649679"/>
          </a:xfrm>
          <a:prstGeom prst="rect">
            <a:avLst/>
          </a:prstGeom>
        </p:spPr>
      </p:pic>
      <p:pic>
        <p:nvPicPr>
          <p:cNvPr id="26" name="Picture 25" descr="A close-up of a flag&#10;&#10;Description automatically generated with low confidence">
            <a:extLst>
              <a:ext uri="{FF2B5EF4-FFF2-40B4-BE49-F238E27FC236}">
                <a16:creationId xmlns:a16="http://schemas.microsoft.com/office/drawing/2014/main" id="{0F715066-0388-474F-B00E-CE938E05E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01" y="2656275"/>
            <a:ext cx="377144" cy="1065266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12340F4-0E2B-4858-BC2B-3708A3E9322C}"/>
              </a:ext>
            </a:extLst>
          </p:cNvPr>
          <p:cNvGrpSpPr/>
          <p:nvPr/>
        </p:nvGrpSpPr>
        <p:grpSpPr>
          <a:xfrm rot="178477">
            <a:off x="7472011" y="4024989"/>
            <a:ext cx="657932" cy="1033084"/>
            <a:chOff x="7465661" y="4024989"/>
            <a:chExt cx="657932" cy="1033084"/>
          </a:xfrm>
        </p:grpSpPr>
        <p:pic>
          <p:nvPicPr>
            <p:cNvPr id="28" name="Picture 27" descr="A green rectangle with a number on it&#10;&#10;Description automatically generated with medium confidence">
              <a:extLst>
                <a:ext uri="{FF2B5EF4-FFF2-40B4-BE49-F238E27FC236}">
                  <a16:creationId xmlns:a16="http://schemas.microsoft.com/office/drawing/2014/main" id="{6AE1EA0A-A7D9-40A7-A260-A9EC114E4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661" y="4024989"/>
              <a:ext cx="657932" cy="93260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CD913BC-F9EA-4424-8281-BEDD0A79F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52125">
              <a:off x="7618232" y="4376298"/>
              <a:ext cx="179741" cy="681775"/>
            </a:xfrm>
            <a:prstGeom prst="rect">
              <a:avLst/>
            </a:prstGeom>
          </p:spPr>
        </p:pic>
      </p:grpSp>
      <p:pic>
        <p:nvPicPr>
          <p:cNvPr id="30" name="Picture 2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C1C81C-0F58-4E1E-8466-24B6C5A507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55" y="2734540"/>
            <a:ext cx="385907" cy="107122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ADD1D7A-571A-41EF-8CAD-8AA913E0A1D9}"/>
              </a:ext>
            </a:extLst>
          </p:cNvPr>
          <p:cNvGrpSpPr/>
          <p:nvPr/>
        </p:nvGrpSpPr>
        <p:grpSpPr>
          <a:xfrm>
            <a:off x="8053445" y="3738207"/>
            <a:ext cx="533378" cy="1033831"/>
            <a:chOff x="8051859" y="3734242"/>
            <a:chExt cx="533378" cy="1033831"/>
          </a:xfrm>
        </p:grpSpPr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380761E1-1903-41E8-AFF5-58450B232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1859" y="3734242"/>
              <a:ext cx="533378" cy="103383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F2DB303-C3D1-4ED4-89C9-84E015238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0872" y="4005334"/>
              <a:ext cx="194674" cy="73841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F2315D9-E0F8-41B5-BB9C-93730C6FFE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96182" y="3702755"/>
            <a:ext cx="265933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6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1191492" y="1283809"/>
            <a:ext cx="7263684" cy="45443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Prior to starting signal…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/>
              </a:rPr>
              <a:t>Boats approaching line to </a:t>
            </a:r>
            <a:r>
              <a:rPr lang="en-US" sz="2800" i="1" dirty="0">
                <a:solidFill>
                  <a:srgbClr val="6D2F72"/>
                </a:solidFill>
                <a:effectLst/>
              </a:rPr>
              <a:t>start</a:t>
            </a:r>
            <a:r>
              <a:rPr lang="en-US" sz="2800" b="0" dirty="0">
                <a:solidFill>
                  <a:schemeClr val="tx1"/>
                </a:solidFill>
                <a:effectLst/>
              </a:rPr>
              <a:t>.</a:t>
            </a:r>
            <a:r>
              <a:rPr lang="en-US" sz="2800" dirty="0">
                <a:effectLst/>
              </a:rPr>
              <a:t> </a:t>
            </a:r>
          </a:p>
          <a:p>
            <a:pPr lvl="1"/>
            <a:r>
              <a:rPr lang="en-US" sz="2400" b="0" dirty="0"/>
              <a:t>What is happening?</a:t>
            </a:r>
          </a:p>
          <a:p>
            <a:pPr lvl="1"/>
            <a:r>
              <a:rPr lang="en-US" sz="2400" b="0" dirty="0"/>
              <a:t>What </a:t>
            </a:r>
            <a:r>
              <a:rPr lang="en-US" sz="2400" i="1" dirty="0">
                <a:solidFill>
                  <a:srgbClr val="6D2F72"/>
                </a:solidFill>
              </a:rPr>
              <a:t>rules</a:t>
            </a:r>
            <a:r>
              <a:rPr lang="en-US" sz="2400" b="0" dirty="0"/>
              <a:t> apply?</a:t>
            </a:r>
          </a:p>
          <a:p>
            <a:pPr lvl="1"/>
            <a:r>
              <a:rPr lang="en-US" sz="2400" b="0" dirty="0"/>
              <a:t>Who has what rights?</a:t>
            </a:r>
          </a:p>
          <a:p>
            <a:pPr lvl="1"/>
            <a:r>
              <a:rPr lang="en-US" sz="2400" b="0" dirty="0"/>
              <a:t>Does the right-of-way boat have any limitations?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5107CAB6-8424-4319-BA83-E8761971B37A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The Start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5F0FE55-D7C8-460E-A8E9-C5DF603D8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561" y="1484313"/>
            <a:ext cx="7836296" cy="45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3611AF-A4FB-4CAD-85FA-092D8B523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4705" y="1248652"/>
            <a:ext cx="7804748" cy="4526041"/>
          </a:xfrm>
          <a:prstGeom prst="rect">
            <a:avLst/>
          </a:prstGeom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191491" y="1083306"/>
            <a:ext cx="5523312" cy="50535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Prior to starting signal…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endParaRPr lang="en-US" dirty="0">
              <a:solidFill>
                <a:schemeClr val="tx1"/>
              </a:solidFill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  <a:effectLst/>
              </a:rPr>
              <a:t>Part 2, Section C Preamble</a:t>
            </a:r>
          </a:p>
          <a:p>
            <a:pPr marL="628650" lvl="2" indent="0">
              <a:lnSpc>
                <a:spcPct val="90000"/>
              </a:lnSpc>
              <a:buNone/>
            </a:pPr>
            <a:r>
              <a:rPr lang="en-US" sz="2000" dirty="0"/>
              <a:t>Section C</a:t>
            </a:r>
            <a:r>
              <a:rPr lang="en-US" sz="2000" b="1" dirty="0"/>
              <a:t> </a:t>
            </a:r>
            <a:r>
              <a:rPr lang="en-US" sz="2000" b="1" i="1" dirty="0">
                <a:solidFill>
                  <a:srgbClr val="6D2F72"/>
                </a:solidFill>
              </a:rPr>
              <a:t>rules</a:t>
            </a:r>
            <a:r>
              <a:rPr lang="en-US" sz="2000" b="1" dirty="0"/>
              <a:t> </a:t>
            </a:r>
            <a:r>
              <a:rPr lang="en-US" sz="2000" dirty="0"/>
              <a:t>(18, 19, &amp; 20) do not apply at a starting</a:t>
            </a:r>
            <a:r>
              <a:rPr lang="en-US" sz="2000" i="1" dirty="0"/>
              <a:t> </a:t>
            </a:r>
            <a:r>
              <a:rPr lang="en-US" sz="2000" b="1" i="1" dirty="0">
                <a:solidFill>
                  <a:srgbClr val="6D2F72"/>
                </a:solidFill>
              </a:rPr>
              <a:t>mark</a:t>
            </a:r>
            <a:r>
              <a:rPr lang="en-US" sz="2000" b="1" i="1" dirty="0"/>
              <a:t> </a:t>
            </a:r>
            <a:r>
              <a:rPr lang="en-US" sz="2000" dirty="0"/>
              <a:t>surrounded by navigable water when approaching it to </a:t>
            </a:r>
            <a:r>
              <a:rPr lang="en-US" sz="2000" b="1" i="1" dirty="0">
                <a:solidFill>
                  <a:srgbClr val="6D2F72"/>
                </a:solidFill>
              </a:rPr>
              <a:t>start</a:t>
            </a:r>
            <a:r>
              <a:rPr lang="en-US" sz="2000" i="1" dirty="0"/>
              <a:t>.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Rule 11 – On the Same </a:t>
            </a:r>
            <a:r>
              <a:rPr lang="en-US" sz="2000" i="1" dirty="0">
                <a:solidFill>
                  <a:srgbClr val="6D2F72"/>
                </a:solidFill>
                <a:effectLst/>
              </a:rPr>
              <a:t>Tack</a:t>
            </a:r>
            <a:r>
              <a:rPr lang="en-US" sz="2000" dirty="0">
                <a:solidFill>
                  <a:srgbClr val="6D2F72"/>
                </a:solidFill>
                <a:effectLst/>
              </a:rPr>
              <a:t>, </a:t>
            </a:r>
            <a:r>
              <a:rPr lang="en-US" sz="2000" i="1" dirty="0">
                <a:solidFill>
                  <a:srgbClr val="6D2F72"/>
                </a:solidFill>
                <a:effectLst/>
              </a:rPr>
              <a:t>Overlapped</a:t>
            </a:r>
          </a:p>
          <a:p>
            <a:pPr marL="566420" lvl="1" indent="0">
              <a:buClr>
                <a:schemeClr val="tx1"/>
              </a:buClr>
              <a:buNone/>
            </a:pPr>
            <a:r>
              <a:rPr lang="en-US" sz="2000" i="1" dirty="0">
                <a:solidFill>
                  <a:srgbClr val="6D2F72"/>
                </a:solidFill>
                <a:effectLst/>
              </a:rPr>
              <a:t>Windward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boat shall </a:t>
            </a:r>
            <a:r>
              <a:rPr lang="en-US" sz="2000" i="1" dirty="0">
                <a:solidFill>
                  <a:srgbClr val="6D2F72"/>
                </a:solidFill>
                <a:effectLst/>
              </a:rPr>
              <a:t>keep clear</a:t>
            </a:r>
            <a:r>
              <a:rPr lang="en-US" sz="2000" dirty="0">
                <a:solidFill>
                  <a:srgbClr val="6D2F72"/>
                </a:solidFill>
                <a:effectLst/>
              </a:rPr>
              <a:t> 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of a </a:t>
            </a:r>
            <a:r>
              <a:rPr lang="en-US" sz="2000" i="1" dirty="0">
                <a:solidFill>
                  <a:srgbClr val="6D2F72"/>
                </a:solidFill>
                <a:effectLst/>
              </a:rPr>
              <a:t>leeward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boat.</a:t>
            </a:r>
          </a:p>
          <a:p>
            <a:r>
              <a:rPr lang="en-US" sz="2000" dirty="0">
                <a:solidFill>
                  <a:schemeClr val="tx1"/>
                </a:solidFill>
                <a:effectLst/>
              </a:rPr>
              <a:t>Rule 16.1 – Changing Course</a:t>
            </a:r>
          </a:p>
          <a:p>
            <a:pPr marL="566420" lvl="1" indent="0">
              <a:buNone/>
            </a:pPr>
            <a:r>
              <a:rPr lang="en-US" sz="2000" b="0" dirty="0">
                <a:solidFill>
                  <a:schemeClr val="tx1"/>
                </a:solidFill>
                <a:effectLst/>
              </a:rPr>
              <a:t>As </a:t>
            </a:r>
            <a:r>
              <a:rPr lang="en-US" sz="2000" b="0" dirty="0" err="1">
                <a:solidFill>
                  <a:schemeClr val="tx1"/>
                </a:solidFill>
                <a:effectLst/>
              </a:rPr>
              <a:t>RoW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 boat changes course she shall give keep-clear boat </a:t>
            </a:r>
            <a:r>
              <a:rPr lang="en-US" sz="2000" i="1" dirty="0">
                <a:solidFill>
                  <a:srgbClr val="6D2F72"/>
                </a:solidFill>
                <a:effectLst/>
              </a:rPr>
              <a:t>room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to</a:t>
            </a:r>
            <a:r>
              <a:rPr lang="en-US" sz="2000" dirty="0">
                <a:solidFill>
                  <a:schemeClr val="tx1"/>
                </a:solidFill>
                <a:effectLst/>
              </a:rPr>
              <a:t> </a:t>
            </a:r>
            <a:r>
              <a:rPr lang="en-US" sz="2000" i="1" dirty="0">
                <a:solidFill>
                  <a:srgbClr val="6D2F72"/>
                </a:solidFill>
                <a:effectLst/>
              </a:rPr>
              <a:t>keep clear. 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935235" y="1761546"/>
            <a:ext cx="3151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Blue must “shut the door” before Orange is trapped by the race committee boat.</a:t>
            </a:r>
          </a:p>
        </p:txBody>
      </p:sp>
      <p:sp>
        <p:nvSpPr>
          <p:cNvPr id="44" name="Oval Callout 43"/>
          <p:cNvSpPr/>
          <p:nvPr/>
        </p:nvSpPr>
        <p:spPr>
          <a:xfrm flipH="1">
            <a:off x="7104755" y="2684876"/>
            <a:ext cx="1004647" cy="497418"/>
          </a:xfrm>
          <a:prstGeom prst="wedgeEllipseCallout">
            <a:avLst>
              <a:gd name="adj1" fmla="val -52601"/>
              <a:gd name="adj2" fmla="val 9930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Room!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7BBCD71-4582-4E3E-B3EE-A926E882B404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The Start </a:t>
            </a:r>
            <a:r>
              <a:rPr lang="en-US" dirty="0">
                <a:solidFill>
                  <a:srgbClr val="6D2F72"/>
                </a:solidFill>
                <a:effectLst/>
              </a:rPr>
              <a:t>– “Barging”</a:t>
            </a:r>
            <a:endParaRPr lang="en-US" dirty="0">
              <a:solidFill>
                <a:srgbClr val="6D2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46715" y="77466"/>
            <a:ext cx="10698570" cy="1005840"/>
          </a:xfrm>
        </p:spPr>
        <p:txBody>
          <a:bodyPr/>
          <a:lstStyle/>
          <a:p>
            <a:r>
              <a:rPr lang="en-US" dirty="0">
                <a:solidFill>
                  <a:srgbClr val="6D2F72"/>
                </a:solidFill>
              </a:rPr>
              <a:t>US Sailing Presents…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143866" y="2096457"/>
            <a:ext cx="6366698" cy="234672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RRS Part 2:</a:t>
            </a:r>
          </a:p>
          <a:p>
            <a:r>
              <a:rPr lang="en-US" i="1" dirty="0">
                <a:solidFill>
                  <a:schemeClr val="tx1"/>
                </a:solidFill>
              </a:rPr>
              <a:t>Around the Race Course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The Racing Rules of Sailing</a:t>
            </a:r>
          </a:p>
        </p:txBody>
      </p:sp>
      <p:pic>
        <p:nvPicPr>
          <p:cNvPr id="5" name="Content Placeholder 4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63639DAE-7841-4E96-B92A-F2884DF20D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30" y="288809"/>
            <a:ext cx="3589764" cy="5333366"/>
          </a:xfrm>
        </p:spPr>
      </p:pic>
      <p:pic>
        <p:nvPicPr>
          <p:cNvPr id="4" name="Picture 3" descr="A picture containing text, screenshot, electronics&#10;&#10;Description automatically generated">
            <a:extLst>
              <a:ext uri="{FF2B5EF4-FFF2-40B4-BE49-F238E27FC236}">
                <a16:creationId xmlns:a16="http://schemas.microsoft.com/office/drawing/2014/main" id="{2D604AD4-D34C-487C-8B19-D61D277C4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45" y="2378913"/>
            <a:ext cx="1889340" cy="35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72417"/>
      </p:ext>
    </p:extLst>
  </p:cSld>
  <p:clrMapOvr>
    <a:masterClrMapping/>
  </p:clrMapOvr>
  <p:transition advTm="18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02913EE-3052-489E-B3A7-3F18C81D3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7196" y="1363278"/>
            <a:ext cx="8539381" cy="4236334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1191491" y="998447"/>
            <a:ext cx="5788174" cy="6246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Prior to starting signal…</a:t>
            </a:r>
            <a:endParaRPr lang="en-US" sz="2400" i="1" dirty="0">
              <a:solidFill>
                <a:srgbClr val="FF9933"/>
              </a:solidFill>
            </a:endParaRP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0" y="5712543"/>
            <a:ext cx="12192000" cy="48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+mn-lt"/>
              </a:rPr>
              <a:t>“Barging” can also apply at the pin-end of the starting line.</a:t>
            </a:r>
            <a:endParaRPr lang="en-US" sz="2800" b="1" i="1" dirty="0">
              <a:latin typeface="+mn-lt"/>
            </a:endParaRPr>
          </a:p>
        </p:txBody>
      </p:sp>
      <p:sp>
        <p:nvSpPr>
          <p:cNvPr id="75" name="Oval Callout 74"/>
          <p:cNvSpPr/>
          <p:nvPr/>
        </p:nvSpPr>
        <p:spPr>
          <a:xfrm>
            <a:off x="5038916" y="2184791"/>
            <a:ext cx="1004647" cy="497418"/>
          </a:xfrm>
          <a:prstGeom prst="wedgeEllipseCallout">
            <a:avLst>
              <a:gd name="adj1" fmla="val -52601"/>
              <a:gd name="adj2" fmla="val 9930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Room!</a:t>
            </a:r>
          </a:p>
        </p:txBody>
      </p:sp>
      <p:sp>
        <p:nvSpPr>
          <p:cNvPr id="76" name="Oval Callout 75"/>
          <p:cNvSpPr/>
          <p:nvPr/>
        </p:nvSpPr>
        <p:spPr>
          <a:xfrm flipH="1">
            <a:off x="5975018" y="3397935"/>
            <a:ext cx="1004647" cy="497418"/>
          </a:xfrm>
          <a:prstGeom prst="wedgeEllipseCallout">
            <a:avLst>
              <a:gd name="adj1" fmla="val -67133"/>
              <a:gd name="adj2" fmla="val -67529"/>
            </a:avLst>
          </a:prstGeom>
          <a:solidFill>
            <a:schemeClr val="bg1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Room!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AADD41EF-CDEF-4B96-973D-12BCDF4A342C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The Start </a:t>
            </a:r>
            <a:r>
              <a:rPr lang="en-US" dirty="0">
                <a:solidFill>
                  <a:srgbClr val="6D2F72"/>
                </a:solidFill>
                <a:effectLst/>
              </a:rPr>
              <a:t>– “Barging”</a:t>
            </a:r>
            <a:endParaRPr lang="en-US" dirty="0">
              <a:solidFill>
                <a:srgbClr val="6D2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 txBox="1">
            <a:spLocks/>
          </p:cNvSpPr>
          <p:nvPr/>
        </p:nvSpPr>
        <p:spPr>
          <a:xfrm>
            <a:off x="1191491" y="1019160"/>
            <a:ext cx="10581409" cy="23422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What about </a:t>
            </a:r>
            <a:r>
              <a:rPr lang="en-US" sz="2800" dirty="0">
                <a:solidFill>
                  <a:srgbClr val="0000FF"/>
                </a:solidFill>
                <a:effectLst/>
              </a:rPr>
              <a:t>BEFORE </a:t>
            </a:r>
            <a:r>
              <a:rPr lang="en-US" sz="2800" dirty="0">
                <a:solidFill>
                  <a:schemeClr val="tx1"/>
                </a:solidFill>
                <a:effectLst/>
              </a:rPr>
              <a:t>/</a:t>
            </a:r>
            <a:r>
              <a:rPr lang="en-US" sz="2800" dirty="0">
                <a:solidFill>
                  <a:srgbClr val="0000FF"/>
                </a:solidFill>
                <a:effectLst/>
              </a:rPr>
              <a:t> </a:t>
            </a:r>
            <a:r>
              <a:rPr lang="en-US" sz="2800" dirty="0">
                <a:solidFill>
                  <a:srgbClr val="00CC00"/>
                </a:solidFill>
                <a:effectLst/>
              </a:rPr>
              <a:t>AFTER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</a:rPr>
              <a:t>the starting signal?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tx1"/>
                </a:solidFill>
                <a:effectLst/>
              </a:rPr>
              <a:t>How was the</a:t>
            </a:r>
            <a:r>
              <a:rPr lang="en-US" sz="1900" dirty="0">
                <a:solidFill>
                  <a:schemeClr val="tx1"/>
                </a:solidFill>
                <a:effectLst/>
              </a:rPr>
              <a:t> </a:t>
            </a:r>
            <a:r>
              <a:rPr lang="en-US" sz="1900" i="1" dirty="0">
                <a:solidFill>
                  <a:srgbClr val="6D2F72"/>
                </a:solidFill>
                <a:effectLst/>
              </a:rPr>
              <a:t>overlap</a:t>
            </a:r>
            <a:r>
              <a:rPr lang="en-US" sz="1900" dirty="0">
                <a:effectLst/>
              </a:rPr>
              <a:t> </a:t>
            </a:r>
            <a:r>
              <a:rPr lang="en-US" sz="1900" b="0" dirty="0">
                <a:solidFill>
                  <a:schemeClr val="tx1"/>
                </a:solidFill>
                <a:effectLst/>
              </a:rPr>
              <a:t>established?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1900" b="0" dirty="0">
                <a:solidFill>
                  <a:schemeClr val="tx1"/>
                </a:solidFill>
                <a:effectLst/>
              </a:rPr>
              <a:t>Is there a Rule 17 </a:t>
            </a:r>
            <a:r>
              <a:rPr lang="en-US" sz="1900" i="1" dirty="0">
                <a:solidFill>
                  <a:srgbClr val="6D2F72"/>
                </a:solidFill>
                <a:effectLst/>
              </a:rPr>
              <a:t>proper course</a:t>
            </a:r>
            <a:r>
              <a:rPr lang="en-US" sz="1900" dirty="0">
                <a:solidFill>
                  <a:srgbClr val="6D2F72"/>
                </a:solidFill>
                <a:effectLst/>
              </a:rPr>
              <a:t> </a:t>
            </a:r>
            <a:r>
              <a:rPr lang="en-US" sz="1900" b="0" dirty="0">
                <a:solidFill>
                  <a:schemeClr val="tx1"/>
                </a:solidFill>
                <a:effectLst/>
              </a:rPr>
              <a:t>limitation on the </a:t>
            </a:r>
            <a:r>
              <a:rPr lang="en-US" sz="1900" i="1" dirty="0">
                <a:solidFill>
                  <a:srgbClr val="6D2F72"/>
                </a:solidFill>
                <a:effectLst/>
              </a:rPr>
              <a:t>leeward</a:t>
            </a:r>
            <a:r>
              <a:rPr lang="en-US" sz="1900" dirty="0">
                <a:effectLst/>
              </a:rPr>
              <a:t> </a:t>
            </a:r>
            <a:r>
              <a:rPr lang="en-US" sz="1900" b="0" dirty="0">
                <a:solidFill>
                  <a:schemeClr val="tx1"/>
                </a:solidFill>
                <a:effectLst/>
              </a:rPr>
              <a:t>boat?</a:t>
            </a:r>
          </a:p>
          <a:p>
            <a:pPr lvl="0"/>
            <a:r>
              <a:rPr lang="en-US" sz="1900" b="0" dirty="0">
                <a:solidFill>
                  <a:schemeClr val="tx1"/>
                </a:solidFill>
                <a:effectLst/>
              </a:rPr>
              <a:t>Before the starting signal Blue has no </a:t>
            </a:r>
            <a:r>
              <a:rPr lang="en-US" sz="1900" i="1" dirty="0">
                <a:solidFill>
                  <a:srgbClr val="6D2F72"/>
                </a:solidFill>
                <a:effectLst/>
              </a:rPr>
              <a:t>proper course</a:t>
            </a:r>
            <a:r>
              <a:rPr lang="en-US" sz="1900" b="0" dirty="0">
                <a:solidFill>
                  <a:schemeClr val="tx1"/>
                </a:solidFill>
                <a:effectLst/>
              </a:rPr>
              <a:t>, but after the starting signal Blue may be required by rule 17 to sail her </a:t>
            </a:r>
            <a:r>
              <a:rPr lang="en-US" sz="1900" i="1" dirty="0">
                <a:solidFill>
                  <a:srgbClr val="6D2F72"/>
                </a:solidFill>
                <a:effectLst/>
              </a:rPr>
              <a:t>proper course</a:t>
            </a:r>
            <a:r>
              <a:rPr lang="en-US" sz="1900" b="0" i="1" dirty="0">
                <a:solidFill>
                  <a:schemeClr val="tx1"/>
                </a:solidFill>
                <a:effectLst/>
              </a:rPr>
              <a:t>, </a:t>
            </a:r>
            <a:r>
              <a:rPr lang="en-US" sz="1900" b="0" dirty="0">
                <a:solidFill>
                  <a:schemeClr val="tx1"/>
                </a:solidFill>
                <a:effectLst/>
              </a:rPr>
              <a:t>depending on how the </a:t>
            </a:r>
            <a:r>
              <a:rPr lang="en-US" sz="1900" i="1" dirty="0">
                <a:solidFill>
                  <a:srgbClr val="6D2F72"/>
                </a:solidFill>
                <a:effectLst/>
              </a:rPr>
              <a:t>overlap</a:t>
            </a:r>
            <a:r>
              <a:rPr lang="en-US" sz="1900" dirty="0">
                <a:effectLst/>
              </a:rPr>
              <a:t> </a:t>
            </a:r>
            <a:r>
              <a:rPr lang="en-US" sz="1900" b="0" dirty="0">
                <a:solidFill>
                  <a:schemeClr val="tx1"/>
                </a:solidFill>
                <a:effectLst/>
              </a:rPr>
              <a:t>was established.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id="{E9B07D24-A86C-45F1-B66E-6FCC6BB4A3B3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Rule 17 at the Starting Line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F358106-A13A-4BE7-A7FE-7248A01B3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035" y="3172791"/>
            <a:ext cx="8027929" cy="30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2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0379F622-157E-421B-9483-40B19A3A551A}"/>
              </a:ext>
            </a:extLst>
          </p:cNvPr>
          <p:cNvGrpSpPr/>
          <p:nvPr/>
        </p:nvGrpSpPr>
        <p:grpSpPr>
          <a:xfrm>
            <a:off x="6486135" y="4851239"/>
            <a:ext cx="5628439" cy="1320961"/>
            <a:chOff x="6486135" y="4851239"/>
            <a:chExt cx="5628439" cy="1320961"/>
          </a:xfrm>
        </p:grpSpPr>
        <p:pic>
          <p:nvPicPr>
            <p:cNvPr id="5" name="Picture 4" descr="A picture containing text, clock, gauge&#10;&#10;Description automatically generated">
              <a:extLst>
                <a:ext uri="{FF2B5EF4-FFF2-40B4-BE49-F238E27FC236}">
                  <a16:creationId xmlns:a16="http://schemas.microsoft.com/office/drawing/2014/main" id="{28CEDC38-8979-4B02-AAC2-E13790927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135" y="5150533"/>
              <a:ext cx="2174786" cy="1021667"/>
            </a:xfrm>
            <a:prstGeom prst="rect">
              <a:avLst/>
            </a:prstGeom>
          </p:spPr>
        </p:pic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7980724" y="4851239"/>
              <a:ext cx="413385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00100" indent="-8001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600" b="1" dirty="0">
                  <a:latin typeface="+mn-lt"/>
                </a:rPr>
                <a:t>Rule 12 – On the Same Tack, Not Overlapped </a:t>
              </a:r>
              <a:r>
                <a:rPr lang="en-US" sz="1600" dirty="0">
                  <a:latin typeface="+mn-lt"/>
                </a:rPr>
                <a:t>Orange</a:t>
              </a:r>
              <a:r>
                <a:rPr lang="en-US" sz="1600" b="1" dirty="0">
                  <a:latin typeface="+mn-lt"/>
                </a:rPr>
                <a:t> (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clear astern</a:t>
              </a:r>
              <a:r>
                <a:rPr lang="en-US" sz="1600" dirty="0">
                  <a:latin typeface="+mn-lt"/>
                </a:rPr>
                <a:t>)</a:t>
              </a:r>
              <a:r>
                <a:rPr lang="en-US" sz="1600" i="1" dirty="0">
                  <a:latin typeface="+mn-lt"/>
                </a:rPr>
                <a:t> </a:t>
              </a:r>
              <a:r>
                <a:rPr lang="en-US" sz="1600" dirty="0">
                  <a:latin typeface="+mn-lt"/>
                </a:rPr>
                <a:t>shall 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keep clear</a:t>
              </a:r>
              <a:r>
                <a:rPr lang="en-US" sz="1600" b="1" i="1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n-US" sz="1600" dirty="0">
                  <a:latin typeface="+mn-lt"/>
                </a:rPr>
                <a:t>of Blue.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0" name="Content Placeholder 1"/>
          <p:cNvSpPr txBox="1">
            <a:spLocks/>
          </p:cNvSpPr>
          <p:nvPr/>
        </p:nvSpPr>
        <p:spPr>
          <a:xfrm>
            <a:off x="1191491" y="1001394"/>
            <a:ext cx="10136310" cy="6300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The</a:t>
            </a:r>
            <a:r>
              <a:rPr lang="en-US" dirty="0">
                <a:effectLst/>
              </a:rPr>
              <a:t> </a:t>
            </a:r>
            <a:r>
              <a:rPr lang="en-US" i="1" dirty="0">
                <a:solidFill>
                  <a:srgbClr val="6D2F72"/>
                </a:solidFill>
                <a:effectLst/>
              </a:rPr>
              <a:t>rules</a:t>
            </a:r>
            <a:r>
              <a:rPr lang="en-US" dirty="0">
                <a:solidFill>
                  <a:schemeClr val="tx1"/>
                </a:solidFill>
                <a:effectLst/>
              </a:rPr>
              <a:t> that apply change as the situation changes…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E708F5B-E10D-4D91-AB29-07D23EB5EC65}"/>
              </a:ext>
            </a:extLst>
          </p:cNvPr>
          <p:cNvGrpSpPr/>
          <p:nvPr/>
        </p:nvGrpSpPr>
        <p:grpSpPr>
          <a:xfrm>
            <a:off x="5099407" y="4359627"/>
            <a:ext cx="4788306" cy="1808733"/>
            <a:chOff x="5099407" y="4359627"/>
            <a:chExt cx="4788306" cy="180873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CD9732-4239-408D-9094-8AFE56ECC3D0}"/>
                </a:ext>
              </a:extLst>
            </p:cNvPr>
            <p:cNvGrpSpPr/>
            <p:nvPr/>
          </p:nvGrpSpPr>
          <p:grpSpPr>
            <a:xfrm>
              <a:off x="5099407" y="5091234"/>
              <a:ext cx="2637441" cy="1077126"/>
              <a:chOff x="5075028" y="5077533"/>
              <a:chExt cx="2637441" cy="1077126"/>
            </a:xfrm>
          </p:grpSpPr>
          <p:pic>
            <p:nvPicPr>
              <p:cNvPr id="7" name="Picture 6" descr="Icon&#10;&#10;Description automatically generated">
                <a:extLst>
                  <a:ext uri="{FF2B5EF4-FFF2-40B4-BE49-F238E27FC236}">
                    <a16:creationId xmlns:a16="http://schemas.microsoft.com/office/drawing/2014/main" id="{506FAA40-C0B8-4A86-99C5-37556C260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5028" y="5112831"/>
                <a:ext cx="1894787" cy="1041828"/>
              </a:xfrm>
              <a:prstGeom prst="rect">
                <a:avLst/>
              </a:prstGeom>
            </p:spPr>
          </p:pic>
          <p:pic>
            <p:nvPicPr>
              <p:cNvPr id="32" name="Picture 31" descr="A picture containing hula-hoop&#10;&#10;Description automatically generated">
                <a:extLst>
                  <a:ext uri="{FF2B5EF4-FFF2-40B4-BE49-F238E27FC236}">
                    <a16:creationId xmlns:a16="http://schemas.microsoft.com/office/drawing/2014/main" id="{D752B3FB-2111-45B1-A8FF-E743FED427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944" t="89333"/>
              <a:stretch/>
            </p:blipFill>
            <p:spPr>
              <a:xfrm>
                <a:off x="6038849" y="5679516"/>
                <a:ext cx="467767" cy="189875"/>
              </a:xfrm>
              <a:prstGeom prst="rect">
                <a:avLst/>
              </a:prstGeom>
            </p:spPr>
          </p:pic>
          <p:pic>
            <p:nvPicPr>
              <p:cNvPr id="30" name="Picture 29" descr="Shape&#10;&#10;Description automatically generated">
                <a:extLst>
                  <a:ext uri="{FF2B5EF4-FFF2-40B4-BE49-F238E27FC236}">
                    <a16:creationId xmlns:a16="http://schemas.microsoft.com/office/drawing/2014/main" id="{2BBC7391-5B88-4A23-AE76-036BC58810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544" t="79891"/>
              <a:stretch/>
            </p:blipFill>
            <p:spPr>
              <a:xfrm>
                <a:off x="6969815" y="5077533"/>
                <a:ext cx="742654" cy="241310"/>
              </a:xfrm>
              <a:prstGeom prst="rect">
                <a:avLst/>
              </a:prstGeom>
            </p:spPr>
          </p:pic>
        </p:grpSp>
        <p:sp>
          <p:nvSpPr>
            <p:cNvPr id="52" name="TextBox 9"/>
            <p:cNvSpPr txBox="1">
              <a:spLocks noChangeArrowheads="1"/>
            </p:cNvSpPr>
            <p:nvPr/>
          </p:nvSpPr>
          <p:spPr bwMode="auto">
            <a:xfrm>
              <a:off x="5159524" y="4359627"/>
              <a:ext cx="4728189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030288" indent="-1030288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9pPr>
            </a:lstStyle>
            <a:p>
              <a:pPr marL="862013" indent="-862013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Rule 11 –  On the Same Tack, Overlapped</a:t>
              </a:r>
              <a:br>
                <a:rPr lang="en-US" sz="1600" b="1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Orange (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windward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)</a:t>
              </a:r>
              <a:r>
                <a:rPr lang="en-US" sz="1600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shall</a:t>
              </a:r>
              <a:r>
                <a:rPr lang="en-US" sz="1600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keep clear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of Blue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.</a:t>
              </a:r>
              <a:endParaRPr lang="en-US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5A3A0E-4D3E-4821-85B7-C5C85B36700D}"/>
              </a:ext>
            </a:extLst>
          </p:cNvPr>
          <p:cNvGrpSpPr/>
          <p:nvPr/>
        </p:nvGrpSpPr>
        <p:grpSpPr>
          <a:xfrm>
            <a:off x="799337" y="4346337"/>
            <a:ext cx="5210603" cy="1523055"/>
            <a:chOff x="799337" y="4346337"/>
            <a:chExt cx="5210603" cy="152305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EFCF32-0055-46F1-913E-3F2E2E3F3A01}"/>
                </a:ext>
              </a:extLst>
            </p:cNvPr>
            <p:cNvGrpSpPr/>
            <p:nvPr/>
          </p:nvGrpSpPr>
          <p:grpSpPr>
            <a:xfrm>
              <a:off x="799337" y="4409468"/>
              <a:ext cx="5210603" cy="1459924"/>
              <a:chOff x="799337" y="4409468"/>
              <a:chExt cx="5210603" cy="1459924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DB97D3D-5E26-40DC-886E-0A2701A7DA5F}"/>
                  </a:ext>
                </a:extLst>
              </p:cNvPr>
              <p:cNvGrpSpPr/>
              <p:nvPr/>
            </p:nvGrpSpPr>
            <p:grpSpPr>
              <a:xfrm>
                <a:off x="3947044" y="4409468"/>
                <a:ext cx="2062896" cy="1332548"/>
                <a:chOff x="3947044" y="4409468"/>
                <a:chExt cx="2062896" cy="1332548"/>
              </a:xfrm>
            </p:grpSpPr>
            <p:pic>
              <p:nvPicPr>
                <p:cNvPr id="16" name="Picture 15" descr="A picture containing hula-hoop&#10;&#10;Description automatically generated">
                  <a:extLst>
                    <a:ext uri="{FF2B5EF4-FFF2-40B4-BE49-F238E27FC236}">
                      <a16:creationId xmlns:a16="http://schemas.microsoft.com/office/drawing/2014/main" id="{62828DC8-DD55-4530-A9F8-517563F97A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856" t="71149" r="49138" b="5977"/>
                <a:stretch/>
              </p:blipFill>
              <p:spPr>
                <a:xfrm rot="330317">
                  <a:off x="4447210" y="5334840"/>
                  <a:ext cx="670282" cy="407176"/>
                </a:xfrm>
                <a:prstGeom prst="rect">
                  <a:avLst/>
                </a:prstGeom>
              </p:spPr>
            </p:pic>
            <p:pic>
              <p:nvPicPr>
                <p:cNvPr id="21" name="Picture 20" descr="Shape&#10;&#10;Description automatically generated">
                  <a:extLst>
                    <a:ext uri="{FF2B5EF4-FFF2-40B4-BE49-F238E27FC236}">
                      <a16:creationId xmlns:a16="http://schemas.microsoft.com/office/drawing/2014/main" id="{5BC3B179-5DE1-4648-9D67-5F596D990A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466" t="88092" r="54208"/>
                <a:stretch/>
              </p:blipFill>
              <p:spPr>
                <a:xfrm>
                  <a:off x="5366348" y="5181013"/>
                  <a:ext cx="643592" cy="142910"/>
                </a:xfrm>
                <a:prstGeom prst="rect">
                  <a:avLst/>
                </a:prstGeom>
              </p:spPr>
            </p:pic>
            <p:pic>
              <p:nvPicPr>
                <p:cNvPr id="9" name="Picture 8" descr="Icon&#10;&#10;Description automatically generated">
                  <a:extLst>
                    <a:ext uri="{FF2B5EF4-FFF2-40B4-BE49-F238E27FC236}">
                      <a16:creationId xmlns:a16="http://schemas.microsoft.com/office/drawing/2014/main" id="{D962C561-405C-4653-9215-A9112D1AFC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7044" y="4409468"/>
                  <a:ext cx="1491897" cy="1079119"/>
                </a:xfrm>
                <a:prstGeom prst="rect">
                  <a:avLst/>
                </a:prstGeom>
              </p:spPr>
            </p:pic>
          </p:grpSp>
          <p:sp>
            <p:nvSpPr>
              <p:cNvPr id="53" name="TextBox 10"/>
              <p:cNvSpPr txBox="1">
                <a:spLocks noChangeArrowheads="1"/>
              </p:cNvSpPr>
              <p:nvPr/>
            </p:nvSpPr>
            <p:spPr bwMode="auto">
              <a:xfrm>
                <a:off x="799337" y="5038395"/>
                <a:ext cx="3524308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65138" indent="-465138" eaLnBrk="0" hangingPunct="0">
                  <a:defRPr sz="2400">
                    <a:solidFill>
                      <a:srgbClr val="213974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rgbClr val="213974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rgbClr val="213974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rgbClr val="213974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rgbClr val="213974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213974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213974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213974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213974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sz="1600" b="1" dirty="0">
                    <a:solidFill>
                      <a:schemeClr val="tx1"/>
                    </a:solidFill>
                    <a:latin typeface="+mn-lt"/>
                  </a:rPr>
                  <a:t>Rule 16 – Changing Course </a:t>
                </a:r>
              </a:p>
              <a:p>
                <a:pPr algn="l" eaLnBrk="1" hangingPunct="1"/>
                <a:r>
                  <a:rPr lang="en-US" sz="1600" b="1" dirty="0">
                    <a:solidFill>
                      <a:schemeClr val="tx1"/>
                    </a:solidFill>
                    <a:latin typeface="+mn-lt"/>
                  </a:rPr>
                  <a:t>                 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Blue (</a:t>
                </a:r>
                <a:r>
                  <a:rPr lang="en-US" sz="1600" dirty="0" err="1">
                    <a:solidFill>
                      <a:schemeClr val="tx1"/>
                    </a:solidFill>
                    <a:latin typeface="+mn-lt"/>
                  </a:rPr>
                  <a:t>RoW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) shall give </a:t>
                </a:r>
              </a:p>
              <a:p>
                <a:pPr algn="l" eaLnBrk="1" hangingPunct="1"/>
                <a:r>
                  <a:rPr lang="en-US" sz="1600" b="1" dirty="0">
                    <a:solidFill>
                      <a:schemeClr val="tx1"/>
                    </a:solidFill>
                    <a:latin typeface="+mn-lt"/>
                  </a:rPr>
                  <a:t>                 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Orange</a:t>
                </a:r>
                <a:r>
                  <a:rPr lang="en-US" sz="1600" b="1" i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1600" b="1" i="1" dirty="0">
                    <a:solidFill>
                      <a:srgbClr val="6D2F72"/>
                    </a:solidFill>
                    <a:latin typeface="+mn-lt"/>
                  </a:rPr>
                  <a:t>room</a:t>
                </a:r>
                <a:r>
                  <a:rPr lang="en-US" sz="1600" b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+mn-lt"/>
                  </a:rPr>
                  <a:t>to</a:t>
                </a:r>
                <a:r>
                  <a:rPr lang="en-US" sz="1600" b="1" dirty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1600" b="1" i="1" dirty="0">
                    <a:solidFill>
                      <a:srgbClr val="6D2F72"/>
                    </a:solidFill>
                    <a:latin typeface="+mn-lt"/>
                  </a:rPr>
                  <a:t>keep clear</a:t>
                </a:r>
                <a:r>
                  <a:rPr lang="en-US" sz="1600" i="1" dirty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sz="1600" dirty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2058298" y="4346337"/>
              <a:ext cx="1731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33CC"/>
                  </a:solidFill>
                </a:rPr>
                <a:t>Start Signal: 0.00</a:t>
              </a:r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90AC8362-955B-4324-90CE-DE589A5177C2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Rule 17 at the Starting Line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BBE09AB-AD4C-4655-975C-8BBAD2E856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82" y="1580709"/>
            <a:ext cx="2669389" cy="1406452"/>
          </a:xfrm>
          <a:prstGeom prst="rect">
            <a:avLst/>
          </a:prstGeom>
        </p:spPr>
      </p:pic>
      <p:pic>
        <p:nvPicPr>
          <p:cNvPr id="18" name="Picture 17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21A0D0F6-1570-4680-ABAA-4AB212BD2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07" y="1800252"/>
            <a:ext cx="516962" cy="336897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D8750BEB-73BD-4B01-BB91-CF6549B6E01E}"/>
              </a:ext>
            </a:extLst>
          </p:cNvPr>
          <p:cNvGrpSpPr/>
          <p:nvPr/>
        </p:nvGrpSpPr>
        <p:grpSpPr>
          <a:xfrm>
            <a:off x="1655339" y="2174243"/>
            <a:ext cx="8232374" cy="2485655"/>
            <a:chOff x="1655339" y="2174243"/>
            <a:chExt cx="8232374" cy="2485655"/>
          </a:xfrm>
        </p:grpSpPr>
        <p:sp>
          <p:nvSpPr>
            <p:cNvPr id="54" name="TextBox 11"/>
            <p:cNvSpPr txBox="1">
              <a:spLocks noChangeArrowheads="1"/>
            </p:cNvSpPr>
            <p:nvPr/>
          </p:nvSpPr>
          <p:spPr bwMode="auto">
            <a:xfrm>
              <a:off x="4549051" y="2174243"/>
              <a:ext cx="533866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914400" indent="-9144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Rule 17  –  On the Same Tack; Proper Course </a:t>
              </a:r>
              <a:br>
                <a:rPr lang="en-US" sz="1600" b="1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Blue (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leeward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)</a:t>
              </a:r>
              <a:r>
                <a:rPr lang="en-US" sz="1600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did not establish the 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overlap</a:t>
              </a:r>
              <a:r>
                <a:rPr lang="en-US" sz="1600" b="1" i="1" dirty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from</a:t>
              </a:r>
              <a:r>
                <a:rPr lang="en-US" sz="1600" b="1" dirty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clear astern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of Orange</a:t>
              </a:r>
              <a:r>
                <a:rPr lang="en-US" sz="1600" i="1" dirty="0">
                  <a:solidFill>
                    <a:schemeClr val="tx1"/>
                  </a:solidFill>
                  <a:latin typeface="+mn-lt"/>
                </a:rPr>
                <a:t>. 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Blue is not bound by Rule 17 and may sail above her</a:t>
              </a:r>
              <a:r>
                <a:rPr lang="en-US" sz="1600" b="1" dirty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proper course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55339" y="3136940"/>
              <a:ext cx="18123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33CC"/>
                  </a:solidFill>
                </a:rPr>
                <a:t>Start Signal: +0.02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402AB9E-54B5-4C74-AE12-5C52D4500CBA}"/>
                </a:ext>
              </a:extLst>
            </p:cNvPr>
            <p:cNvGrpSpPr/>
            <p:nvPr/>
          </p:nvGrpSpPr>
          <p:grpSpPr>
            <a:xfrm>
              <a:off x="3537759" y="3205264"/>
              <a:ext cx="1272816" cy="1454634"/>
              <a:chOff x="3537759" y="3205264"/>
              <a:chExt cx="1272816" cy="1454634"/>
            </a:xfrm>
          </p:grpSpPr>
          <p:pic>
            <p:nvPicPr>
              <p:cNvPr id="29" name="Picture 28" descr="Shape&#10;&#10;Description automatically generated">
                <a:extLst>
                  <a:ext uri="{FF2B5EF4-FFF2-40B4-BE49-F238E27FC236}">
                    <a16:creationId xmlns:a16="http://schemas.microsoft.com/office/drawing/2014/main" id="{3302A60E-4C46-48FC-860B-E5C3E9F439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003" t="1" r="90597" b="66069"/>
              <a:stretch/>
            </p:blipFill>
            <p:spPr>
              <a:xfrm>
                <a:off x="4481106" y="4093413"/>
                <a:ext cx="329469" cy="407176"/>
              </a:xfrm>
              <a:prstGeom prst="rect">
                <a:avLst/>
              </a:prstGeom>
            </p:spPr>
          </p:pic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A748817-D1CC-4B7F-901B-DE9163ADC1E4}"/>
                  </a:ext>
                </a:extLst>
              </p:cNvPr>
              <p:cNvGrpSpPr/>
              <p:nvPr/>
            </p:nvGrpSpPr>
            <p:grpSpPr>
              <a:xfrm>
                <a:off x="3537759" y="3205264"/>
                <a:ext cx="1202701" cy="1454634"/>
                <a:chOff x="3537759" y="3205264"/>
                <a:chExt cx="1202701" cy="1454634"/>
              </a:xfrm>
            </p:grpSpPr>
            <p:pic>
              <p:nvPicPr>
                <p:cNvPr id="39" name="Picture 38" descr="A picture containing hula-hoop&#10;&#10;Description automatically generated">
                  <a:extLst>
                    <a:ext uri="{FF2B5EF4-FFF2-40B4-BE49-F238E27FC236}">
                      <a16:creationId xmlns:a16="http://schemas.microsoft.com/office/drawing/2014/main" id="{4DC8312B-C6DF-4EFB-AD82-5FB1AAF210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9" t="1189" r="88691" b="70674"/>
                <a:stretch/>
              </p:blipFill>
              <p:spPr>
                <a:xfrm>
                  <a:off x="3686735" y="4159038"/>
                  <a:ext cx="330317" cy="500860"/>
                </a:xfrm>
                <a:prstGeom prst="rect">
                  <a:avLst/>
                </a:prstGeom>
              </p:spPr>
            </p:pic>
            <p:pic>
              <p:nvPicPr>
                <p:cNvPr id="12" name="Picture 11" descr="Icon&#10;&#10;Description automatically generated">
                  <a:extLst>
                    <a:ext uri="{FF2B5EF4-FFF2-40B4-BE49-F238E27FC236}">
                      <a16:creationId xmlns:a16="http://schemas.microsoft.com/office/drawing/2014/main" id="{BD43F4A5-3D00-4314-B240-C9F8D16CFD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7759" y="3205264"/>
                  <a:ext cx="1202701" cy="986101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83610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EA5DBF00-A4EB-4753-9615-25FE6AFD1F44}"/>
              </a:ext>
            </a:extLst>
          </p:cNvPr>
          <p:cNvGrpSpPr/>
          <p:nvPr/>
        </p:nvGrpSpPr>
        <p:grpSpPr>
          <a:xfrm>
            <a:off x="6580949" y="4605269"/>
            <a:ext cx="5241348" cy="1896510"/>
            <a:chOff x="6580949" y="4605269"/>
            <a:chExt cx="5241348" cy="18965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D572000-43AE-43D3-93BB-00C489AB2A17}"/>
                </a:ext>
              </a:extLst>
            </p:cNvPr>
            <p:cNvGrpSpPr/>
            <p:nvPr/>
          </p:nvGrpSpPr>
          <p:grpSpPr>
            <a:xfrm>
              <a:off x="6580949" y="4605269"/>
              <a:ext cx="1879904" cy="1246274"/>
              <a:chOff x="6580949" y="4592569"/>
              <a:chExt cx="1879904" cy="1246274"/>
            </a:xfrm>
          </p:grpSpPr>
          <p:pic>
            <p:nvPicPr>
              <p:cNvPr id="27" name="Picture 26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FB9DD2F9-92DA-4D82-81E3-AE2CB3FED9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338" r="46705"/>
              <a:stretch/>
            </p:blipFill>
            <p:spPr>
              <a:xfrm>
                <a:off x="7393531" y="4675331"/>
                <a:ext cx="91440" cy="1163512"/>
              </a:xfrm>
              <a:prstGeom prst="rect">
                <a:avLst/>
              </a:prstGeom>
            </p:spPr>
          </p:pic>
          <p:pic>
            <p:nvPicPr>
              <p:cNvPr id="7" name="Picture 6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787159C8-7053-44B2-ABF7-E232DBC2CF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781"/>
              <a:stretch/>
            </p:blipFill>
            <p:spPr>
              <a:xfrm>
                <a:off x="7571467" y="4667711"/>
                <a:ext cx="889386" cy="1163512"/>
              </a:xfrm>
              <a:prstGeom prst="rect">
                <a:avLst/>
              </a:prstGeom>
            </p:spPr>
          </p:pic>
          <p:pic>
            <p:nvPicPr>
              <p:cNvPr id="26" name="Picture 25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0A3A3F3F-CCA9-4817-BCC0-C34A566C2E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360"/>
              <a:stretch/>
            </p:blipFill>
            <p:spPr>
              <a:xfrm>
                <a:off x="6580949" y="4592569"/>
                <a:ext cx="878709" cy="1163512"/>
              </a:xfrm>
              <a:prstGeom prst="rect">
                <a:avLst/>
              </a:prstGeom>
            </p:spPr>
          </p:pic>
        </p:grpSp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7832213" y="4900672"/>
              <a:ext cx="3990084" cy="160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00100" indent="-8001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1600" b="1" dirty="0">
                  <a:latin typeface="+mn-lt"/>
                </a:rPr>
                <a:t>Rule 12 – On the Same Tack, Not Overlapped </a:t>
              </a:r>
              <a:r>
                <a:rPr lang="en-US" sz="1600" dirty="0">
                  <a:latin typeface="+mn-lt"/>
                </a:rPr>
                <a:t>Blue (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clear astern</a:t>
              </a:r>
              <a:r>
                <a:rPr lang="en-US" sz="1600" b="1" dirty="0">
                  <a:solidFill>
                    <a:srgbClr val="6D2F72"/>
                  </a:solidFill>
                  <a:latin typeface="+mn-lt"/>
                </a:rPr>
                <a:t> </a:t>
              </a:r>
              <a:r>
                <a:rPr lang="en-US" sz="1600" dirty="0">
                  <a:latin typeface="+mn-lt"/>
                </a:rPr>
                <a:t>of Orange) shall 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keep clear </a:t>
              </a:r>
              <a:r>
                <a:rPr lang="en-US" sz="1600" dirty="0">
                  <a:latin typeface="+mn-lt"/>
                </a:rPr>
                <a:t>of her.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0" name="Content Placeholder 1"/>
          <p:cNvSpPr txBox="1">
            <a:spLocks/>
          </p:cNvSpPr>
          <p:nvPr/>
        </p:nvSpPr>
        <p:spPr>
          <a:xfrm>
            <a:off x="1191491" y="999491"/>
            <a:ext cx="10534344" cy="1948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The</a:t>
            </a:r>
            <a:r>
              <a:rPr lang="en-US" dirty="0">
                <a:effectLst/>
              </a:rPr>
              <a:t> </a:t>
            </a:r>
            <a:r>
              <a:rPr lang="en-US" i="1" dirty="0">
                <a:solidFill>
                  <a:srgbClr val="6D2F72"/>
                </a:solidFill>
                <a:effectLst/>
              </a:rPr>
              <a:t>rules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</a:rPr>
              <a:t>that apply change as the situation changes…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95B87E75-FEF5-4658-BB91-614A65759424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Rule 17 at the Starting Line</a:t>
            </a:r>
          </a:p>
        </p:txBody>
      </p:sp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267AC7F8-6229-4A59-B138-51D62EC0E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11" y="1583198"/>
            <a:ext cx="2669389" cy="1406452"/>
          </a:xfrm>
          <a:prstGeom prst="rect">
            <a:avLst/>
          </a:prstGeom>
        </p:spPr>
      </p:pic>
      <p:pic>
        <p:nvPicPr>
          <p:cNvPr id="17" name="Picture 16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BDD1B43B-40A6-483B-A206-237078603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13" y="1799468"/>
            <a:ext cx="516962" cy="336897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96581ECE-A49D-4A90-9402-B4CFC33FDCE1}"/>
              </a:ext>
            </a:extLst>
          </p:cNvPr>
          <p:cNvGrpSpPr/>
          <p:nvPr/>
        </p:nvGrpSpPr>
        <p:grpSpPr>
          <a:xfrm>
            <a:off x="1456205" y="2546773"/>
            <a:ext cx="9003365" cy="1807405"/>
            <a:chOff x="1456205" y="2546773"/>
            <a:chExt cx="9003365" cy="1807405"/>
          </a:xfrm>
        </p:grpSpPr>
        <p:sp>
          <p:nvSpPr>
            <p:cNvPr id="54" name="TextBox 11"/>
            <p:cNvSpPr txBox="1">
              <a:spLocks noChangeArrowheads="1"/>
            </p:cNvSpPr>
            <p:nvPr/>
          </p:nvSpPr>
          <p:spPr bwMode="auto">
            <a:xfrm>
              <a:off x="4525924" y="2546773"/>
              <a:ext cx="593364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914400" indent="-9144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Rule 17  –  On the Same Tack; Proper Course </a:t>
              </a:r>
              <a:br>
                <a:rPr lang="en-US" sz="1600" b="1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Blue (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leeward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)</a:t>
              </a:r>
              <a:r>
                <a:rPr lang="en-US" sz="1600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established the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overlap</a:t>
              </a:r>
              <a:r>
                <a:rPr lang="en-US" sz="1600" b="1" i="1" dirty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on Orange from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clear astern</a:t>
              </a:r>
              <a:r>
                <a:rPr lang="en-US" sz="1600" b="1" i="1" dirty="0">
                  <a:solidFill>
                    <a:schemeClr val="tx1"/>
                  </a:solidFill>
                  <a:latin typeface="+mn-lt"/>
                </a:rPr>
                <a:t>.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Blue is required by rule 17 to sail her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proper course</a:t>
              </a:r>
              <a:r>
                <a:rPr lang="en-US" sz="1600" b="1" dirty="0">
                  <a:solidFill>
                    <a:srgbClr val="6D2F72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after the starting signal.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456205" y="2764644"/>
              <a:ext cx="18123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33CC"/>
                  </a:solidFill>
                </a:rPr>
                <a:t>Start Signal: +0.02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94E5010-75A1-4BC2-A9A9-D144F4FA3CC3}"/>
                </a:ext>
              </a:extLst>
            </p:cNvPr>
            <p:cNvGrpSpPr/>
            <p:nvPr/>
          </p:nvGrpSpPr>
          <p:grpSpPr>
            <a:xfrm>
              <a:off x="3272359" y="3126581"/>
              <a:ext cx="1575928" cy="1227597"/>
              <a:chOff x="3272359" y="3126581"/>
              <a:chExt cx="1575928" cy="1227597"/>
            </a:xfrm>
          </p:grpSpPr>
          <p:pic>
            <p:nvPicPr>
              <p:cNvPr id="57" name="Picture 56" descr="Shape, circle&#10;&#10;Description automatically generated">
                <a:extLst>
                  <a:ext uri="{FF2B5EF4-FFF2-40B4-BE49-F238E27FC236}">
                    <a16:creationId xmlns:a16="http://schemas.microsoft.com/office/drawing/2014/main" id="{9A26FED9-F096-43EF-B1E5-C2579AC045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82" t="6224" r="84388" b="76242"/>
              <a:stretch/>
            </p:blipFill>
            <p:spPr>
              <a:xfrm rot="12571402">
                <a:off x="4395908" y="3862067"/>
                <a:ext cx="452379" cy="228979"/>
              </a:xfrm>
              <a:prstGeom prst="rect">
                <a:avLst/>
              </a:prstGeom>
            </p:spPr>
          </p:pic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315167B-BE32-4456-A666-2BCF82CCCF29}"/>
                  </a:ext>
                </a:extLst>
              </p:cNvPr>
              <p:cNvGrpSpPr/>
              <p:nvPr/>
            </p:nvGrpSpPr>
            <p:grpSpPr>
              <a:xfrm>
                <a:off x="3272359" y="3126581"/>
                <a:ext cx="1311578" cy="1227597"/>
                <a:chOff x="3272359" y="3126581"/>
                <a:chExt cx="1311578" cy="1227597"/>
              </a:xfrm>
            </p:grpSpPr>
            <p:pic>
              <p:nvPicPr>
                <p:cNvPr id="60" name="Picture 59" descr="Shape&#10;&#10;Description automatically generated">
                  <a:extLst>
                    <a:ext uri="{FF2B5EF4-FFF2-40B4-BE49-F238E27FC236}">
                      <a16:creationId xmlns:a16="http://schemas.microsoft.com/office/drawing/2014/main" id="{66CD5E79-26B9-4BBE-9804-A81E103C79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" t="1090" r="87042" b="75094"/>
                <a:stretch/>
              </p:blipFill>
              <p:spPr>
                <a:xfrm rot="325382">
                  <a:off x="3672343" y="3916851"/>
                  <a:ext cx="508711" cy="437327"/>
                </a:xfrm>
                <a:prstGeom prst="rect">
                  <a:avLst/>
                </a:prstGeom>
              </p:spPr>
            </p:pic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8716AC46-0C3B-4807-BBD2-188A62E0AF4F}"/>
                    </a:ext>
                  </a:extLst>
                </p:cNvPr>
                <p:cNvGrpSpPr/>
                <p:nvPr/>
              </p:nvGrpSpPr>
              <p:grpSpPr>
                <a:xfrm>
                  <a:off x="3272359" y="3126581"/>
                  <a:ext cx="1311578" cy="914421"/>
                  <a:chOff x="3272359" y="3126581"/>
                  <a:chExt cx="1311578" cy="914421"/>
                </a:xfrm>
              </p:grpSpPr>
              <p:pic>
                <p:nvPicPr>
                  <p:cNvPr id="23" name="Picture 22" descr="Icon&#10;&#10;Description automatically generated">
                    <a:extLst>
                      <a:ext uri="{FF2B5EF4-FFF2-40B4-BE49-F238E27FC236}">
                        <a16:creationId xmlns:a16="http://schemas.microsoft.com/office/drawing/2014/main" id="{65B654EA-70E3-48B2-BFA5-97084A0B2A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003"/>
                  <a:stretch/>
                </p:blipFill>
                <p:spPr>
                  <a:xfrm>
                    <a:off x="3906558" y="3126581"/>
                    <a:ext cx="677379" cy="800015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 descr="Icon&#10;&#10;Description automatically generated">
                    <a:extLst>
                      <a:ext uri="{FF2B5EF4-FFF2-40B4-BE49-F238E27FC236}">
                        <a16:creationId xmlns:a16="http://schemas.microsoft.com/office/drawing/2014/main" id="{C9560714-EF7E-40B9-A644-480A40BF3B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47905"/>
                  <a:stretch/>
                </p:blipFill>
                <p:spPr>
                  <a:xfrm>
                    <a:off x="3272359" y="3240987"/>
                    <a:ext cx="678649" cy="800015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58" name="TextBox 13"/>
          <p:cNvSpPr txBox="1">
            <a:spLocks noChangeArrowheads="1"/>
          </p:cNvSpPr>
          <p:nvPr/>
        </p:nvSpPr>
        <p:spPr bwMode="auto">
          <a:xfrm>
            <a:off x="1373484" y="5651950"/>
            <a:ext cx="6067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 b="1" dirty="0">
                <a:solidFill>
                  <a:schemeClr val="tx1"/>
                </a:solidFill>
                <a:latin typeface="+mn-lt"/>
              </a:rPr>
              <a:t>Rule 15 – Acquiring Right of Way</a:t>
            </a:r>
          </a:p>
          <a:p>
            <a:pPr algn="l" eaLnBrk="1" hangingPunct="1"/>
            <a:r>
              <a:rPr lang="en-US" sz="1600" b="1" dirty="0">
                <a:solidFill>
                  <a:schemeClr val="tx1"/>
                </a:solidFill>
                <a:latin typeface="+mn-lt"/>
              </a:rPr>
              <a:t>                 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Blue (</a:t>
            </a:r>
            <a:r>
              <a:rPr lang="en-US" sz="1600" dirty="0" err="1">
                <a:solidFill>
                  <a:schemeClr val="tx1"/>
                </a:solidFill>
                <a:latin typeface="+mn-lt"/>
              </a:rPr>
              <a:t>RoW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) shall initially give Orange</a:t>
            </a:r>
            <a:r>
              <a:rPr lang="en-US" sz="1600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sz="1600" b="1" i="1" dirty="0">
                <a:solidFill>
                  <a:srgbClr val="6D2F72"/>
                </a:solidFill>
                <a:latin typeface="+mn-lt"/>
              </a:rPr>
              <a:t>room</a:t>
            </a:r>
            <a:r>
              <a:rPr lang="en-US" sz="1600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to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b="1" i="1" dirty="0">
                <a:solidFill>
                  <a:srgbClr val="6D2F72"/>
                </a:solidFill>
                <a:latin typeface="+mn-lt"/>
              </a:rPr>
              <a:t>keep clear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8720957-9595-4351-BFA8-52036BB85940}"/>
              </a:ext>
            </a:extLst>
          </p:cNvPr>
          <p:cNvGrpSpPr/>
          <p:nvPr/>
        </p:nvGrpSpPr>
        <p:grpSpPr>
          <a:xfrm>
            <a:off x="5382960" y="3994566"/>
            <a:ext cx="4767999" cy="1863327"/>
            <a:chOff x="5382960" y="3994566"/>
            <a:chExt cx="4767999" cy="1863327"/>
          </a:xfrm>
        </p:grpSpPr>
        <p:sp>
          <p:nvSpPr>
            <p:cNvPr id="52" name="TextBox 9"/>
            <p:cNvSpPr txBox="1">
              <a:spLocks noChangeArrowheads="1"/>
            </p:cNvSpPr>
            <p:nvPr/>
          </p:nvSpPr>
          <p:spPr bwMode="auto">
            <a:xfrm>
              <a:off x="5382960" y="3994566"/>
              <a:ext cx="4767999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030288" indent="-1030288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9pPr>
            </a:lstStyle>
            <a:p>
              <a:pPr marL="862013" indent="-862013"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Rule 11 –  On the Same Tack, Overlapped</a:t>
              </a:r>
              <a:br>
                <a:rPr lang="en-US" sz="1600" b="1" dirty="0">
                  <a:solidFill>
                    <a:schemeClr val="tx1"/>
                  </a:solidFill>
                  <a:latin typeface="+mn-lt"/>
                </a:rPr>
              </a:b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Orange (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windward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)</a:t>
              </a:r>
              <a:r>
                <a:rPr lang="en-US" sz="1600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shall</a:t>
              </a:r>
              <a:r>
                <a:rPr lang="en-US" sz="1600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keep clear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of Blue.</a:t>
              </a:r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88A3509-1B41-4FF5-9C8D-E2277CB6F51D}"/>
                </a:ext>
              </a:extLst>
            </p:cNvPr>
            <p:cNvGrpSpPr/>
            <p:nvPr/>
          </p:nvGrpSpPr>
          <p:grpSpPr>
            <a:xfrm>
              <a:off x="5427333" y="4812747"/>
              <a:ext cx="2153068" cy="1045146"/>
              <a:chOff x="5427333" y="4812747"/>
              <a:chExt cx="2153068" cy="1045146"/>
            </a:xfrm>
          </p:grpSpPr>
          <p:pic>
            <p:nvPicPr>
              <p:cNvPr id="47" name="Picture 46" descr="Shape, circle&#10;&#10;Description automatically generated">
                <a:extLst>
                  <a:ext uri="{FF2B5EF4-FFF2-40B4-BE49-F238E27FC236}">
                    <a16:creationId xmlns:a16="http://schemas.microsoft.com/office/drawing/2014/main" id="{E3594D4B-A340-4460-9D71-ED179E892C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335" t="91436"/>
              <a:stretch/>
            </p:blipFill>
            <p:spPr>
              <a:xfrm rot="382979">
                <a:off x="6354772" y="4913594"/>
                <a:ext cx="238706" cy="111843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54A81A8-276B-4DB8-84F1-476F77502EC2}"/>
                  </a:ext>
                </a:extLst>
              </p:cNvPr>
              <p:cNvGrpSpPr/>
              <p:nvPr/>
            </p:nvGrpSpPr>
            <p:grpSpPr>
              <a:xfrm>
                <a:off x="5427333" y="4812747"/>
                <a:ext cx="2153068" cy="1045146"/>
                <a:chOff x="5427333" y="4793697"/>
                <a:chExt cx="2153068" cy="1045146"/>
              </a:xfrm>
            </p:grpSpPr>
            <p:pic>
              <p:nvPicPr>
                <p:cNvPr id="44" name="Picture 43" descr="Shape&#10;&#10;Description automatically generated">
                  <a:extLst>
                    <a:ext uri="{FF2B5EF4-FFF2-40B4-BE49-F238E27FC236}">
                      <a16:creationId xmlns:a16="http://schemas.microsoft.com/office/drawing/2014/main" id="{28FCD0AC-2B5E-4B67-9E59-A3D97B4F30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352" t="94680"/>
                <a:stretch/>
              </p:blipFill>
              <p:spPr>
                <a:xfrm>
                  <a:off x="6140450" y="5471491"/>
                  <a:ext cx="1439951" cy="97697"/>
                </a:xfrm>
                <a:prstGeom prst="rect">
                  <a:avLst/>
                </a:prstGeom>
              </p:spPr>
            </p:pic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ECC56893-D817-4480-871E-F3156CA9A889}"/>
                    </a:ext>
                  </a:extLst>
                </p:cNvPr>
                <p:cNvGrpSpPr/>
                <p:nvPr/>
              </p:nvGrpSpPr>
              <p:grpSpPr>
                <a:xfrm>
                  <a:off x="5427333" y="4793697"/>
                  <a:ext cx="1015635" cy="1045146"/>
                  <a:chOff x="5427333" y="4793697"/>
                  <a:chExt cx="1015635" cy="1045146"/>
                </a:xfrm>
              </p:grpSpPr>
              <p:pic>
                <p:nvPicPr>
                  <p:cNvPr id="9" name="Picture 8" descr="Icon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D712845-AE8E-4904-923D-DE18805635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0286"/>
                  <a:stretch/>
                </p:blipFill>
                <p:spPr>
                  <a:xfrm rot="21022018">
                    <a:off x="5449908" y="4793697"/>
                    <a:ext cx="993060" cy="535531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 descr="Icon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0AB13C3D-2CDA-4059-B8C4-2E032D130C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0515"/>
                  <a:stretch/>
                </p:blipFill>
                <p:spPr>
                  <a:xfrm>
                    <a:off x="5427333" y="5305780"/>
                    <a:ext cx="993060" cy="533063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48976E8-CF24-4CC3-8D8A-46008A3B71FB}"/>
              </a:ext>
            </a:extLst>
          </p:cNvPr>
          <p:cNvGrpSpPr/>
          <p:nvPr/>
        </p:nvGrpSpPr>
        <p:grpSpPr>
          <a:xfrm>
            <a:off x="1373484" y="4134161"/>
            <a:ext cx="4165115" cy="1376878"/>
            <a:chOff x="1373484" y="4134161"/>
            <a:chExt cx="4165115" cy="1376878"/>
          </a:xfrm>
        </p:grpSpPr>
        <p:sp>
          <p:nvSpPr>
            <p:cNvPr id="53" name="TextBox 10"/>
            <p:cNvSpPr txBox="1">
              <a:spLocks noChangeArrowheads="1"/>
            </p:cNvSpPr>
            <p:nvPr/>
          </p:nvSpPr>
          <p:spPr bwMode="auto">
            <a:xfrm>
              <a:off x="1373484" y="4680042"/>
              <a:ext cx="331977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65138" indent="-465138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213974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213974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Rule 16 – Changing Course </a:t>
              </a:r>
            </a:p>
            <a:p>
              <a:pPr algn="l" eaLnBrk="1" hangingPunct="1"/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                 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Blue (</a:t>
              </a:r>
              <a:r>
                <a:rPr lang="en-US" sz="1600" dirty="0" err="1">
                  <a:solidFill>
                    <a:schemeClr val="tx1"/>
                  </a:solidFill>
                  <a:latin typeface="+mn-lt"/>
                </a:rPr>
                <a:t>RoW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) shall give</a:t>
              </a:r>
            </a:p>
            <a:p>
              <a:pPr algn="l" eaLnBrk="1" hangingPunct="1"/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                  Orange</a:t>
              </a:r>
              <a:r>
                <a:rPr lang="en-US" sz="1600" b="1" i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room</a:t>
              </a:r>
              <a:r>
                <a:rPr lang="en-US" sz="1600" dirty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to</a:t>
              </a:r>
              <a:r>
                <a:rPr lang="en-US" sz="1600" dirty="0">
                  <a:solidFill>
                    <a:srgbClr val="0033CC"/>
                  </a:solidFill>
                  <a:latin typeface="+mn-lt"/>
                </a:rPr>
                <a:t> </a:t>
              </a:r>
              <a:r>
                <a:rPr lang="en-US" sz="1600" b="1" i="1" dirty="0">
                  <a:solidFill>
                    <a:srgbClr val="6D2F72"/>
                  </a:solidFill>
                  <a:latin typeface="+mn-lt"/>
                </a:rPr>
                <a:t>keep clear.</a:t>
              </a:r>
              <a:endParaRPr lang="en-US" sz="1600" b="1" dirty="0">
                <a:solidFill>
                  <a:srgbClr val="6D2F72"/>
                </a:solidFill>
                <a:latin typeface="+mn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74828" y="4294340"/>
              <a:ext cx="1731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33CC"/>
                  </a:solidFill>
                </a:rPr>
                <a:t>Start Signal: 0.00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8A5CDD7-702D-4934-AC4B-4D8B60C8FB55}"/>
                </a:ext>
              </a:extLst>
            </p:cNvPr>
            <p:cNvGrpSpPr/>
            <p:nvPr/>
          </p:nvGrpSpPr>
          <p:grpSpPr>
            <a:xfrm>
              <a:off x="4051572" y="4134161"/>
              <a:ext cx="1487027" cy="1351287"/>
              <a:chOff x="4038872" y="4134161"/>
              <a:chExt cx="1487027" cy="1351287"/>
            </a:xfrm>
          </p:grpSpPr>
          <p:pic>
            <p:nvPicPr>
              <p:cNvPr id="31" name="Picture 30" descr="Shape, circle&#10;&#10;Description automatically generated">
                <a:extLst>
                  <a:ext uri="{FF2B5EF4-FFF2-40B4-BE49-F238E27FC236}">
                    <a16:creationId xmlns:a16="http://schemas.microsoft.com/office/drawing/2014/main" id="{02203E5B-4361-4B99-9A31-37F336E75E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49" t="76939" r="59719" b="6641"/>
              <a:stretch/>
            </p:blipFill>
            <p:spPr>
              <a:xfrm>
                <a:off x="5130800" y="4750727"/>
                <a:ext cx="395099" cy="214432"/>
              </a:xfrm>
              <a:prstGeom prst="rect">
                <a:avLst/>
              </a:prstGeom>
            </p:spPr>
          </p:pic>
          <p:pic>
            <p:nvPicPr>
              <p:cNvPr id="21" name="Picture 20" descr="Icon&#10;&#10;Description automatically generated">
                <a:extLst>
                  <a:ext uri="{FF2B5EF4-FFF2-40B4-BE49-F238E27FC236}">
                    <a16:creationId xmlns:a16="http://schemas.microsoft.com/office/drawing/2014/main" id="{C5EF9CB1-F0B1-4243-BC76-4E76BBA6D4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18" b="31540"/>
              <a:stretch/>
            </p:blipFill>
            <p:spPr>
              <a:xfrm>
                <a:off x="4693262" y="4134161"/>
                <a:ext cx="615335" cy="830997"/>
              </a:xfrm>
              <a:prstGeom prst="rect">
                <a:avLst/>
              </a:prstGeom>
            </p:spPr>
          </p:pic>
          <p:pic>
            <p:nvPicPr>
              <p:cNvPr id="45" name="Picture 44" descr="Shape&#10;&#10;Description automatically generated">
                <a:extLst>
                  <a:ext uri="{FF2B5EF4-FFF2-40B4-BE49-F238E27FC236}">
                    <a16:creationId xmlns:a16="http://schemas.microsoft.com/office/drawing/2014/main" id="{4CD5988F-29A6-4C8F-9B0E-E70D59E3C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39" t="63594" r="54263" b="4560"/>
              <a:stretch/>
            </p:blipFill>
            <p:spPr>
              <a:xfrm>
                <a:off x="4370731" y="4900672"/>
                <a:ext cx="1068672" cy="584776"/>
              </a:xfrm>
              <a:prstGeom prst="rect">
                <a:avLst/>
              </a:prstGeom>
            </p:spPr>
          </p:pic>
          <p:pic>
            <p:nvPicPr>
              <p:cNvPr id="33" name="Picture 32" descr="Icon&#10;&#10;Description automatically generated">
                <a:extLst>
                  <a:ext uri="{FF2B5EF4-FFF2-40B4-BE49-F238E27FC236}">
                    <a16:creationId xmlns:a16="http://schemas.microsoft.com/office/drawing/2014/main" id="{3947A4F0-FBBC-49FE-BE62-87AB00BA81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40" r="47410"/>
              <a:stretch/>
            </p:blipFill>
            <p:spPr>
              <a:xfrm>
                <a:off x="4038872" y="4343806"/>
                <a:ext cx="629810" cy="83099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1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6"/>
          <p:cNvSpPr>
            <a:spLocks noChangeArrowheads="1"/>
          </p:cNvSpPr>
          <p:nvPr/>
        </p:nvSpPr>
        <p:spPr bwMode="auto">
          <a:xfrm>
            <a:off x="1191490" y="1026895"/>
            <a:ext cx="8270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34950" indent="-234950"/>
            <a:r>
              <a:rPr lang="en-US" sz="3200" b="1" dirty="0">
                <a:latin typeface="+mn-lt"/>
              </a:rPr>
              <a:t>What is Blue’s </a:t>
            </a:r>
            <a:r>
              <a:rPr lang="en-US" sz="3200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sz="3200" b="1" dirty="0">
                <a:latin typeface="+mn-lt"/>
              </a:rPr>
              <a:t>?</a:t>
            </a:r>
          </a:p>
        </p:txBody>
      </p:sp>
      <p:sp>
        <p:nvSpPr>
          <p:cNvPr id="111622" name="Text Box 15"/>
          <p:cNvSpPr txBox="1">
            <a:spLocks noChangeArrowheads="1"/>
          </p:cNvSpPr>
          <p:nvPr/>
        </p:nvSpPr>
        <p:spPr bwMode="auto">
          <a:xfrm>
            <a:off x="1191491" y="1766662"/>
            <a:ext cx="413537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After the starting signal, Blue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leeward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 may not sail above her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sz="2000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(rule 17) which, when sailing to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windward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is usually close-hauled.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191489" y="3397878"/>
            <a:ext cx="46949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However, in order to pass on the correct side of the starting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Blue’s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sz="2000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may be to momentarily luff up to head-to-wind (def.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1489" y="4721317"/>
            <a:ext cx="59847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Yellow must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keep clear</a:t>
            </a:r>
            <a:r>
              <a:rPr lang="en-US" sz="2000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of Blue (rule 11), but while Blue is changing course, she must give Yellow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room</a:t>
            </a:r>
            <a:r>
              <a:rPr lang="en-US" sz="2000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to do so (rule 16).</a:t>
            </a:r>
          </a:p>
          <a:p>
            <a:pPr algn="l">
              <a:defRPr/>
            </a:pPr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60D3808-E327-4773-8F63-DEC0B25DD61E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The Start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AA5E6E-EDE7-4603-9E0C-5945C1CE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74" y="1447800"/>
            <a:ext cx="6742326" cy="472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  <p:bldP spid="3687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191491" y="1083306"/>
            <a:ext cx="5714916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Calibri"/>
              </a:rPr>
              <a:t>Rule 10: </a:t>
            </a:r>
            <a:r>
              <a:rPr lang="en-US" b="1" i="1" dirty="0">
                <a:solidFill>
                  <a:srgbClr val="6D2F72"/>
                </a:solidFill>
                <a:latin typeface="Calibri"/>
              </a:rPr>
              <a:t>Port</a:t>
            </a:r>
            <a:r>
              <a:rPr lang="en-US" b="1" dirty="0">
                <a:solidFill>
                  <a:srgbClr val="6D2F72"/>
                </a:solidFill>
                <a:latin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must</a:t>
            </a:r>
            <a:r>
              <a:rPr lang="en-US" b="1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Calibri"/>
              </a:rPr>
              <a:t>keep clear.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Calibri"/>
              </a:rPr>
              <a:t>Rule 16.1: 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Protects the </a:t>
            </a:r>
            <a:r>
              <a:rPr lang="en-US" b="1" i="1" dirty="0">
                <a:solidFill>
                  <a:srgbClr val="6D2F72"/>
                </a:solidFill>
                <a:latin typeface="Calibri"/>
              </a:rPr>
              <a:t>keep clear 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boat from the right-of-way boat’s unpredictable or last-second changes of course, which would prevent</a:t>
            </a:r>
            <a:r>
              <a:rPr lang="en-US" b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Calibri"/>
              </a:rPr>
              <a:t>port</a:t>
            </a:r>
            <a:r>
              <a:rPr lang="en-US" b="1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from</a:t>
            </a:r>
            <a:r>
              <a:rPr lang="en-US" b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Calibri"/>
              </a:rPr>
              <a:t>keeping clear</a:t>
            </a:r>
            <a:r>
              <a:rPr lang="en-US" b="1" dirty="0">
                <a:solidFill>
                  <a:schemeClr val="tx1"/>
                </a:solidFill>
                <a:latin typeface="Calibri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  <a:latin typeface="Calibri"/>
              </a:rPr>
              <a:t>Possible conclusions: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6D2F72"/>
                </a:solidFill>
                <a:latin typeface="Calibri"/>
              </a:rPr>
              <a:t>Port kept clear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6D2F72"/>
                </a:solidFill>
                <a:latin typeface="Calibri"/>
              </a:rPr>
              <a:t>Port</a:t>
            </a:r>
            <a:r>
              <a:rPr lang="en-US" i="1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did not </a:t>
            </a:r>
            <a:r>
              <a:rPr lang="en-US" i="1" dirty="0">
                <a:solidFill>
                  <a:srgbClr val="6D2F72"/>
                </a:solidFill>
                <a:latin typeface="Calibri"/>
              </a:rPr>
              <a:t>keep clear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6D2F72"/>
                </a:solidFill>
                <a:latin typeface="Calibri"/>
              </a:rPr>
              <a:t>Starboard</a:t>
            </a:r>
            <a:r>
              <a:rPr lang="en-US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did not give </a:t>
            </a:r>
            <a:r>
              <a:rPr lang="en-US" i="1" dirty="0">
                <a:solidFill>
                  <a:srgbClr val="6D2F72"/>
                </a:solidFill>
                <a:latin typeface="Calibri"/>
              </a:rPr>
              <a:t>room</a:t>
            </a:r>
            <a:r>
              <a:rPr lang="en-US" dirty="0">
                <a:solidFill>
                  <a:srgbClr val="0033CC"/>
                </a:solidFill>
                <a:latin typeface="Calibri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/>
              </a:rPr>
              <a:t>while changing course…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F6AD64-C5D7-447A-917D-BE808DB4C609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Windward Legs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1FA704-36D8-4F27-9D83-F173EAF995B9}"/>
              </a:ext>
            </a:extLst>
          </p:cNvPr>
          <p:cNvGrpSpPr/>
          <p:nvPr/>
        </p:nvGrpSpPr>
        <p:grpSpPr>
          <a:xfrm>
            <a:off x="6763109" y="177800"/>
            <a:ext cx="4436551" cy="6056713"/>
            <a:chOff x="6763109" y="177800"/>
            <a:chExt cx="4436551" cy="60567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64624E-8DDB-445D-B795-00C4293BD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032" y="177800"/>
              <a:ext cx="4047628" cy="5774694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66DF2E-F171-4AAB-BAD7-CF0AEBE0122D}"/>
                </a:ext>
              </a:extLst>
            </p:cNvPr>
            <p:cNvGrpSpPr/>
            <p:nvPr/>
          </p:nvGrpSpPr>
          <p:grpSpPr>
            <a:xfrm>
              <a:off x="6763109" y="5063055"/>
              <a:ext cx="3708974" cy="1171458"/>
              <a:chOff x="6763109" y="5063055"/>
              <a:chExt cx="3708974" cy="1171458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4856F35-987F-4CC6-A562-53B08782816A}"/>
                  </a:ext>
                </a:extLst>
              </p:cNvPr>
              <p:cNvSpPr/>
              <p:nvPr/>
            </p:nvSpPr>
            <p:spPr>
              <a:xfrm>
                <a:off x="7698688" y="5063055"/>
                <a:ext cx="2389517" cy="1005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C66E71E-D8D2-448B-9485-404BBEFB3A19}"/>
                  </a:ext>
                </a:extLst>
              </p:cNvPr>
              <p:cNvSpPr txBox="1"/>
              <p:nvPr/>
            </p:nvSpPr>
            <p:spPr>
              <a:xfrm>
                <a:off x="6763109" y="5157295"/>
                <a:ext cx="370897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+mn-lt"/>
                  </a:rPr>
                  <a:t>Rule 16.1</a:t>
                </a:r>
                <a:br>
                  <a:rPr lang="en-US" sz="1600" dirty="0">
                    <a:latin typeface="+mn-lt"/>
                  </a:rPr>
                </a:br>
                <a:r>
                  <a:rPr lang="en-US" sz="1600" dirty="0">
                    <a:latin typeface="+mn-lt"/>
                  </a:rPr>
                  <a:t>Yellow (starboard) breaks rule 16.1 if she changes her course with the </a:t>
                </a:r>
                <a:r>
                  <a:rPr lang="en-US" sz="1600" dirty="0" err="1">
                    <a:latin typeface="+mn-lt"/>
                  </a:rPr>
                  <a:t>windshift</a:t>
                </a:r>
                <a:r>
                  <a:rPr lang="en-US" sz="1600" dirty="0">
                    <a:latin typeface="+mn-lt"/>
                  </a:rPr>
                  <a:t> and does not give Blue room to keep clear.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722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91491" y="1098178"/>
            <a:ext cx="10253793" cy="2895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effectLst/>
              </a:rPr>
              <a:t>So how close is too close?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On a two-lane road, when wanting to pass, </a:t>
            </a:r>
            <a:r>
              <a:rPr lang="en-US" sz="2800" i="1" dirty="0">
                <a:solidFill>
                  <a:schemeClr val="tx1"/>
                </a:solidFill>
              </a:rPr>
              <a:t>it depends…</a:t>
            </a:r>
          </a:p>
          <a:p>
            <a:pPr lvl="1" eaLnBrk="1" hangingPunct="1"/>
            <a:r>
              <a:rPr lang="en-US" sz="2400" b="0" dirty="0"/>
              <a:t>Are you driving a race car or a tractor?</a:t>
            </a:r>
          </a:p>
          <a:p>
            <a:pPr lvl="1" eaLnBrk="1" hangingPunct="1"/>
            <a:r>
              <a:rPr lang="en-US" sz="2400" b="0" dirty="0"/>
              <a:t>What are you passing?</a:t>
            </a:r>
          </a:p>
          <a:p>
            <a:pPr lvl="1" eaLnBrk="1" hangingPunct="1"/>
            <a:r>
              <a:rPr lang="en-US" sz="2400" b="0" dirty="0"/>
              <a:t>What’s coming in the opposite direction?</a:t>
            </a:r>
          </a:p>
        </p:txBody>
      </p:sp>
      <p:pic>
        <p:nvPicPr>
          <p:cNvPr id="91140" name="Picture 4" descr="MCj0290746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9365" y="4231341"/>
            <a:ext cx="1752600" cy="1157288"/>
          </a:xfrm>
        </p:spPr>
      </p:pic>
      <p:pic>
        <p:nvPicPr>
          <p:cNvPr id="91142" name="Picture 6" descr="MCj0311990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0843" y="4014833"/>
            <a:ext cx="3605811" cy="1479693"/>
          </a:xfrm>
        </p:spPr>
      </p:pic>
      <p:pic>
        <p:nvPicPr>
          <p:cNvPr id="91146" name="Picture 10" descr="MCj032670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48" y="3536611"/>
            <a:ext cx="3228191" cy="195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9DF1202-5449-42F5-B157-9F4D54B50BB3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Windward Legs</a:t>
            </a:r>
          </a:p>
        </p:txBody>
      </p:sp>
    </p:spTree>
    <p:extLst>
      <p:ext uri="{BB962C8B-B14F-4D97-AF65-F5344CB8AC3E}">
        <p14:creationId xmlns:p14="http://schemas.microsoft.com/office/powerpoint/2010/main" val="349184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208081" y="1028383"/>
            <a:ext cx="6177492" cy="4832637"/>
          </a:xfrm>
        </p:spPr>
        <p:txBody>
          <a:bodyPr/>
          <a:lstStyle/>
          <a:p>
            <a:pPr marL="342900" indent="-342900"/>
            <a:r>
              <a:rPr lang="en-US" dirty="0">
                <a:effectLst/>
              </a:rPr>
              <a:t>So how close is too close?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 sailboat racing it also depends on…</a:t>
            </a:r>
          </a:p>
          <a:p>
            <a:pPr marL="692150" lvl="1" indent="-342900" eaLnBrk="1" hangingPunct="1"/>
            <a:r>
              <a:rPr lang="en-US" sz="2400" b="0" dirty="0"/>
              <a:t>Distance between boats</a:t>
            </a:r>
          </a:p>
          <a:p>
            <a:pPr marL="692150" lvl="1" indent="-342900" eaLnBrk="1" hangingPunct="1"/>
            <a:r>
              <a:rPr lang="en-US" sz="2400" b="0" dirty="0"/>
              <a:t>Speed of boats</a:t>
            </a:r>
          </a:p>
          <a:p>
            <a:pPr marL="692150" lvl="1" indent="-342900" eaLnBrk="1" hangingPunct="1"/>
            <a:r>
              <a:rPr lang="en-US" sz="2400" b="0" dirty="0"/>
              <a:t>Size, maneuverability of boats</a:t>
            </a:r>
          </a:p>
          <a:p>
            <a:pPr marL="692150" lvl="1" indent="-342900" eaLnBrk="1" hangingPunct="1"/>
            <a:r>
              <a:rPr lang="en-US" sz="2400" b="0" dirty="0"/>
              <a:t>Visibility between boats</a:t>
            </a:r>
          </a:p>
          <a:p>
            <a:pPr marL="692150" lvl="1" indent="-342900" eaLnBrk="1" hangingPunct="1"/>
            <a:r>
              <a:rPr lang="en-US" sz="2400" b="0" dirty="0"/>
              <a:t>Angle of convergence</a:t>
            </a:r>
            <a:br>
              <a:rPr lang="en-US" sz="2400" b="0" dirty="0"/>
            </a:br>
            <a:endParaRPr lang="en-US" sz="2400" b="0" dirty="0"/>
          </a:p>
          <a:p>
            <a:pPr marL="403225" indent="-403225" eaLnBrk="1" hangingPunct="1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These are the key facts needed to reach a conclusion.</a:t>
            </a:r>
          </a:p>
          <a:p>
            <a:endParaRPr lang="en-US" dirty="0"/>
          </a:p>
        </p:txBody>
      </p:sp>
      <p:pic>
        <p:nvPicPr>
          <p:cNvPr id="114693" name="Picture 5" descr="j109bi1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4" y="1313330"/>
            <a:ext cx="2951269" cy="1981200"/>
          </a:xfrm>
        </p:spPr>
      </p:pic>
      <p:pic>
        <p:nvPicPr>
          <p:cNvPr id="114694" name="Picture 14" descr="Cat22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5"/>
          <a:stretch/>
        </p:blipFill>
        <p:spPr>
          <a:xfrm>
            <a:off x="8360486" y="3524554"/>
            <a:ext cx="2020644" cy="230419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BEA4A8-4AA3-4677-A0FF-270F120AB753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Windward Legs</a:t>
            </a:r>
          </a:p>
        </p:txBody>
      </p:sp>
    </p:spTree>
    <p:extLst>
      <p:ext uri="{BB962C8B-B14F-4D97-AF65-F5344CB8AC3E}">
        <p14:creationId xmlns:p14="http://schemas.microsoft.com/office/powerpoint/2010/main" val="210252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320B087-7151-4F6E-9C69-989AB4FC6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24" y="2387568"/>
            <a:ext cx="4686954" cy="3877216"/>
          </a:xfrm>
          <a:prstGeom prst="rect">
            <a:avLst/>
          </a:prstGeom>
        </p:spPr>
      </p:pic>
      <p:sp>
        <p:nvSpPr>
          <p:cNvPr id="115718" name="Text Box 12"/>
          <p:cNvSpPr txBox="1">
            <a:spLocks noChangeArrowheads="1"/>
          </p:cNvSpPr>
          <p:nvPr/>
        </p:nvSpPr>
        <p:spPr bwMode="auto">
          <a:xfrm>
            <a:off x="1191478" y="2389168"/>
            <a:ext cx="51973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7663" indent="-347663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Rule 18 applies until Blue either has been given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mark-room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passes head to wind, or leaves the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zone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eaLnBrk="1" hangingPunct="1"/>
            <a:endParaRPr lang="en-US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FC27F5-5804-4A45-AC51-85669354FF77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Windward Mark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91490" y="866775"/>
            <a:ext cx="10253783" cy="4221163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Not</a:t>
            </a:r>
            <a:r>
              <a:rPr lang="en-US" sz="2800" dirty="0"/>
              <a:t> </a:t>
            </a:r>
            <a:r>
              <a:rPr lang="en-US" sz="2800" i="1" dirty="0"/>
              <a:t>overlapped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at the </a:t>
            </a:r>
            <a:r>
              <a:rPr lang="en-US" sz="2800" i="1" dirty="0"/>
              <a:t>zone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(3 hull lengths)</a:t>
            </a:r>
          </a:p>
          <a:p>
            <a:pPr eaLnBrk="1" hangingPunct="1">
              <a:spcBef>
                <a:spcPct val="0"/>
              </a:spcBef>
              <a:spcAft>
                <a:spcPct val="50000"/>
              </a:spcAft>
            </a:pPr>
            <a:r>
              <a:rPr lang="en-US" sz="2400" b="0" dirty="0">
                <a:solidFill>
                  <a:schemeClr val="tx1"/>
                </a:solidFill>
              </a:rPr>
              <a:t>Yellow must give Blue </a:t>
            </a:r>
            <a:r>
              <a:rPr lang="en-US" sz="2400" i="1" dirty="0"/>
              <a:t>mark-room</a:t>
            </a:r>
            <a:r>
              <a:rPr lang="en-US" sz="2400" b="0" dirty="0">
                <a:solidFill>
                  <a:schemeClr val="tx1"/>
                </a:solidFill>
              </a:rPr>
              <a:t>, which includes </a:t>
            </a:r>
            <a:r>
              <a:rPr lang="en-US" sz="2400" i="1" dirty="0"/>
              <a:t>room</a:t>
            </a:r>
            <a:r>
              <a:rPr lang="en-US" sz="2400" dirty="0"/>
              <a:t> </a:t>
            </a:r>
            <a:r>
              <a:rPr lang="en-US" sz="2400" b="0" dirty="0">
                <a:solidFill>
                  <a:schemeClr val="tx1"/>
                </a:solidFill>
              </a:rPr>
              <a:t>for Blue to bear away to the course needed to begin sailing the next leg</a:t>
            </a:r>
            <a:r>
              <a:rPr lang="en-US" sz="2400" dirty="0"/>
              <a:t> </a:t>
            </a:r>
            <a:r>
              <a:rPr lang="en-US" sz="2400" b="0" dirty="0">
                <a:solidFill>
                  <a:schemeClr val="tx1"/>
                </a:solidFill>
              </a:rPr>
              <a:t>(def. </a:t>
            </a:r>
            <a:r>
              <a:rPr lang="en-US" sz="2400" i="1" dirty="0"/>
              <a:t>mark-room</a:t>
            </a:r>
            <a:r>
              <a:rPr lang="en-US" sz="2400" b="0" dirty="0">
                <a:solidFill>
                  <a:schemeClr val="tx1"/>
                </a:solidFill>
              </a:rPr>
              <a:t>).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E8ABBE-98A5-4B65-BDDB-9BEDFCFB438B}"/>
              </a:ext>
            </a:extLst>
          </p:cNvPr>
          <p:cNvCxnSpPr/>
          <p:nvPr/>
        </p:nvCxnSpPr>
        <p:spPr>
          <a:xfrm>
            <a:off x="6849942" y="2717637"/>
            <a:ext cx="367322" cy="438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09753C-B494-4526-B95A-4219725C08AA}"/>
              </a:ext>
            </a:extLst>
          </p:cNvPr>
          <p:cNvCxnSpPr/>
          <p:nvPr/>
        </p:nvCxnSpPr>
        <p:spPr>
          <a:xfrm flipV="1">
            <a:off x="9686925" y="4895850"/>
            <a:ext cx="1038225" cy="1095375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3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  <p:bldP spid="5017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191490" y="1005841"/>
            <a:ext cx="10534337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692150" indent="-2349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chemeClr val="tx1"/>
                </a:solidFill>
                <a:latin typeface="+mn-lt"/>
              </a:rPr>
              <a:t>Rule 18.3 – Tacking When Approaching a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to be left to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Port</a:t>
            </a: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Blue and Orange (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port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 pass head to wind from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port</a:t>
            </a:r>
            <a:r>
              <a:rPr lang="en-US" sz="20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starboard</a:t>
            </a:r>
            <a:r>
              <a:rPr lang="en-US" sz="20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in the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zone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and are then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fetching</a:t>
            </a:r>
            <a:r>
              <a:rPr lang="en-US" sz="2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</a:t>
            </a:r>
            <a:r>
              <a:rPr lang="en-US" sz="2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000" b="1" i="1" dirty="0">
                <a:solidFill>
                  <a:schemeClr val="tx1"/>
                </a:solidFill>
                <a:latin typeface="+mn-lt"/>
              </a:rPr>
              <a:t>.</a:t>
            </a:r>
            <a:br>
              <a:rPr lang="en-US" sz="2000" b="1" i="1" dirty="0">
                <a:solidFill>
                  <a:schemeClr val="tx1"/>
                </a:solidFill>
                <a:latin typeface="+mn-lt"/>
              </a:rPr>
            </a:br>
            <a:endParaRPr lang="en-US" sz="2000" b="1" i="1" dirty="0">
              <a:solidFill>
                <a:schemeClr val="tx1"/>
              </a:solidFill>
              <a:latin typeface="+mn-lt"/>
            </a:endParaRPr>
          </a:p>
          <a:p>
            <a:pPr marL="800100" lvl="1" indent="-342900" algn="l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Yellow and Green (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starboard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 have been sailing on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starboard</a:t>
            </a:r>
            <a:r>
              <a:rPr lang="en-US" sz="20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since entering the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zone</a:t>
            </a:r>
            <a:r>
              <a:rPr lang="en-US" sz="2000" b="1" i="1" dirty="0">
                <a:solidFill>
                  <a:schemeClr val="tx1"/>
                </a:solidFill>
                <a:latin typeface="+mn-lt"/>
              </a:rPr>
              <a:t>.</a:t>
            </a:r>
            <a:br>
              <a:rPr lang="en-US" sz="2000" b="1" i="1" dirty="0">
                <a:solidFill>
                  <a:schemeClr val="tx1"/>
                </a:solidFill>
                <a:latin typeface="+mn-lt"/>
              </a:rPr>
            </a:br>
            <a:endParaRPr lang="en-US" sz="2000" b="1" i="1" dirty="0">
              <a:solidFill>
                <a:schemeClr val="tx1"/>
              </a:solidFill>
              <a:latin typeface="+mn-lt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Blue and Orange break rule 18.3 by causing Yellow and Green to sail above close-hauled to avoid contact.</a:t>
            </a:r>
          </a:p>
          <a:p>
            <a:pPr lvl="1" algn="l" eaLnBrk="1" hangingPunct="1">
              <a:buFontTx/>
              <a:buChar char="•"/>
            </a:pPr>
            <a:endParaRPr lang="en-US" sz="2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3BA3DE-F801-4E19-9985-CF1A3BE3E3DF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Windward Mark</a:t>
            </a:r>
          </a:p>
        </p:txBody>
      </p:sp>
      <p:pic>
        <p:nvPicPr>
          <p:cNvPr id="7" name="Picture 6" descr="A picture containing colorful&#10;&#10;Description automatically generated">
            <a:extLst>
              <a:ext uri="{FF2B5EF4-FFF2-40B4-BE49-F238E27FC236}">
                <a16:creationId xmlns:a16="http://schemas.microsoft.com/office/drawing/2014/main" id="{02E8ECCD-D151-45FC-A3AE-6A21C205D6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702"/>
          <a:stretch/>
        </p:blipFill>
        <p:spPr>
          <a:xfrm>
            <a:off x="7223088" y="3483527"/>
            <a:ext cx="3263937" cy="2764871"/>
          </a:xfrm>
          <a:prstGeom prst="rect">
            <a:avLst/>
          </a:prstGeom>
        </p:spPr>
      </p:pic>
      <p:pic>
        <p:nvPicPr>
          <p:cNvPr id="12" name="Picture 11" descr="A picture containing colorful&#10;&#10;Description automatically generated">
            <a:extLst>
              <a:ext uri="{FF2B5EF4-FFF2-40B4-BE49-F238E27FC236}">
                <a16:creationId xmlns:a16="http://schemas.microsoft.com/office/drawing/2014/main" id="{AD2175AC-BB8B-4384-92C1-A2994385EE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/>
          <a:stretch/>
        </p:blipFill>
        <p:spPr>
          <a:xfrm>
            <a:off x="2486694" y="3177242"/>
            <a:ext cx="3152072" cy="298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3"/>
          <p:cNvSpPr>
            <a:spLocks noGrp="1" noChangeArrowheads="1"/>
          </p:cNvSpPr>
          <p:nvPr>
            <p:ph idx="1"/>
          </p:nvPr>
        </p:nvSpPr>
        <p:spPr>
          <a:xfrm>
            <a:off x="1191491" y="1005840"/>
            <a:ext cx="11000509" cy="4349437"/>
          </a:xfrm>
          <a:ln>
            <a:noFill/>
          </a:ln>
        </p:spPr>
        <p:txBody>
          <a:bodyPr/>
          <a:lstStyle/>
          <a:p>
            <a:r>
              <a:rPr lang="en-US" dirty="0">
                <a:effectLst/>
              </a:rPr>
              <a:t>What This Covers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ffectLst/>
              </a:rPr>
              <a:t>Key Definitions for Judging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ffectLst/>
              </a:rPr>
              <a:t>How do the RRS fit together around the race course?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effectLst/>
              </a:rPr>
              <a:t>How do the rules that apply change as the situation changes?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746697-0127-4B0E-BF14-1BD853DAD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005840"/>
          </a:xfrm>
        </p:spPr>
        <p:txBody>
          <a:bodyPr/>
          <a:lstStyle/>
          <a:p>
            <a:pPr algn="ctr"/>
            <a:r>
              <a:rPr lang="en-US" dirty="0"/>
              <a:t>Around the Course</a:t>
            </a:r>
          </a:p>
        </p:txBody>
      </p:sp>
    </p:spTree>
    <p:extLst>
      <p:ext uri="{BB962C8B-B14F-4D97-AF65-F5344CB8AC3E}">
        <p14:creationId xmlns:p14="http://schemas.microsoft.com/office/powerpoint/2010/main" val="4835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olorful&#10;&#10;Description automatically generated">
            <a:extLst>
              <a:ext uri="{FF2B5EF4-FFF2-40B4-BE49-F238E27FC236}">
                <a16:creationId xmlns:a16="http://schemas.microsoft.com/office/drawing/2014/main" id="{735EF0E6-7DC7-429F-9358-66CEBCC106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8" b="6702"/>
          <a:stretch/>
        </p:blipFill>
        <p:spPr>
          <a:xfrm>
            <a:off x="7014218" y="1653379"/>
            <a:ext cx="4431067" cy="4424043"/>
          </a:xfrm>
          <a:prstGeom prst="rect">
            <a:avLst/>
          </a:prstGeom>
        </p:spPr>
      </p:pic>
      <p:sp>
        <p:nvSpPr>
          <p:cNvPr id="117765" name="TextBox 10"/>
          <p:cNvSpPr txBox="1">
            <a:spLocks noChangeArrowheads="1"/>
          </p:cNvSpPr>
          <p:nvPr/>
        </p:nvSpPr>
        <p:spPr bwMode="auto">
          <a:xfrm>
            <a:off x="8679186" y="5520548"/>
            <a:ext cx="25806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tx1"/>
                </a:solidFill>
                <a:latin typeface="+mn-lt"/>
              </a:rPr>
              <a:t>Rule 10 – On Opposite Tacks</a:t>
            </a:r>
          </a:p>
        </p:txBody>
      </p:sp>
      <p:sp>
        <p:nvSpPr>
          <p:cNvPr id="117766" name="TextBox 11"/>
          <p:cNvSpPr txBox="1">
            <a:spLocks noChangeArrowheads="1"/>
          </p:cNvSpPr>
          <p:nvPr/>
        </p:nvSpPr>
        <p:spPr bwMode="auto">
          <a:xfrm>
            <a:off x="2983147" y="3991832"/>
            <a:ext cx="56960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dirty="0">
                <a:solidFill>
                  <a:schemeClr val="tx1"/>
                </a:solidFill>
                <a:latin typeface="+mn-lt"/>
              </a:rPr>
              <a:t>Rule 13 - While Tacking</a:t>
            </a:r>
            <a:b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Orange passes head to wind and becomes subject to rule 13 until she reaches a close-hauled course.</a:t>
            </a:r>
          </a:p>
        </p:txBody>
      </p:sp>
      <p:sp>
        <p:nvSpPr>
          <p:cNvPr id="117767" name="TextBox 12"/>
          <p:cNvSpPr txBox="1">
            <a:spLocks noChangeArrowheads="1"/>
          </p:cNvSpPr>
          <p:nvPr/>
        </p:nvSpPr>
        <p:spPr bwMode="auto">
          <a:xfrm>
            <a:off x="1197907" y="998898"/>
            <a:ext cx="10994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chemeClr val="tx1"/>
                </a:solidFill>
                <a:latin typeface="+mn-lt"/>
              </a:rPr>
              <a:t>Rule 18.3 – Tacking When Approaching a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to be Left to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Port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17768" name="TextBox 6"/>
          <p:cNvSpPr txBox="1">
            <a:spLocks noChangeArrowheads="1"/>
          </p:cNvSpPr>
          <p:nvPr/>
        </p:nvSpPr>
        <p:spPr bwMode="auto">
          <a:xfrm>
            <a:off x="4420464" y="2991942"/>
            <a:ext cx="41817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000" b="1" dirty="0">
                <a:solidFill>
                  <a:schemeClr val="tx1"/>
                </a:solidFill>
                <a:latin typeface="+mn-lt"/>
              </a:rPr>
              <a:t>Rule 11 – Same Tack,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Overlapped</a:t>
            </a:r>
            <a:br>
              <a:rPr lang="en-US" sz="2000" b="1" dirty="0">
                <a:solidFill>
                  <a:srgbClr val="0033CC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Orange is </a:t>
            </a:r>
            <a:r>
              <a:rPr lang="en-US" sz="2000" i="1" dirty="0">
                <a:solidFill>
                  <a:srgbClr val="6D2F72"/>
                </a:solidFill>
                <a:latin typeface="+mn-lt"/>
              </a:rPr>
              <a:t>leeward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boat.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7907" y="1668503"/>
            <a:ext cx="5965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In position 4, Orange luffs above close-hauled to clear the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000" dirty="0">
                <a:latin typeface="+mn-lt"/>
              </a:rPr>
              <a:t>.  As a result of her luff,  Green sails above close-hauled to avoid  Orange. Orange breaks rule 18.3.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323FA1D-2AA8-4A46-B604-30DA9EEC2E62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Windward Mark</a:t>
            </a:r>
          </a:p>
        </p:txBody>
      </p:sp>
    </p:spTree>
    <p:extLst>
      <p:ext uri="{BB962C8B-B14F-4D97-AF65-F5344CB8AC3E}">
        <p14:creationId xmlns:p14="http://schemas.microsoft.com/office/powerpoint/2010/main" val="3367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  <p:bldP spid="117766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191491" y="2895798"/>
            <a:ext cx="517051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685800" algn="l"/>
              </a:tabLst>
              <a:defRPr sz="2400">
                <a:solidFill>
                  <a:srgbClr val="213974"/>
                </a:solidFill>
                <a:latin typeface="Arial" charset="0"/>
              </a:defRPr>
            </a:lvl1pPr>
            <a:lvl2pPr marL="685800" indent="-234950" eaLnBrk="0" hangingPunct="0">
              <a:tabLst>
                <a:tab pos="685800" algn="l"/>
              </a:tabLst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85800" algn="l"/>
              </a:tabLst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85800" algn="l"/>
              </a:tabLst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85800" algn="l"/>
              </a:tabLst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chemeClr val="tx1"/>
                </a:solidFill>
                <a:latin typeface="+mn-lt"/>
              </a:rPr>
              <a:t>Rule 18.3 applies; therefore rule 18.2 does not: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Yellow becomes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overlapped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inside of Blue just prior to position 4.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Blue must give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mark-room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Yellow.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191491" y="1377915"/>
            <a:ext cx="1041601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692150" indent="-2349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Blue passes head to wind from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port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starboard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in the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zone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and is then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fetching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the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Yellow entered the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zone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on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starboard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and has remained on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starboard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.</a:t>
            </a:r>
            <a:endParaRPr lang="en-US" sz="2000" b="1" dirty="0">
              <a:solidFill>
                <a:srgbClr val="6D2F72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EDCFAB-5DCF-4E2D-A360-30B80861B2F3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Windward Mark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A5927D-89A9-40AE-8D54-C89A0F2EC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0716" y="2395810"/>
            <a:ext cx="3863634" cy="3843435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756D9768-7012-4A1B-8A2B-DF6838F80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907" y="998898"/>
            <a:ext cx="109940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chemeClr val="tx1"/>
                </a:solidFill>
                <a:latin typeface="+mn-lt"/>
              </a:rPr>
              <a:t>Rule 18.3 – Tacking When Approaching a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to be Left to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Port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87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91492" y="876744"/>
            <a:ext cx="10459040" cy="5378335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Starboard Rounding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0" dirty="0">
                <a:solidFill>
                  <a:schemeClr val="tx1"/>
                </a:solidFill>
              </a:rPr>
              <a:t>Blue and Yellow are approaching the windward </a:t>
            </a:r>
            <a:r>
              <a:rPr lang="en-US" sz="2000" i="1" dirty="0"/>
              <a:t>mark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chemeClr val="tx1"/>
                </a:solidFill>
              </a:rPr>
              <a:t>to be rounded to </a:t>
            </a:r>
            <a:r>
              <a:rPr lang="en-US" sz="2000" i="1" dirty="0"/>
              <a:t>starboard</a:t>
            </a:r>
            <a:r>
              <a:rPr lang="en-US" sz="2000" b="0" dirty="0">
                <a:solidFill>
                  <a:schemeClr val="tx1"/>
                </a:solidFill>
              </a:rPr>
              <a:t>.  Blue, on </a:t>
            </a:r>
            <a:r>
              <a:rPr lang="en-US" sz="2000" i="1" dirty="0"/>
              <a:t>port</a:t>
            </a:r>
            <a:r>
              <a:rPr lang="en-US" sz="2000" b="0" dirty="0">
                <a:solidFill>
                  <a:schemeClr val="tx1"/>
                </a:solidFill>
              </a:rPr>
              <a:t>, is </a:t>
            </a:r>
            <a:r>
              <a:rPr lang="en-US" sz="2000" i="1" dirty="0"/>
              <a:t>fetching</a:t>
            </a:r>
            <a:r>
              <a:rPr lang="en-US" sz="2000" b="0" i="1" dirty="0">
                <a:solidFill>
                  <a:schemeClr val="tx1"/>
                </a:solidFill>
              </a:rPr>
              <a:t> </a:t>
            </a:r>
            <a:r>
              <a:rPr lang="en-US" sz="2000" b="0" dirty="0">
                <a:solidFill>
                  <a:schemeClr val="tx1"/>
                </a:solidFill>
              </a:rPr>
              <a:t>the </a:t>
            </a:r>
            <a:r>
              <a:rPr lang="en-US" sz="2000" i="1" dirty="0"/>
              <a:t>mark</a:t>
            </a:r>
            <a:r>
              <a:rPr lang="en-US" sz="2000" b="0" dirty="0">
                <a:solidFill>
                  <a:schemeClr val="tx1"/>
                </a:solidFill>
              </a:rPr>
              <a:t>. Yellow, on </a:t>
            </a:r>
            <a:r>
              <a:rPr lang="en-US" sz="2000" i="1" dirty="0"/>
              <a:t>starboard</a:t>
            </a:r>
            <a:r>
              <a:rPr lang="en-US" sz="2000" b="0" dirty="0">
                <a:solidFill>
                  <a:schemeClr val="tx1"/>
                </a:solidFill>
              </a:rPr>
              <a:t>, tacks from </a:t>
            </a:r>
            <a:r>
              <a:rPr lang="en-US" sz="2000" i="1" dirty="0"/>
              <a:t>starboard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chemeClr val="tx1"/>
                </a:solidFill>
              </a:rPr>
              <a:t>to </a:t>
            </a:r>
            <a:r>
              <a:rPr lang="en-US" sz="2000" i="1" dirty="0"/>
              <a:t>port clear ahead </a:t>
            </a:r>
            <a:r>
              <a:rPr lang="en-US" sz="2000" b="0" dirty="0">
                <a:solidFill>
                  <a:schemeClr val="tx1"/>
                </a:solidFill>
              </a:rPr>
              <a:t>of Blue (position 2) and gets down to close-hauled just prior to position 3.  Blue luffs to avoid hitting Yellow’s stern (position 3).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Who has right-of-way and what rules apply?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       At position 1? 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r>
              <a:rPr lang="en-US" sz="18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Yellow (rule 10 – </a:t>
            </a:r>
            <a:r>
              <a:rPr lang="en-US" sz="1800" i="1" dirty="0"/>
              <a:t>starboard</a:t>
            </a:r>
            <a:r>
              <a:rPr lang="en-US" sz="1800" b="0" dirty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       </a:t>
            </a:r>
            <a:r>
              <a:rPr lang="en-US" sz="2000" dirty="0">
                <a:solidFill>
                  <a:schemeClr val="tx1"/>
                </a:solidFill>
              </a:rPr>
              <a:t>At position 2?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Blue (rule 13 – tacking)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tx1"/>
                </a:solidFill>
              </a:rPr>
              <a:t>                             (rule 15 - acquiring </a:t>
            </a:r>
            <a:r>
              <a:rPr lang="en-US" sz="1800" b="0" dirty="0" err="1">
                <a:solidFill>
                  <a:schemeClr val="tx1"/>
                </a:solidFill>
              </a:rPr>
              <a:t>RoW</a:t>
            </a:r>
            <a:r>
              <a:rPr lang="en-US" sz="1800" b="0" dirty="0">
                <a:solidFill>
                  <a:schemeClr val="tx1"/>
                </a:solidFill>
              </a:rPr>
              <a:t> does not apply)</a:t>
            </a: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       At position 3?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Yellow (rule 12 – </a:t>
            </a:r>
            <a:r>
              <a:rPr lang="en-US" sz="1800" i="1" dirty="0"/>
              <a:t>clear ahead</a:t>
            </a:r>
            <a:r>
              <a:rPr lang="en-US" sz="1800" b="0" dirty="0">
                <a:solidFill>
                  <a:schemeClr val="tx1"/>
                </a:solidFill>
              </a:rPr>
              <a:t>) 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tx1"/>
                </a:solidFill>
              </a:rPr>
              <a:t>                                 (rule 15 - acquiring </a:t>
            </a:r>
            <a:r>
              <a:rPr lang="en-US" sz="1800" b="0" dirty="0" err="1">
                <a:solidFill>
                  <a:schemeClr val="tx1"/>
                </a:solidFill>
              </a:rPr>
              <a:t>RoW</a:t>
            </a:r>
            <a:r>
              <a:rPr lang="en-US" sz="1800" b="0" dirty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tx1"/>
                </a:solidFill>
              </a:rPr>
              <a:t>                                 (rule 18.3 –tacking in the </a:t>
            </a:r>
            <a:r>
              <a:rPr lang="en-US" sz="1800" i="1" dirty="0"/>
              <a:t>zone</a:t>
            </a:r>
            <a:r>
              <a:rPr lang="en-US" sz="1800" b="0" dirty="0"/>
              <a:t> </a:t>
            </a:r>
            <a:r>
              <a:rPr lang="en-US" sz="1800" b="0" dirty="0">
                <a:solidFill>
                  <a:schemeClr val="tx1"/>
                </a:solidFill>
              </a:rPr>
              <a:t>- does not apply at </a:t>
            </a:r>
            <a:r>
              <a:rPr lang="en-US" sz="1800" i="1" dirty="0"/>
              <a:t>starboard</a:t>
            </a:r>
            <a:r>
              <a:rPr lang="en-US" sz="1800" b="0" i="1" dirty="0"/>
              <a:t> </a:t>
            </a:r>
            <a:r>
              <a:rPr lang="en-US" sz="1800" b="0" dirty="0">
                <a:solidFill>
                  <a:schemeClr val="tx1"/>
                </a:solidFill>
              </a:rPr>
              <a:t>roundings)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 algn="r" eaLnBrk="1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066745-C14D-4F34-9AF6-F8FF81FAD975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Windward Mark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9367C37-1614-405F-8415-9BB60C58B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94" y="2361689"/>
            <a:ext cx="3250191" cy="324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91491" y="876744"/>
            <a:ext cx="10878585" cy="5394960"/>
          </a:xfrm>
          <a:noFill/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</a:rPr>
              <a:t>Starboard Rounding</a:t>
            </a:r>
          </a:p>
          <a:p>
            <a:pPr marL="0" indent="0" eaLnBrk="1" hangingPunct="1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tx1"/>
                </a:solidFill>
              </a:rPr>
              <a:t>Blue and Yellow are approaching the windward </a:t>
            </a:r>
            <a:r>
              <a:rPr lang="en-US" sz="1800" i="1" dirty="0"/>
              <a:t>mark</a:t>
            </a:r>
            <a:r>
              <a:rPr lang="en-US" sz="1800" b="0" dirty="0"/>
              <a:t> </a:t>
            </a:r>
            <a:r>
              <a:rPr lang="en-US" sz="1800" b="0" dirty="0">
                <a:solidFill>
                  <a:schemeClr val="tx1"/>
                </a:solidFill>
              </a:rPr>
              <a:t>to be rounded to </a:t>
            </a:r>
            <a:r>
              <a:rPr lang="en-US" sz="1800" i="1" dirty="0"/>
              <a:t>starboard</a:t>
            </a:r>
            <a:r>
              <a:rPr lang="en-US" sz="1800" b="0" dirty="0">
                <a:solidFill>
                  <a:schemeClr val="tx1"/>
                </a:solidFill>
              </a:rPr>
              <a:t>.  Blue, on </a:t>
            </a:r>
            <a:r>
              <a:rPr lang="en-US" sz="1800" i="1" dirty="0"/>
              <a:t>port</a:t>
            </a:r>
            <a:r>
              <a:rPr lang="en-US" sz="1800" b="0" dirty="0">
                <a:solidFill>
                  <a:schemeClr val="tx1"/>
                </a:solidFill>
              </a:rPr>
              <a:t>, is </a:t>
            </a:r>
            <a:r>
              <a:rPr lang="en-US" sz="1800" i="1" dirty="0"/>
              <a:t>fetching</a:t>
            </a:r>
            <a:r>
              <a:rPr lang="en-US" sz="1800" b="0" i="1" dirty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the </a:t>
            </a:r>
            <a:r>
              <a:rPr lang="en-US" sz="1800" i="1" dirty="0"/>
              <a:t>mark</a:t>
            </a:r>
            <a:r>
              <a:rPr lang="en-US" sz="1800" b="0" dirty="0">
                <a:solidFill>
                  <a:schemeClr val="tx1"/>
                </a:solidFill>
              </a:rPr>
              <a:t>.  Yellow, on </a:t>
            </a:r>
            <a:r>
              <a:rPr lang="en-US" sz="1800" i="1" dirty="0"/>
              <a:t>starboard</a:t>
            </a:r>
            <a:r>
              <a:rPr lang="en-US" sz="1800" b="0" dirty="0">
                <a:solidFill>
                  <a:schemeClr val="tx1"/>
                </a:solidFill>
              </a:rPr>
              <a:t>, tacks from </a:t>
            </a:r>
            <a:r>
              <a:rPr lang="en-US" sz="1800" i="1" dirty="0"/>
              <a:t>starboard</a:t>
            </a:r>
            <a:r>
              <a:rPr lang="en-US" sz="1800" b="0" dirty="0"/>
              <a:t> </a:t>
            </a:r>
            <a:r>
              <a:rPr lang="en-US" sz="1800" b="0" dirty="0">
                <a:solidFill>
                  <a:schemeClr val="tx1"/>
                </a:solidFill>
              </a:rPr>
              <a:t>to</a:t>
            </a:r>
            <a:r>
              <a:rPr lang="en-US" sz="1800" b="0" dirty="0"/>
              <a:t> </a:t>
            </a:r>
            <a:r>
              <a:rPr lang="en-US" sz="1800" i="1" dirty="0"/>
              <a:t>port clear ahead </a:t>
            </a:r>
            <a:r>
              <a:rPr lang="en-US" sz="1800" b="0" dirty="0">
                <a:solidFill>
                  <a:schemeClr val="tx1"/>
                </a:solidFill>
              </a:rPr>
              <a:t>of Blue (between positions 3 &amp; 4) and gets down to close-hauled just after position 4.  Blue starts to duck at position 3 and obtains an inside overlap at just before position 5.</a:t>
            </a:r>
            <a:br>
              <a:rPr lang="en-US" sz="1800" b="0" dirty="0">
                <a:solidFill>
                  <a:schemeClr val="tx1"/>
                </a:solidFill>
              </a:rPr>
            </a:br>
            <a:endParaRPr lang="en-US" sz="1800" b="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Who has right-of-way and what rules apply?</a:t>
            </a:r>
          </a:p>
          <a:p>
            <a:pPr marL="0" indent="0" eaLnBrk="1" hangingPunct="1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       At position 3? 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Yellow (rule 10 – </a:t>
            </a:r>
            <a:r>
              <a:rPr lang="en-US" sz="1600" i="1" dirty="0"/>
              <a:t>starboard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b="0" i="1" dirty="0">
                <a:solidFill>
                  <a:schemeClr val="tx1"/>
                </a:solidFill>
              </a:rPr>
              <a:t>                                   </a:t>
            </a:r>
            <a:r>
              <a:rPr lang="en-US" sz="1600" b="0" dirty="0">
                <a:solidFill>
                  <a:schemeClr val="tx1"/>
                </a:solidFill>
              </a:rPr>
              <a:t>(rule 16 – changing course)</a:t>
            </a:r>
          </a:p>
          <a:p>
            <a:pPr marL="0" indent="0" eaLnBrk="1" hangingPunct="1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       At position 4?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Blue (rule 13 – tacking)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b="0" dirty="0">
                <a:solidFill>
                  <a:schemeClr val="tx1"/>
                </a:solidFill>
              </a:rPr>
              <a:t>                                (rule 15 – acquiring </a:t>
            </a:r>
            <a:r>
              <a:rPr lang="en-US" sz="1600" b="0" dirty="0" err="1">
                <a:solidFill>
                  <a:schemeClr val="tx1"/>
                </a:solidFill>
              </a:rPr>
              <a:t>RoW</a:t>
            </a:r>
            <a:r>
              <a:rPr lang="en-US" sz="1600" b="0" dirty="0">
                <a:solidFill>
                  <a:schemeClr val="tx1"/>
                </a:solidFill>
              </a:rPr>
              <a:t> does not apply)</a:t>
            </a:r>
          </a:p>
          <a:p>
            <a:pPr marL="0" indent="0" eaLnBrk="1" hangingPunct="1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At position 5?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800" dirty="0"/>
              <a:t>	</a:t>
            </a:r>
            <a:r>
              <a:rPr lang="en-US" sz="1600" dirty="0">
                <a:solidFill>
                  <a:schemeClr val="tx1"/>
                </a:solidFill>
                <a:sym typeface="Symbol" panose="05050102010706020507" pitchFamily="18" charset="2"/>
              </a:rPr>
              <a:t>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Blue (rule 11 – </a:t>
            </a:r>
            <a:r>
              <a:rPr lang="en-US" sz="1600" i="1" dirty="0"/>
              <a:t>leeward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b="0" dirty="0">
                <a:solidFill>
                  <a:schemeClr val="tx1"/>
                </a:solidFill>
              </a:rPr>
              <a:t>                                (rule 18.2(a) and (f) – </a:t>
            </a:r>
            <a:r>
              <a:rPr lang="en-US" sz="1600" i="1" dirty="0"/>
              <a:t>mark-room</a:t>
            </a:r>
            <a:r>
              <a:rPr lang="en-US" sz="1600" b="0" dirty="0">
                <a:solidFill>
                  <a:schemeClr val="tx1"/>
                </a:solidFill>
              </a:rPr>
              <a:t>)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b="0" dirty="0">
                <a:solidFill>
                  <a:schemeClr val="tx1"/>
                </a:solidFill>
              </a:rPr>
              <a:t>                                (rule 18.3 – tacking in the </a:t>
            </a:r>
            <a:r>
              <a:rPr lang="en-US" sz="1600" i="1" dirty="0"/>
              <a:t>zone</a:t>
            </a:r>
            <a:r>
              <a:rPr lang="en-US" sz="1600" b="0" dirty="0"/>
              <a:t> </a:t>
            </a:r>
            <a:r>
              <a:rPr lang="en-US" sz="1600" b="0" dirty="0">
                <a:solidFill>
                  <a:schemeClr val="tx1"/>
                </a:solidFill>
              </a:rPr>
              <a:t>– </a:t>
            </a:r>
            <a:br>
              <a:rPr lang="en-US" sz="1600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		            does not apply at</a:t>
            </a:r>
            <a:r>
              <a:rPr lang="en-US" sz="1600" b="0" i="1" dirty="0">
                <a:solidFill>
                  <a:schemeClr val="tx1"/>
                </a:solidFill>
              </a:rPr>
              <a:t> </a:t>
            </a:r>
            <a:r>
              <a:rPr lang="en-US" sz="1600" i="1" dirty="0"/>
              <a:t>starboard</a:t>
            </a:r>
            <a:r>
              <a:rPr lang="en-US" sz="1600" b="0" i="1" dirty="0">
                <a:solidFill>
                  <a:srgbClr val="C00000"/>
                </a:solidFill>
              </a:rPr>
              <a:t> </a:t>
            </a:r>
            <a:r>
              <a:rPr lang="en-US" sz="1600" b="0" dirty="0">
                <a:solidFill>
                  <a:schemeClr val="tx1"/>
                </a:solidFill>
              </a:rPr>
              <a:t>roundings)</a:t>
            </a:r>
          </a:p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indent="0" algn="r" eaLnBrk="1" hangingPunct="1">
              <a:spcBef>
                <a:spcPct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B6863C-5434-49B5-B80E-7444C17DC5AB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Windward Mark</a:t>
            </a:r>
          </a:p>
        </p:txBody>
      </p:sp>
      <p:pic>
        <p:nvPicPr>
          <p:cNvPr id="3" name="Picture 2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96954CFE-E94E-46B8-99F3-B4DB6CEEE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12" y="2453994"/>
            <a:ext cx="5104273" cy="354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191490" y="2334312"/>
            <a:ext cx="540653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marL="285750" indent="-28575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Rule 44.1 –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Blue may take a One-Turn Penalty for breaking rule 31.</a:t>
            </a:r>
          </a:p>
          <a:p>
            <a:pPr marL="285750" indent="-28575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Rule 44.2 –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getting well clear of other boats as soon as possible, a boat takes a penalty by making the required number of turns in the same direction, each turn including one tack and one gybe. </a:t>
            </a:r>
          </a:p>
          <a:p>
            <a:pPr marL="285750" indent="-28575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Rule 21.2 -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Blue must </a:t>
            </a:r>
            <a:r>
              <a:rPr lang="en-US" sz="2000" dirty="0">
                <a:solidFill>
                  <a:srgbClr val="6D2F72"/>
                </a:solidFill>
                <a:latin typeface="+mn-lt"/>
              </a:rPr>
              <a:t>keep clear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other boats while doing her penalty turn.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191491" y="1083306"/>
            <a:ext cx="1011479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3429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chemeClr val="tx1"/>
                </a:solidFill>
                <a:latin typeface="+mn-lt"/>
              </a:rPr>
              <a:t>Rule 31 – Touching a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Mark</a:t>
            </a:r>
          </a:p>
          <a:p>
            <a:pPr algn="l" eaLnBrk="1" hangingPunct="1"/>
            <a:endParaRPr lang="en-US" sz="800" b="1" dirty="0">
              <a:solidFill>
                <a:srgbClr val="0033CC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Rule 31 –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“While </a:t>
            </a:r>
            <a:r>
              <a:rPr lang="en-US" sz="2000" i="1" dirty="0">
                <a:solidFill>
                  <a:srgbClr val="6D2F72"/>
                </a:solidFill>
                <a:latin typeface="+mn-lt"/>
              </a:rPr>
              <a:t>racing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a boat shall not touch...a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that begins, bounds, or ends the leg of the course on which she is sailing...”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4A7806-8642-41A3-987A-12C120671277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Windward Mark</a:t>
            </a:r>
          </a:p>
        </p:txBody>
      </p:sp>
      <p:pic>
        <p:nvPicPr>
          <p:cNvPr id="4" name="Picture 3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EAF5CEEB-4C2D-471D-9B64-80CEF04B8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49" y="2171699"/>
            <a:ext cx="4235303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3040BB-B96B-4D45-8C3B-2DA55CD23911}"/>
              </a:ext>
            </a:extLst>
          </p:cNvPr>
          <p:cNvSpPr txBox="1">
            <a:spLocks/>
          </p:cNvSpPr>
          <p:nvPr/>
        </p:nvSpPr>
        <p:spPr bwMode="auto">
          <a:xfrm>
            <a:off x="746714" y="77465"/>
            <a:ext cx="11269577" cy="13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rgbClr val="6D2F72"/>
                </a:solidFill>
                <a:cs typeface="Arial" panose="020B0604020202020204" pitchFamily="34" charset="0"/>
              </a:rPr>
              <a:t>Rule 19.2 (c) </a:t>
            </a:r>
            <a:br>
              <a:rPr lang="en-US" sz="4000" b="1" dirty="0">
                <a:solidFill>
                  <a:srgbClr val="6D2F72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6D2F72"/>
                </a:solidFill>
                <a:cs typeface="Arial" panose="020B0604020202020204" pitchFamily="34" charset="0"/>
              </a:rPr>
              <a:t>Giving Room at a Continuing Obstruction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E5D666F-233C-402C-864E-20D4F81D8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1247"/>
            <a:ext cx="12192000" cy="37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6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1BC6069-0E16-4C71-8006-A598B7A05A9C}"/>
              </a:ext>
            </a:extLst>
          </p:cNvPr>
          <p:cNvSpPr txBox="1">
            <a:spLocks/>
          </p:cNvSpPr>
          <p:nvPr/>
        </p:nvSpPr>
        <p:spPr bwMode="auto">
          <a:xfrm>
            <a:off x="746714" y="77465"/>
            <a:ext cx="11269577" cy="13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rgbClr val="6D2F72"/>
                </a:solidFill>
                <a:cs typeface="Arial" panose="020B0604020202020204" pitchFamily="34" charset="0"/>
              </a:rPr>
              <a:t>Rule 19.2 (c) </a:t>
            </a:r>
            <a:br>
              <a:rPr lang="en-US" sz="4000" b="1" dirty="0">
                <a:solidFill>
                  <a:srgbClr val="6D2F72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6D2F72"/>
                </a:solidFill>
                <a:cs typeface="Arial" panose="020B0604020202020204" pitchFamily="34" charset="0"/>
              </a:rPr>
              <a:t>Giving Room at a Continuing Obstruction</a:t>
            </a:r>
          </a:p>
        </p:txBody>
      </p:sp>
      <p:pic>
        <p:nvPicPr>
          <p:cNvPr id="10" name="Picture 9" descr="Diagram&#10;&#10;Description automatically generated with low confidence">
            <a:extLst>
              <a:ext uri="{FF2B5EF4-FFF2-40B4-BE49-F238E27FC236}">
                <a16:creationId xmlns:a16="http://schemas.microsoft.com/office/drawing/2014/main" id="{01615CB3-9E1E-4830-A7CC-63BEF0580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445"/>
            <a:ext cx="12192000" cy="43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021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15240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2483" y="1565175"/>
            <a:ext cx="74659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  <a:cs typeface="Times New Roman" panose="02020603050405020304" pitchFamily="18" charset="0"/>
              </a:rPr>
              <a:t>The shore is a continuing </a:t>
            </a:r>
            <a:r>
              <a:rPr lang="en-US" sz="2000" b="1" i="1" dirty="0">
                <a:solidFill>
                  <a:srgbClr val="6D2F72"/>
                </a:solidFill>
                <a:latin typeface="+mn-lt"/>
                <a:cs typeface="Times New Roman" panose="02020603050405020304" pitchFamily="18" charset="0"/>
              </a:rPr>
              <a:t>obstruction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Both Blue and Yellow are on </a:t>
            </a:r>
            <a:r>
              <a:rPr lang="en-US" sz="2000" b="1" i="1" dirty="0">
                <a:solidFill>
                  <a:srgbClr val="6D2F72"/>
                </a:solidFill>
                <a:latin typeface="+mn-lt"/>
                <a:cs typeface="Times New Roman" panose="02020603050405020304" pitchFamily="18" charset="0"/>
              </a:rPr>
              <a:t>starboard tack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Blue is </a:t>
            </a:r>
            <a:r>
              <a:rPr lang="en-US" sz="2000" b="1" i="1" dirty="0">
                <a:solidFill>
                  <a:srgbClr val="6D2F72"/>
                </a:solidFill>
                <a:latin typeface="+mn-lt"/>
                <a:cs typeface="Times New Roman" panose="02020603050405020304" pitchFamily="18" charset="0"/>
              </a:rPr>
              <a:t>clear astern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and required to </a:t>
            </a:r>
            <a:r>
              <a:rPr lang="en-US" sz="2000" b="1" i="1" dirty="0">
                <a:solidFill>
                  <a:srgbClr val="6D2F72"/>
                </a:solidFill>
                <a:latin typeface="+mn-lt"/>
                <a:cs typeface="Times New Roman" panose="02020603050405020304" pitchFamily="18" charset="0"/>
              </a:rPr>
              <a:t>keep clear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of Yellow. (rule 12)</a:t>
            </a:r>
          </a:p>
          <a:p>
            <a:pPr marL="457200" lvl="2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Blue wants to go between Yellow and the shore but at the moment Blue </a:t>
            </a:r>
            <a:r>
              <a:rPr lang="en-US" sz="2000" b="1" i="1" dirty="0">
                <a:solidFill>
                  <a:srgbClr val="6D2F72"/>
                </a:solidFill>
                <a:latin typeface="+mn-lt"/>
                <a:cs typeface="Times New Roman" panose="02020603050405020304" pitchFamily="18" charset="0"/>
              </a:rPr>
              <a:t>overlaps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Yellow, if there is not </a:t>
            </a:r>
            <a:r>
              <a:rPr lang="en-US" sz="2000" b="1" i="1" dirty="0">
                <a:solidFill>
                  <a:srgbClr val="6D2F72"/>
                </a:solidFill>
                <a:latin typeface="+mn-lt"/>
                <a:cs typeface="Times New Roman" panose="02020603050405020304" pitchFamily="18" charset="0"/>
              </a:rPr>
              <a:t>room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for her to pass between Yellow and the </a:t>
            </a:r>
            <a:r>
              <a:rPr lang="en-US" sz="2000" b="1" i="1" dirty="0">
                <a:solidFill>
                  <a:srgbClr val="6D2F72"/>
                </a:solidFill>
                <a:latin typeface="+mn-lt"/>
                <a:cs typeface="Times New Roman" panose="02020603050405020304" pitchFamily="18" charset="0"/>
              </a:rPr>
              <a:t>obstruction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she is not entitled to </a:t>
            </a:r>
            <a:r>
              <a:rPr lang="en-US" sz="2000" b="1" dirty="0">
                <a:solidFill>
                  <a:srgbClr val="6D2F72"/>
                </a:solidFill>
                <a:latin typeface="+mn-lt"/>
                <a:cs typeface="Times New Roman" panose="02020603050405020304" pitchFamily="18" charset="0"/>
              </a:rPr>
              <a:t>r</a:t>
            </a:r>
            <a:r>
              <a:rPr lang="en-US" sz="2000" b="1" i="1" dirty="0">
                <a:solidFill>
                  <a:srgbClr val="6D2F72"/>
                </a:solidFill>
                <a:latin typeface="+mn-lt"/>
                <a:cs typeface="Times New Roman" panose="02020603050405020304" pitchFamily="18" charset="0"/>
              </a:rPr>
              <a:t>oom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 (rule 19.2 (c))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In this case Blue, with her boom out, is too wide to pass between the shore and Yellow-so she’d better not go in there.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Would the situation be different if Yellow were on </a:t>
            </a:r>
            <a:r>
              <a:rPr lang="en-US" sz="2000" b="1" i="1" dirty="0">
                <a:solidFill>
                  <a:srgbClr val="6D2F72"/>
                </a:solidFill>
                <a:latin typeface="+mn-lt"/>
                <a:cs typeface="Times New Roman" panose="02020603050405020304" pitchFamily="18" charset="0"/>
              </a:rPr>
              <a:t>port</a:t>
            </a:r>
            <a:r>
              <a:rPr lang="en-US" sz="2000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tack? 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rgbClr val="00CC00"/>
                </a:solidFill>
                <a:latin typeface="+mn-lt"/>
                <a:cs typeface="Times New Roman" panose="02020603050405020304" pitchFamily="18" charset="0"/>
              </a:rPr>
              <a:t> Yes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rgbClr val="00CC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rule 10 would apply.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0283F6-E4DD-4FF1-AF0C-73B96037E92B}"/>
              </a:ext>
            </a:extLst>
          </p:cNvPr>
          <p:cNvSpPr txBox="1">
            <a:spLocks/>
          </p:cNvSpPr>
          <p:nvPr/>
        </p:nvSpPr>
        <p:spPr bwMode="auto">
          <a:xfrm>
            <a:off x="746714" y="77465"/>
            <a:ext cx="11269577" cy="13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rgbClr val="6D2F72"/>
                </a:solidFill>
                <a:cs typeface="Arial" panose="020B0604020202020204" pitchFamily="34" charset="0"/>
              </a:rPr>
              <a:t>Rule 19.2 (c) </a:t>
            </a:r>
            <a:br>
              <a:rPr lang="en-US" sz="4000" b="1" dirty="0">
                <a:solidFill>
                  <a:srgbClr val="6D2F72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6D2F72"/>
                </a:solidFill>
                <a:cs typeface="Arial" panose="020B0604020202020204" pitchFamily="34" charset="0"/>
              </a:rPr>
              <a:t>Giving Room at a Continuing Obstruction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3B7F7B0-1B1E-467F-8643-6E63B360C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4631" y="1565175"/>
            <a:ext cx="2801938" cy="40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6989" y="4815770"/>
            <a:ext cx="108180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+mn-lt"/>
              </a:rPr>
              <a:t>Is Yellow entitled to </a:t>
            </a:r>
            <a:r>
              <a:rPr lang="en-US" altLang="en-US" sz="2000" b="1" i="1" dirty="0">
                <a:latin typeface="+mn-lt"/>
              </a:rPr>
              <a:t>room</a:t>
            </a:r>
            <a:r>
              <a:rPr lang="en-US" altLang="en-US" sz="2000" b="1" dirty="0">
                <a:latin typeface="+mn-lt"/>
              </a:rPr>
              <a:t>?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latin typeface="+mn-lt"/>
              </a:rPr>
              <a:t>If Yellow is </a:t>
            </a:r>
            <a:r>
              <a:rPr lang="en-US" altLang="en-US" sz="2000" i="1" dirty="0">
                <a:latin typeface="+mn-lt"/>
              </a:rPr>
              <a:t>overlapped </a:t>
            </a:r>
            <a:r>
              <a:rPr lang="en-US" altLang="en-US" sz="2000" dirty="0">
                <a:latin typeface="+mn-lt"/>
              </a:rPr>
              <a:t>(position 2) and needs more </a:t>
            </a:r>
            <a:r>
              <a:rPr lang="en-US" altLang="en-US" sz="2000" i="1" dirty="0">
                <a:latin typeface="+mn-lt"/>
              </a:rPr>
              <a:t>room</a:t>
            </a:r>
            <a:r>
              <a:rPr lang="en-US" altLang="en-US" sz="2000" dirty="0">
                <a:latin typeface="+mn-lt"/>
              </a:rPr>
              <a:t> to pass a point of land or shoal (position 3), Blue must bear off to provide that </a:t>
            </a:r>
            <a:r>
              <a:rPr lang="en-US" altLang="en-US" sz="2000" i="1" dirty="0">
                <a:latin typeface="+mn-lt"/>
              </a:rPr>
              <a:t>room.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F21587-8745-4C9B-AA1D-B2B7EF678B47}"/>
              </a:ext>
            </a:extLst>
          </p:cNvPr>
          <p:cNvSpPr txBox="1">
            <a:spLocks/>
          </p:cNvSpPr>
          <p:nvPr/>
        </p:nvSpPr>
        <p:spPr bwMode="auto">
          <a:xfrm>
            <a:off x="746714" y="77465"/>
            <a:ext cx="11269577" cy="136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rgbClr val="6D2F72"/>
                </a:solidFill>
                <a:cs typeface="Arial" panose="020B0604020202020204" pitchFamily="34" charset="0"/>
              </a:rPr>
              <a:t>Rule 19.2 (c) </a:t>
            </a:r>
            <a:br>
              <a:rPr lang="en-US" sz="4000" b="1" dirty="0">
                <a:solidFill>
                  <a:srgbClr val="6D2F72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6D2F72"/>
                </a:solidFill>
                <a:cs typeface="Arial" panose="020B0604020202020204" pitchFamily="34" charset="0"/>
              </a:rPr>
              <a:t>Giving Room at a Continuing Obstruction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362F6C-2E5F-40D9-A33B-9444000C9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14" y="1754683"/>
            <a:ext cx="7395713" cy="285359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055302" y="2935259"/>
            <a:ext cx="469303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+mn-lt"/>
              </a:rPr>
              <a:t>May Yellow go between Blue &amp; the shore?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000" dirty="0">
                <a:latin typeface="+mn-lt"/>
              </a:rPr>
              <a:t>Yes, as long as there is </a:t>
            </a:r>
            <a:r>
              <a:rPr lang="en-US" altLang="en-US" sz="2000" i="1" dirty="0">
                <a:solidFill>
                  <a:srgbClr val="6D2F72"/>
                </a:solidFill>
                <a:latin typeface="+mn-lt"/>
              </a:rPr>
              <a:t>room</a:t>
            </a:r>
            <a:r>
              <a:rPr lang="en-US" altLang="en-US" sz="2000" dirty="0">
                <a:latin typeface="+mn-lt"/>
              </a:rPr>
              <a:t> for her to pass between them at the moment the </a:t>
            </a:r>
            <a:r>
              <a:rPr lang="en-US" altLang="en-US" sz="2000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altLang="en-US" sz="2000" dirty="0">
                <a:latin typeface="+mn-lt"/>
              </a:rPr>
              <a:t> begins (position 1).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505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191491" y="1083306"/>
            <a:ext cx="10048009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chemeClr val="tx1"/>
                </a:solidFill>
                <a:latin typeface="+mn-lt"/>
              </a:rPr>
              <a:t>Rule 17 – On the Same </a:t>
            </a:r>
            <a:r>
              <a:rPr lang="en-US" sz="3200" b="1" i="1" dirty="0">
                <a:solidFill>
                  <a:srgbClr val="6D2F72"/>
                </a:solidFill>
                <a:latin typeface="+mn-lt"/>
              </a:rPr>
              <a:t>Tack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;</a:t>
            </a:r>
            <a:r>
              <a:rPr lang="en-US" sz="32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3200" b="1" i="1" dirty="0">
                <a:solidFill>
                  <a:srgbClr val="6D2F72"/>
                </a:solidFill>
                <a:latin typeface="+mn-lt"/>
              </a:rPr>
              <a:t>Proper Course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How was the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established?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Did the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leeward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boat become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overlapped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from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clear astern</a:t>
            </a:r>
            <a:r>
              <a:rPr lang="en-US" sz="2000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within two of her hull lengths of the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windward</a:t>
            </a:r>
            <a:r>
              <a:rPr lang="en-US" sz="2000" i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boat?  </a:t>
            </a:r>
          </a:p>
          <a:p>
            <a:pPr algn="l" eaLnBrk="1" hangingPunct="1"/>
            <a:endParaRPr lang="en-US" sz="2000" dirty="0">
              <a:solidFill>
                <a:srgbClr val="0033CC"/>
              </a:solidFill>
              <a:latin typeface="+mn-lt"/>
            </a:endParaRPr>
          </a:p>
          <a:p>
            <a:pPr algn="l" eaLnBrk="1" hangingPunct="1"/>
            <a:r>
              <a:rPr lang="en-US" sz="2800" b="1" dirty="0">
                <a:solidFill>
                  <a:schemeClr val="tx1"/>
                </a:solidFill>
                <a:latin typeface="+mn-lt"/>
              </a:rPr>
              <a:t>What is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?</a:t>
            </a: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 course a boat would choose in order to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sail the course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finish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as soon as possible in the absence of the other boats referred to in the rule using the term.  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 boat has no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sz="2000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before her starting signal.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Different boats may have different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proper courses</a:t>
            </a:r>
            <a:r>
              <a:rPr lang="en-US" sz="2000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at the same time.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C53E76-EF7E-4507-B1AA-048BD10B2052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Downwind Leg</a:t>
            </a:r>
          </a:p>
        </p:txBody>
      </p:sp>
    </p:spTree>
    <p:extLst>
      <p:ext uri="{BB962C8B-B14F-4D97-AF65-F5344CB8AC3E}">
        <p14:creationId xmlns:p14="http://schemas.microsoft.com/office/powerpoint/2010/main" val="6587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D9865070-46CC-4DF6-BE3F-03C30476E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895" t="24593" r="25485" b="55956"/>
          <a:stretch/>
        </p:blipFill>
        <p:spPr>
          <a:xfrm>
            <a:off x="10298263" y="1700038"/>
            <a:ext cx="1197204" cy="10927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491" y="1083306"/>
            <a:ext cx="6855229" cy="4841315"/>
          </a:xfrm>
        </p:spPr>
        <p:txBody>
          <a:bodyPr/>
          <a:lstStyle/>
          <a:p>
            <a:r>
              <a:rPr lang="en-US" i="1" dirty="0">
                <a:effectLst/>
              </a:rPr>
              <a:t>Keep Clear</a:t>
            </a:r>
          </a:p>
          <a:p>
            <a:pPr marL="0" lvl="1" indent="0">
              <a:buNone/>
            </a:pPr>
            <a:r>
              <a:rPr lang="en-US" sz="2800" b="0" dirty="0"/>
              <a:t>A boat </a:t>
            </a:r>
            <a:r>
              <a:rPr lang="en-US" sz="2800" i="1" dirty="0">
                <a:solidFill>
                  <a:srgbClr val="6D2F72"/>
                </a:solidFill>
              </a:rPr>
              <a:t>keeps clear </a:t>
            </a:r>
            <a:r>
              <a:rPr lang="en-US" sz="2800" b="0" dirty="0"/>
              <a:t>of a right-of-way boat</a:t>
            </a:r>
            <a:br>
              <a:rPr lang="en-US" sz="2800" b="0" dirty="0"/>
            </a:br>
            <a:endParaRPr lang="en-US" sz="2800" b="0" dirty="0"/>
          </a:p>
          <a:p>
            <a:pPr marL="457200" lvl="1" indent="-457200">
              <a:buFont typeface="+mj-lt"/>
              <a:buAutoNum type="alphaLcParenR"/>
            </a:pPr>
            <a:r>
              <a:rPr lang="en-US" sz="2800" b="0" dirty="0"/>
              <a:t>if the right-of-way boat can sail her course with no need to take avoiding action and,</a:t>
            </a:r>
            <a:br>
              <a:rPr lang="en-US" sz="2800" b="0" dirty="0"/>
            </a:br>
            <a:endParaRPr lang="en-US" b="0" dirty="0"/>
          </a:p>
          <a:p>
            <a:pPr marL="457200" lvl="1" indent="-457200">
              <a:buFont typeface="+mj-lt"/>
              <a:buAutoNum type="alphaLcParenR"/>
            </a:pPr>
            <a:r>
              <a:rPr lang="en-US" sz="2800" b="0" dirty="0"/>
              <a:t>when the boats are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6D2F72"/>
                </a:solidFill>
              </a:rPr>
              <a:t>overlapped</a:t>
            </a:r>
            <a:r>
              <a:rPr lang="en-US" sz="2800" b="0" dirty="0"/>
              <a:t>, if the right-of-way boat can also change course in both directions without immediately making contact.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C3F65EC-4324-42D7-AC92-97145C339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15" y="77466"/>
            <a:ext cx="10698570" cy="1005840"/>
          </a:xfrm>
        </p:spPr>
        <p:txBody>
          <a:bodyPr/>
          <a:lstStyle/>
          <a:p>
            <a:r>
              <a:rPr lang="en-US" dirty="0"/>
              <a:t>Key Definitions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C1A6FF8-43C4-47BD-A27F-D7921EB75F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1895" r="25485" b="82096"/>
          <a:stretch/>
        </p:blipFill>
        <p:spPr>
          <a:xfrm>
            <a:off x="10557571" y="250279"/>
            <a:ext cx="1197204" cy="1005840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3560AE40-CF45-42A6-B623-5D630F9B48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80"/>
          <a:stretch/>
        </p:blipFill>
        <p:spPr>
          <a:xfrm>
            <a:off x="9659515" y="2747586"/>
            <a:ext cx="1103884" cy="634998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D8FF6A92-D58C-46B3-8AC2-F8C7AA18B9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6"/>
          <a:stretch/>
        </p:blipFill>
        <p:spPr>
          <a:xfrm>
            <a:off x="9659515" y="3364318"/>
            <a:ext cx="1103884" cy="640765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1A102CE2-A1B5-4FA0-9BA1-4B1E67279B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509" y="5131057"/>
            <a:ext cx="1098672" cy="567770"/>
          </a:xfrm>
          <a:prstGeom prst="rect">
            <a:avLst/>
          </a:prstGeom>
        </p:spPr>
      </p:pic>
      <p:pic>
        <p:nvPicPr>
          <p:cNvPr id="60" name="Picture 5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4E3D6F96-335F-470E-B162-F0D2C1D484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51" y="2840508"/>
            <a:ext cx="463642" cy="449153"/>
          </a:xfrm>
          <a:prstGeom prst="rect">
            <a:avLst/>
          </a:prstGeom>
        </p:spPr>
      </p:pic>
      <p:pic>
        <p:nvPicPr>
          <p:cNvPr id="56" name="Picture 5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EE29784-9145-4C05-893A-97E83D1B95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071" y="4407424"/>
            <a:ext cx="1050967" cy="598467"/>
          </a:xfrm>
          <a:prstGeom prst="rect">
            <a:avLst/>
          </a:prstGeom>
        </p:spPr>
      </p:pic>
      <p:pic>
        <p:nvPicPr>
          <p:cNvPr id="61" name="Picture 60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E3BC0E66-5F31-4864-922D-DAB70160A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486" y="4708809"/>
            <a:ext cx="463642" cy="4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8 0.08102 L -3.95833E-6 -0.0219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-51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486 L -0.07344 -0.1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-50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11589 -0.035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4" y="-178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116 L -0.11341 -0.051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0" y="-26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4500" decel="45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22 0.00023 L -0.08997 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600000">
                                      <p:cBhvr>
                                        <p:cTn id="4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09218 -0.028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45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191491" y="1083306"/>
            <a:ext cx="10076584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Blue became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overlapped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from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clear astern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and then luffed above her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  The intent was to make it difficult for Yellow to stay ahead.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ts val="1800"/>
              </a:spcBef>
              <a:spcAft>
                <a:spcPts val="0"/>
              </a:spcAft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In the absence of Yellow, 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</a:rPr>
              <a:t>Blue would not luff. </a:t>
            </a:r>
            <a:br>
              <a:rPr lang="en-US" sz="2800" dirty="0">
                <a:solidFill>
                  <a:schemeClr val="tx1"/>
                </a:solidFill>
                <a:latin typeface="+mn-lt"/>
              </a:rPr>
            </a:b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ts val="1800"/>
              </a:spcBef>
              <a:spcAft>
                <a:spcPct val="50000"/>
              </a:spcAft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Blue broke rule 17.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752F31-A5A2-4F6A-B2A8-836C9B4D7B88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Downwind Leg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8F998A4-6C1F-45D8-BBE5-3FAAF332D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158998"/>
            <a:ext cx="3653232" cy="39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191491" y="1083306"/>
            <a:ext cx="58824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ct val="50000"/>
              </a:spcAft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Blue became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overlapped</a:t>
            </a:r>
            <a:r>
              <a:rPr lang="en-US" sz="28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from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clear astern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and then sailed high to go above the slower gray boats in front of her.  </a:t>
            </a:r>
          </a:p>
          <a:p>
            <a:pPr algn="l" eaLnBrk="1" hangingPunct="1">
              <a:spcAft>
                <a:spcPct val="50000"/>
              </a:spcAft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In the absence of Yellow, Blue would still sail high of the gray boats.</a:t>
            </a:r>
          </a:p>
          <a:p>
            <a:pPr algn="l" eaLnBrk="1" hangingPunct="1">
              <a:spcAft>
                <a:spcPct val="50000"/>
              </a:spcAft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Because she would do this even in the absence of Yellow, it is a legitimate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B72690-CC41-4308-8E25-5CE958245B86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Downwind Leg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547DA3D-1015-4E63-8948-010F4E5B1E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7573"/>
          <a:stretch/>
        </p:blipFill>
        <p:spPr>
          <a:xfrm>
            <a:off x="7811857" y="4191000"/>
            <a:ext cx="3499324" cy="1866900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6E94F7D-4B53-42EB-A574-EBC0E7F68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53" y="279396"/>
            <a:ext cx="3767532" cy="40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8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191491" y="1083306"/>
            <a:ext cx="1025379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Yellow established an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2800" b="1" i="1" dirty="0">
                <a:solidFill>
                  <a:srgbClr val="6D2F72"/>
                </a:solidFill>
                <a:latin typeface="+mn-lt"/>
              </a:rPr>
              <a:t>leeward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while more than two hull lengths away from Blue.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Yellow is not restricted by rule 17 and may sail up to head to wind.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EA031C-5474-44F3-AF6C-0B449E6585FA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Downwind Leg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8B061F-5FB8-468E-962A-5E90E28B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67" y="2695575"/>
            <a:ext cx="6065065" cy="354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5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191491" y="1005840"/>
            <a:ext cx="9895609" cy="385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6175" indent="-1146175" defTabSz="1146175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defTabSz="1146175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defTabSz="1146175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defTabSz="1146175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defTabSz="1146175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defTabSz="1146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defTabSz="1146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defTabSz="1146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defTabSz="1146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sz="1900" b="1" dirty="0">
                <a:solidFill>
                  <a:schemeClr val="tx1"/>
                </a:solidFill>
                <a:latin typeface="+mn-lt"/>
              </a:rPr>
              <a:t>Position 1:	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Before reaching position 1 Blue had established an </a:t>
            </a:r>
            <a:r>
              <a:rPr lang="en-US" sz="1900" b="1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sz="19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to windward of Yellow </a:t>
            </a:r>
            <a:br>
              <a:rPr lang="en-US" sz="1900" dirty="0">
                <a:solidFill>
                  <a:schemeClr val="tx1"/>
                </a:solidFill>
                <a:latin typeface="+mn-lt"/>
              </a:rPr>
            </a:br>
            <a:r>
              <a:rPr lang="en-US" sz="1900" dirty="0">
                <a:solidFill>
                  <a:schemeClr val="tx1"/>
                </a:solidFill>
                <a:latin typeface="+mn-lt"/>
              </a:rPr>
              <a:t>(no rule 17 restriction).</a:t>
            </a:r>
            <a:br>
              <a:rPr lang="en-US" sz="1900" b="1" dirty="0">
                <a:solidFill>
                  <a:schemeClr val="tx1"/>
                </a:solidFill>
                <a:latin typeface="+mn-lt"/>
              </a:rPr>
            </a:br>
            <a:endParaRPr lang="en-US" sz="1900" b="1" dirty="0">
              <a:solidFill>
                <a:schemeClr val="tx1"/>
              </a:solidFill>
              <a:latin typeface="+mn-lt"/>
            </a:endParaRPr>
          </a:p>
          <a:p>
            <a:pPr algn="l" eaLnBrk="1" hangingPunct="1">
              <a:spcAft>
                <a:spcPct val="30000"/>
              </a:spcAft>
            </a:pPr>
            <a:r>
              <a:rPr lang="en-US" sz="1900" b="1" dirty="0">
                <a:solidFill>
                  <a:schemeClr val="tx1"/>
                </a:solidFill>
                <a:latin typeface="+mn-lt"/>
              </a:rPr>
              <a:t>Position 2:	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Blue luffs hard breaking the </a:t>
            </a:r>
            <a:r>
              <a:rPr lang="en-US" sz="1900" b="1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sz="1900" b="1" dirty="0">
                <a:solidFill>
                  <a:schemeClr val="tx1"/>
                </a:solidFill>
                <a:latin typeface="+mn-lt"/>
              </a:rPr>
              <a:t>.</a:t>
            </a:r>
            <a:br>
              <a:rPr lang="en-US" sz="1900" b="1" dirty="0">
                <a:solidFill>
                  <a:schemeClr val="tx1"/>
                </a:solidFill>
                <a:latin typeface="+mn-lt"/>
              </a:rPr>
            </a:br>
            <a:endParaRPr lang="en-US" sz="1900" b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Aft>
                <a:spcPts val="0"/>
              </a:spcAft>
            </a:pPr>
            <a:r>
              <a:rPr lang="en-US" sz="1900" b="1" dirty="0">
                <a:solidFill>
                  <a:schemeClr val="tx1"/>
                </a:solidFill>
                <a:latin typeface="+mn-lt"/>
              </a:rPr>
              <a:t>Position 3:	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Blue bears away causing the </a:t>
            </a:r>
            <a:r>
              <a:rPr lang="en-US" sz="1900" b="1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sz="1900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to begin again. Yellow does not have to give Blue</a:t>
            </a:r>
            <a:r>
              <a:rPr lang="en-US" sz="19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1900" b="1" i="1" dirty="0">
                <a:solidFill>
                  <a:srgbClr val="6D2F72"/>
                </a:solidFill>
                <a:latin typeface="+mn-lt"/>
              </a:rPr>
              <a:t>room</a:t>
            </a:r>
            <a:r>
              <a:rPr lang="en-US" sz="19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to</a:t>
            </a:r>
            <a:r>
              <a:rPr lang="en-US" sz="19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1900" b="1" i="1" dirty="0">
                <a:solidFill>
                  <a:srgbClr val="6D2F72"/>
                </a:solidFill>
                <a:latin typeface="+mn-lt"/>
              </a:rPr>
              <a:t>keep clear 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under rule 15 since she gained</a:t>
            </a:r>
            <a:r>
              <a:rPr lang="en-US" sz="19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1900" b="1" i="1" dirty="0">
                <a:solidFill>
                  <a:srgbClr val="6D2F72"/>
                </a:solidFill>
                <a:latin typeface="+mn-lt"/>
              </a:rPr>
              <a:t>leeward</a:t>
            </a:r>
            <a:r>
              <a:rPr lang="en-US" sz="1900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right-of-way as a result of Blue’s actions.</a:t>
            </a:r>
            <a:br>
              <a:rPr lang="en-US" sz="1900" b="1" dirty="0">
                <a:solidFill>
                  <a:schemeClr val="tx1"/>
                </a:solidFill>
                <a:latin typeface="+mn-lt"/>
              </a:rPr>
            </a:br>
            <a:endParaRPr lang="en-US" sz="1900" b="1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1900" b="1" dirty="0">
                <a:solidFill>
                  <a:schemeClr val="tx1"/>
                </a:solidFill>
                <a:latin typeface="+mn-lt"/>
              </a:rPr>
              <a:t>Position 4:	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Yellow must promptly bear away to sail </a:t>
            </a:r>
            <a:br>
              <a:rPr lang="en-US" sz="1900" dirty="0">
                <a:solidFill>
                  <a:schemeClr val="tx1"/>
                </a:solidFill>
                <a:latin typeface="+mn-lt"/>
              </a:rPr>
            </a:br>
            <a:r>
              <a:rPr lang="en-US" sz="1900" dirty="0">
                <a:solidFill>
                  <a:schemeClr val="tx1"/>
                </a:solidFill>
                <a:latin typeface="+mn-lt"/>
              </a:rPr>
              <a:t>her </a:t>
            </a:r>
            <a:r>
              <a:rPr lang="en-US" sz="1900" b="1" i="1" dirty="0">
                <a:solidFill>
                  <a:srgbClr val="6D2F72"/>
                </a:solidFill>
                <a:latin typeface="+mn-lt"/>
              </a:rPr>
              <a:t>proper course 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because she obtained </a:t>
            </a:r>
            <a:br>
              <a:rPr lang="en-US" sz="1900" dirty="0">
                <a:solidFill>
                  <a:schemeClr val="tx1"/>
                </a:solidFill>
                <a:latin typeface="+mn-lt"/>
              </a:rPr>
            </a:br>
            <a:r>
              <a:rPr lang="en-US" sz="1900" dirty="0">
                <a:solidFill>
                  <a:schemeClr val="tx1"/>
                </a:solidFill>
                <a:latin typeface="+mn-lt"/>
              </a:rPr>
              <a:t>her </a:t>
            </a:r>
            <a:r>
              <a:rPr lang="en-US" sz="1900" b="1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sz="19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from</a:t>
            </a:r>
            <a:r>
              <a:rPr lang="en-US" sz="19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1900" b="1" i="1" dirty="0">
                <a:solidFill>
                  <a:srgbClr val="6D2F72"/>
                </a:solidFill>
                <a:latin typeface="+mn-lt"/>
              </a:rPr>
              <a:t>clear astern</a:t>
            </a:r>
            <a:r>
              <a:rPr lang="en-US" sz="1900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of Blue.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E30276-6D48-406F-8084-58BE257C833F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Downwind Leg</a:t>
            </a: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80CEEAF-62BC-42FD-BA91-2F1AD1677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49" y="3362325"/>
            <a:ext cx="5219701" cy="27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3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1491" y="1083306"/>
            <a:ext cx="72442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Position 1: </a:t>
            </a:r>
            <a:r>
              <a:rPr lang="en-US" dirty="0">
                <a:latin typeface="+mn-lt"/>
              </a:rPr>
              <a:t> No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dirty="0">
                <a:latin typeface="+mn-lt"/>
              </a:rPr>
              <a:t>.</a:t>
            </a:r>
            <a:br>
              <a:rPr lang="en-US" b="1" i="1" dirty="0">
                <a:solidFill>
                  <a:srgbClr val="6D2F72"/>
                </a:solidFill>
                <a:latin typeface="+mn-lt"/>
              </a:rPr>
            </a:br>
            <a:endParaRPr lang="en-US" b="1" i="1" dirty="0">
              <a:solidFill>
                <a:srgbClr val="6D2F72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latin typeface="+mn-lt"/>
              </a:rPr>
              <a:t>Position 2:  </a:t>
            </a:r>
            <a:r>
              <a:rPr lang="en-US" dirty="0">
                <a:latin typeface="+mn-lt"/>
              </a:rPr>
              <a:t>Yellow becomes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overlapped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to</a:t>
            </a:r>
            <a:r>
              <a:rPr lang="en-US" b="1" dirty="0">
                <a:latin typeface="+mn-lt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leeward</a:t>
            </a:r>
            <a:r>
              <a:rPr lang="en-US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of Blue from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clear 	    astern</a:t>
            </a:r>
            <a:r>
              <a:rPr lang="en-US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and within two hull lengths to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leeward</a:t>
            </a:r>
            <a:r>
              <a:rPr lang="en-US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of Blue.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latin typeface="+mn-lt"/>
              </a:rPr>
              <a:t>Position 3:  </a:t>
            </a:r>
            <a:r>
              <a:rPr lang="en-US" dirty="0">
                <a:latin typeface="+mn-lt"/>
              </a:rPr>
              <a:t>Yellow </a:t>
            </a:r>
            <a:r>
              <a:rPr lang="en-US" dirty="0" err="1">
                <a:latin typeface="+mn-lt"/>
              </a:rPr>
              <a:t>gybes</a:t>
            </a:r>
            <a:r>
              <a:rPr lang="en-US" dirty="0">
                <a:latin typeface="+mn-lt"/>
              </a:rPr>
              <a:t> to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port</a:t>
            </a:r>
            <a:r>
              <a:rPr lang="en-US" dirty="0">
                <a:latin typeface="+mn-lt"/>
              </a:rPr>
              <a:t>. Blue and Yellow are still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overlapped</a:t>
            </a:r>
            <a:r>
              <a:rPr lang="en-US" b="1" dirty="0">
                <a:solidFill>
                  <a:srgbClr val="0033CC"/>
                </a:solidFill>
                <a:latin typeface="+mn-lt"/>
              </a:rPr>
              <a:t> 	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   </a:t>
            </a:r>
            <a:r>
              <a:rPr lang="en-US" dirty="0">
                <a:latin typeface="+mn-lt"/>
              </a:rPr>
              <a:t>because both are &gt;90</a:t>
            </a:r>
            <a:r>
              <a:rPr lang="en-US" dirty="0">
                <a:latin typeface="+mn-lt"/>
                <a:cs typeface="Arial" charset="0"/>
              </a:rPr>
              <a:t>º off the wind; however, rule 17 	    	    applies only while they remain on the same</a:t>
            </a:r>
            <a:r>
              <a:rPr lang="en-US" b="1" dirty="0">
                <a:latin typeface="+mn-lt"/>
                <a:cs typeface="Arial" charset="0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+mn-lt"/>
                <a:cs typeface="Arial" charset="0"/>
              </a:rPr>
              <a:t>tack</a:t>
            </a:r>
            <a:r>
              <a:rPr lang="en-US" dirty="0">
                <a:latin typeface="+mn-lt"/>
                <a:cs typeface="Arial" charset="0"/>
              </a:rPr>
              <a:t>.</a:t>
            </a:r>
            <a:br>
              <a:rPr lang="en-US" b="1" dirty="0">
                <a:latin typeface="+mn-lt"/>
                <a:cs typeface="Arial" charset="0"/>
              </a:rPr>
            </a:br>
            <a:endParaRPr lang="en-US" b="1" dirty="0">
              <a:latin typeface="+mn-lt"/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latin typeface="+mn-lt"/>
              </a:rPr>
              <a:t>Position 4:  </a:t>
            </a:r>
            <a:r>
              <a:rPr lang="en-US" dirty="0">
                <a:latin typeface="+mn-lt"/>
              </a:rPr>
              <a:t>Yellow </a:t>
            </a:r>
            <a:r>
              <a:rPr lang="en-US" dirty="0" err="1">
                <a:latin typeface="+mn-lt"/>
              </a:rPr>
              <a:t>gybes</a:t>
            </a:r>
            <a:r>
              <a:rPr lang="en-US" dirty="0">
                <a:latin typeface="+mn-lt"/>
              </a:rPr>
              <a:t> back to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starboard</a:t>
            </a:r>
            <a:r>
              <a:rPr lang="en-US" dirty="0">
                <a:latin typeface="+mn-lt"/>
              </a:rPr>
              <a:t>.</a:t>
            </a:r>
            <a:br>
              <a:rPr lang="en-US" b="1" i="1" dirty="0">
                <a:solidFill>
                  <a:srgbClr val="6D2F72"/>
                </a:solidFill>
                <a:latin typeface="+mn-lt"/>
              </a:rPr>
            </a:br>
            <a:endParaRPr lang="en-US" b="1" i="1" dirty="0">
              <a:solidFill>
                <a:srgbClr val="6D2F72"/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b="1" dirty="0">
                <a:latin typeface="+mn-lt"/>
              </a:rPr>
              <a:t>Position 5:  </a:t>
            </a:r>
            <a:r>
              <a:rPr lang="en-US" dirty="0">
                <a:latin typeface="+mn-lt"/>
              </a:rPr>
              <a:t>Yellow may luff because at Position 4 she did not become 	   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overlapped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with Blue from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clear astern</a:t>
            </a:r>
            <a:r>
              <a:rPr lang="en-US" dirty="0">
                <a:latin typeface="+mn-lt"/>
              </a:rPr>
              <a:t>, so she is not restricted 	    by rule 17.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However, rule 15 requires Yellow to </a:t>
            </a:r>
            <a:r>
              <a:rPr lang="en-US" b="1" dirty="0">
                <a:solidFill>
                  <a:srgbClr val="00CC00"/>
                </a:solidFill>
                <a:latin typeface="+mn-lt"/>
              </a:rPr>
              <a:t>initially</a:t>
            </a:r>
            <a:r>
              <a:rPr lang="en-US" dirty="0">
                <a:solidFill>
                  <a:srgbClr val="00CC00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give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	    Blue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room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to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keep clear</a:t>
            </a:r>
            <a:r>
              <a:rPr lang="en-US" dirty="0">
                <a:latin typeface="+mn-lt"/>
              </a:rPr>
              <a:t>. 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Then, as she changes course, Yellow  	    must give Blue additional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room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latin typeface="+mn-lt"/>
              </a:rPr>
              <a:t>to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keep clear</a:t>
            </a:r>
            <a:r>
              <a:rPr lang="en-US" dirty="0">
                <a:latin typeface="+mn-lt"/>
              </a:rPr>
              <a:t> under rule 16.1.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35A82F3-2685-43A3-BEB3-41C910DCE9BE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Downwind Leg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E7BD4-44B3-420B-A04D-313193080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533" y="198453"/>
            <a:ext cx="2675868" cy="59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191491" y="1005840"/>
            <a:ext cx="611418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+mn-lt"/>
              </a:rPr>
              <a:t>Between positions 1 and 2 Blue (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port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 passes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clear astern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Yellow (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starboard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pPr eaLnBrk="1" hangingPunct="1"/>
            <a:endParaRPr lang="en-US" sz="2000" dirty="0">
              <a:solidFill>
                <a:srgbClr val="0033CC"/>
              </a:solidFill>
              <a:latin typeface="+mn-lt"/>
            </a:endParaRPr>
          </a:p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+mn-lt"/>
              </a:rPr>
              <a:t>In position 3, Blue bears away creating an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Because Blue &amp; Yellow are both sailing &gt; 90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º off the wind, even though they are on opposite tacks the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y are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overlapped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.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l" eaLnBrk="1" hangingPunct="1"/>
            <a:endParaRPr lang="en-US" sz="2000" dirty="0">
              <a:solidFill>
                <a:srgbClr val="0033CC"/>
              </a:solidFill>
              <a:latin typeface="+mn-lt"/>
            </a:endParaRPr>
          </a:p>
          <a:p>
            <a:pPr algn="l" eaLnBrk="1" hangingPunct="1"/>
            <a:r>
              <a:rPr lang="en-US" sz="2000" dirty="0">
                <a:solidFill>
                  <a:schemeClr val="tx1"/>
                </a:solidFill>
                <a:latin typeface="+mn-lt"/>
              </a:rPr>
              <a:t>In position 4, Blue 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gybes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 As soon as her boom crosses centerline Blue &amp; Yellow are immediately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overlapped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on the same tack.</a:t>
            </a:r>
          </a:p>
          <a:p>
            <a:pPr algn="l" eaLnBrk="1" hangingPunct="1"/>
            <a:endParaRPr lang="en-US" sz="2000" dirty="0">
              <a:solidFill>
                <a:srgbClr val="0033CC"/>
              </a:solidFill>
              <a:latin typeface="+mn-lt"/>
            </a:endParaRPr>
          </a:p>
          <a:p>
            <a:pPr algn="l" eaLnBrk="1" hangingPunct="1"/>
            <a:r>
              <a:rPr lang="en-US" sz="2000" dirty="0">
                <a:solidFill>
                  <a:schemeClr val="tx1"/>
                </a:solidFill>
                <a:latin typeface="+mn-lt"/>
              </a:rPr>
              <a:t>Because Blue established her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from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clear astern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when the boats were on opposite tacks, rule 17 does not apply and Blue can luff to head to wind, but must give Yellow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room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keep clear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under rules 15 and 16.1.</a:t>
            </a:r>
            <a:endParaRPr lang="en-US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704147-433A-417A-B892-FE68203E54E0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Downwind Leg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CFB5D5-BB0C-4588-B1A7-FD3B3DB44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5" y="201473"/>
            <a:ext cx="3514725" cy="60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191490" y="974436"/>
            <a:ext cx="542565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dirty="0">
                <a:solidFill>
                  <a:schemeClr val="tx1"/>
                </a:solidFill>
                <a:latin typeface="+mn-lt"/>
              </a:rPr>
              <a:t>Yellow (</a:t>
            </a:r>
            <a:r>
              <a:rPr lang="en-US" sz="3200" b="1" i="1" dirty="0">
                <a:solidFill>
                  <a:srgbClr val="6D2F72"/>
                </a:solidFill>
                <a:latin typeface="+mn-lt"/>
              </a:rPr>
              <a:t>starboard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 is on the opposite </a:t>
            </a:r>
            <a:r>
              <a:rPr lang="en-US" sz="3200" b="1" i="1" dirty="0">
                <a:solidFill>
                  <a:srgbClr val="6D2F72"/>
                </a:solidFill>
                <a:latin typeface="+mn-lt"/>
              </a:rPr>
              <a:t>tack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and well behind Blue (</a:t>
            </a:r>
            <a:r>
              <a:rPr lang="en-US" sz="3200" b="1" i="1" dirty="0">
                <a:solidFill>
                  <a:srgbClr val="6D2F72"/>
                </a:solidFill>
                <a:latin typeface="+mn-lt"/>
              </a:rPr>
              <a:t>port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), but Yellow has an inside </a:t>
            </a:r>
            <a:r>
              <a:rPr lang="en-US" sz="3200" b="1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sz="32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when Blue enters the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1" i="1" dirty="0">
                <a:solidFill>
                  <a:srgbClr val="6D2F72"/>
                </a:solidFill>
                <a:latin typeface="+mn-lt"/>
              </a:rPr>
              <a:t>zone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75D51-6456-4E67-B900-5F42C0EB15CC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Leeward Mark</a:t>
            </a:r>
          </a:p>
        </p:txBody>
      </p:sp>
      <p:pic>
        <p:nvPicPr>
          <p:cNvPr id="4" name="Picture 3" descr="A picture containing colorful&#10;&#10;Description automatically generated">
            <a:extLst>
              <a:ext uri="{FF2B5EF4-FFF2-40B4-BE49-F238E27FC236}">
                <a16:creationId xmlns:a16="http://schemas.microsoft.com/office/drawing/2014/main" id="{11C0C2EB-4F3A-4CC1-80B6-31A33AADB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97" y="150495"/>
            <a:ext cx="5574855" cy="617250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B026817-B8F6-4572-9CD7-0073819F65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1985" t="74739" r="21402" b="17278"/>
          <a:stretch/>
        </p:blipFill>
        <p:spPr>
          <a:xfrm rot="20740858">
            <a:off x="9906000" y="5450611"/>
            <a:ext cx="845820" cy="4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9"/>
          <p:cNvSpPr txBox="1">
            <a:spLocks noChangeArrowheads="1"/>
          </p:cNvSpPr>
          <p:nvPr/>
        </p:nvSpPr>
        <p:spPr bwMode="auto">
          <a:xfrm>
            <a:off x="939127" y="988093"/>
            <a:ext cx="6994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chemeClr val="tx1"/>
                </a:solidFill>
                <a:latin typeface="+mn-lt"/>
              </a:rPr>
              <a:t>Giving Mark-</a:t>
            </a:r>
            <a:r>
              <a:rPr lang="en-US" sz="3200" b="1" i="1" dirty="0">
                <a:solidFill>
                  <a:srgbClr val="6D2F72"/>
                </a:solidFill>
                <a:latin typeface="+mn-lt"/>
              </a:rPr>
              <a:t>Room</a:t>
            </a:r>
            <a:r>
              <a:rPr lang="en-US" sz="32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3200" b="1" i="1" dirty="0">
                <a:solidFill>
                  <a:srgbClr val="6D2F72"/>
                </a:solidFill>
                <a:latin typeface="+mn-lt"/>
              </a:rPr>
              <a:t>Keeping Clear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191491" y="1567531"/>
            <a:ext cx="560733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Green is the inside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windward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boat.  </a:t>
            </a:r>
          </a:p>
          <a:p>
            <a:pPr marL="342900" indent="-342900" algn="l"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She does not have right-of-way (rule 11). </a:t>
            </a:r>
          </a:p>
          <a:p>
            <a:pPr marL="342900" indent="-342900" algn="l"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Blue and Yellow must give Green space to sail to the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when her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is to sail close to it, and then space to round the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b="1" i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as necessary to sail the course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(rule 18.2(b) &amp; def. “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mark-room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”)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A50BA5-4D7E-4E47-A327-4D055B74CB9F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Leeward Mark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5FF143E-A020-414A-827E-B6080584C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0679" y="235528"/>
            <a:ext cx="5091321" cy="60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435011-78AE-4458-8DF2-193E6AE67D71}"/>
              </a:ext>
            </a:extLst>
          </p:cNvPr>
          <p:cNvCxnSpPr>
            <a:cxnSpLocks/>
          </p:cNvCxnSpPr>
          <p:nvPr/>
        </p:nvCxnSpPr>
        <p:spPr>
          <a:xfrm>
            <a:off x="9653589" y="1209675"/>
            <a:ext cx="1128712" cy="92392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657B5C-0D36-4CE4-8B65-2EF87BBF4172}"/>
              </a:ext>
            </a:extLst>
          </p:cNvPr>
          <p:cNvCxnSpPr>
            <a:cxnSpLocks/>
          </p:cNvCxnSpPr>
          <p:nvPr/>
        </p:nvCxnSpPr>
        <p:spPr>
          <a:xfrm>
            <a:off x="10698942" y="978092"/>
            <a:ext cx="1048809" cy="1059781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0D8A23E2-C8B0-4AAB-8651-7A5CFEDB8C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848" r="15890"/>
          <a:stretch/>
        </p:blipFill>
        <p:spPr>
          <a:xfrm>
            <a:off x="6620291" y="947738"/>
            <a:ext cx="4474429" cy="4838257"/>
          </a:xfrm>
          <a:prstGeom prst="rect">
            <a:avLst/>
          </a:prstGeom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191494" y="1576711"/>
            <a:ext cx="552934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Green is the inside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leeward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boat.</a:t>
            </a:r>
          </a:p>
          <a:p>
            <a:pPr marL="342900" indent="-342900" algn="l"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She is the right-of-way boat (rule 11). </a:t>
            </a:r>
          </a:p>
          <a:p>
            <a:pPr marL="342900" indent="-342900" algn="l"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Because Yellow is in-between Green and Blue, and overlapped with both, Green is overlapped with Blue (see def.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Clear Astern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Clear Ahead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;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342900" indent="-342900" algn="l" eaLnBrk="1" hangingPunct="1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Green and Yellow must gybe when it is their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b="1" dirty="0">
                <a:solidFill>
                  <a:srgbClr val="6D2F72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to so do  if the mark is not a gate mark (rule 18.4).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0560969-7DC2-44A3-BA0A-BCE9F7736F6C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Leeward Mark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70D87D1D-A227-4FD8-A17B-DDD4E04FB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127" y="988093"/>
            <a:ext cx="69945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200" b="1" dirty="0">
                <a:solidFill>
                  <a:schemeClr val="tx1"/>
                </a:solidFill>
                <a:latin typeface="+mn-lt"/>
              </a:rPr>
              <a:t>Giving Mark-</a:t>
            </a:r>
            <a:r>
              <a:rPr lang="en-US" sz="3200" b="1" i="1" dirty="0">
                <a:solidFill>
                  <a:srgbClr val="6D2F72"/>
                </a:solidFill>
                <a:latin typeface="+mn-lt"/>
              </a:rPr>
              <a:t>Room</a:t>
            </a:r>
            <a:r>
              <a:rPr lang="en-US" sz="32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3200" b="1" i="1" dirty="0">
                <a:solidFill>
                  <a:srgbClr val="6D2F72"/>
                </a:solidFill>
                <a:latin typeface="+mn-lt"/>
              </a:rPr>
              <a:t>Keeping Clear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C22857C-5FF1-47ED-B08A-356915426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1962" b="85154"/>
          <a:stretch/>
        </p:blipFill>
        <p:spPr>
          <a:xfrm>
            <a:off x="10949940" y="817503"/>
            <a:ext cx="959590" cy="74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1491" y="1083306"/>
            <a:ext cx="69880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Position 1:    </a:t>
            </a:r>
            <a:r>
              <a:rPr lang="en-US" sz="2400" dirty="0">
                <a:latin typeface="+mn-lt"/>
              </a:rPr>
              <a:t>Yellow (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starboard</a:t>
            </a:r>
            <a:r>
              <a:rPr lang="en-US" sz="2400" dirty="0">
                <a:latin typeface="+mn-lt"/>
              </a:rPr>
              <a:t>) is the right-of-way 		           boat. (rule 10)</a:t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Position 2:     </a:t>
            </a:r>
            <a:r>
              <a:rPr lang="en-US" sz="2400" dirty="0">
                <a:latin typeface="+mn-lt"/>
              </a:rPr>
              <a:t>When Blue enters the 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zone</a:t>
            </a:r>
            <a:r>
              <a:rPr lang="en-US" sz="2400" dirty="0">
                <a:latin typeface="+mn-lt"/>
              </a:rPr>
              <a:t>, she is</a:t>
            </a:r>
            <a:r>
              <a:rPr lang="en-US" sz="2400" i="1" dirty="0">
                <a:latin typeface="+mn-lt"/>
              </a:rPr>
              <a:t> 		           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clear ahead </a:t>
            </a:r>
            <a:r>
              <a:rPr lang="en-US" sz="2400" dirty="0">
                <a:latin typeface="+mn-lt"/>
              </a:rPr>
              <a:t>of Yellow.  Rule 18.2 (b) 		           requires Yellow to give Blue </a:t>
            </a:r>
            <a:r>
              <a:rPr lang="en-US" sz="2400" b="1" i="1" dirty="0">
                <a:solidFill>
                  <a:srgbClr val="6D2F72"/>
                </a:solidFill>
                <a:latin typeface="+mn-lt"/>
              </a:rPr>
              <a:t>mark-room</a:t>
            </a:r>
            <a:r>
              <a:rPr lang="en-US" sz="2400" dirty="0">
                <a:latin typeface="+mn-lt"/>
              </a:rPr>
              <a:t>.</a:t>
            </a:r>
          </a:p>
          <a:p>
            <a:endParaRPr lang="en-US" sz="2400" dirty="0">
              <a:latin typeface="+mn-lt"/>
            </a:endParaRPr>
          </a:p>
          <a:p>
            <a:endParaRPr lang="en-US" sz="2400" b="1" dirty="0">
              <a:solidFill>
                <a:srgbClr val="0033CC"/>
              </a:solidFill>
            </a:endParaRPr>
          </a:p>
          <a:p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9DEA76-A80D-4226-B0AF-73DE135284C0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Leeward Mark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CD23860-2EEA-41AF-BD94-62DC612D1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3181" y="77466"/>
            <a:ext cx="3412222" cy="589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6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491" y="1083306"/>
            <a:ext cx="10581409" cy="49798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i="1" dirty="0">
                <a:effectLst/>
              </a:rPr>
              <a:t>Room</a:t>
            </a:r>
          </a:p>
          <a:p>
            <a:pPr>
              <a:spcBef>
                <a:spcPts val="0"/>
              </a:spcBef>
            </a:pPr>
            <a:r>
              <a:rPr lang="en-US" sz="2400" b="0" dirty="0">
                <a:solidFill>
                  <a:schemeClr val="tx1"/>
                </a:solidFill>
              </a:rPr>
              <a:t>The</a:t>
            </a:r>
            <a:r>
              <a:rPr lang="en-US" sz="2400" dirty="0"/>
              <a:t> space a boat needs </a:t>
            </a:r>
            <a:r>
              <a:rPr lang="en-US" sz="2400" b="0" dirty="0">
                <a:solidFill>
                  <a:schemeClr val="tx1"/>
                </a:solidFill>
              </a:rPr>
              <a:t>in the </a:t>
            </a:r>
            <a:r>
              <a:rPr lang="en-US" sz="2400" dirty="0"/>
              <a:t>existing conditions</a:t>
            </a:r>
            <a:r>
              <a:rPr lang="en-US" sz="2400" b="0" dirty="0">
                <a:solidFill>
                  <a:schemeClr val="tx1"/>
                </a:solidFill>
              </a:rPr>
              <a:t>, including space to comply with her obligations under the rules of Part 2 and rule 31, while maneuvering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/>
              <a:t>promptly </a:t>
            </a:r>
            <a:r>
              <a:rPr lang="en-US" sz="2400" b="0" dirty="0">
                <a:solidFill>
                  <a:schemeClr val="tx1"/>
                </a:solidFill>
              </a:rPr>
              <a:t>in a </a:t>
            </a:r>
            <a:r>
              <a:rPr lang="en-US" sz="2400" dirty="0"/>
              <a:t>seamanlike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way.</a:t>
            </a:r>
          </a:p>
          <a:p>
            <a:pPr marL="457200" indent="-45720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457200">
              <a:buClr>
                <a:schemeClr val="tx1"/>
              </a:buClr>
            </a:pPr>
            <a:r>
              <a:rPr lang="en-US" sz="2400" dirty="0">
                <a:solidFill>
                  <a:srgbClr val="6D2F72"/>
                </a:solidFill>
              </a:rPr>
              <a:t>Space a boat needs </a:t>
            </a:r>
            <a:r>
              <a:rPr lang="en-US" sz="2400" b="0" dirty="0"/>
              <a:t>– bigger faster boats need more room</a:t>
            </a:r>
          </a:p>
          <a:p>
            <a:pPr marL="742950" lvl="1" indent="-457200">
              <a:buClr>
                <a:schemeClr val="tx1"/>
              </a:buClr>
            </a:pPr>
            <a:r>
              <a:rPr lang="en-US" sz="2400" dirty="0">
                <a:solidFill>
                  <a:srgbClr val="6D2F72"/>
                </a:solidFill>
              </a:rPr>
              <a:t>Existing conditions </a:t>
            </a:r>
            <a:r>
              <a:rPr lang="en-US" sz="2400" b="0" dirty="0"/>
              <a:t>– big waves, strong winds, current…or really light air</a:t>
            </a:r>
          </a:p>
          <a:p>
            <a:pPr marL="742950" lvl="1" indent="-457200">
              <a:buClr>
                <a:schemeClr val="tx1"/>
              </a:buClr>
            </a:pPr>
            <a:r>
              <a:rPr lang="en-US" sz="2400" dirty="0">
                <a:solidFill>
                  <a:srgbClr val="6D2F72"/>
                </a:solidFill>
              </a:rPr>
              <a:t>Promptly </a:t>
            </a:r>
            <a:r>
              <a:rPr lang="en-US" sz="2400" b="0" dirty="0"/>
              <a:t>– with little or no delay; immediately</a:t>
            </a:r>
          </a:p>
          <a:p>
            <a:pPr marL="742950" lvl="1" indent="-457200">
              <a:buClr>
                <a:schemeClr val="tx1"/>
              </a:buClr>
            </a:pPr>
            <a:r>
              <a:rPr lang="en-US" sz="2400" dirty="0">
                <a:solidFill>
                  <a:srgbClr val="6D2F72"/>
                </a:solidFill>
              </a:rPr>
              <a:t>Seamanlike</a:t>
            </a:r>
            <a:r>
              <a:rPr lang="en-US" sz="2400" dirty="0"/>
              <a:t> </a:t>
            </a:r>
            <a:r>
              <a:rPr lang="en-US" sz="2400" b="0" dirty="0"/>
              <a:t>–befitting a competent seaman </a:t>
            </a:r>
          </a:p>
          <a:p>
            <a:pPr marL="0" lvl="1" indent="0">
              <a:buNone/>
            </a:pPr>
            <a:endParaRPr lang="en-US" sz="2400" dirty="0">
              <a:solidFill>
                <a:srgbClr val="0033CC"/>
              </a:solidFill>
            </a:endParaRPr>
          </a:p>
          <a:p>
            <a:pPr marL="0" lvl="1" indent="0">
              <a:buNone/>
            </a:pPr>
            <a:r>
              <a:rPr lang="en-US" sz="2400" b="0" dirty="0"/>
              <a:t>Includes ability to comply with rules of Part 2 and rule 31.</a:t>
            </a:r>
          </a:p>
          <a:p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AF450AB-9DFB-42AE-B8ED-805F22DB6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15" y="77466"/>
            <a:ext cx="10698570" cy="1005840"/>
          </a:xfrm>
        </p:spPr>
        <p:txBody>
          <a:bodyPr/>
          <a:lstStyle/>
          <a:p>
            <a:r>
              <a:rPr lang="en-US" dirty="0"/>
              <a:t>Key Definitions</a:t>
            </a:r>
          </a:p>
        </p:txBody>
      </p:sp>
    </p:spTree>
    <p:extLst>
      <p:ext uri="{BB962C8B-B14F-4D97-AF65-F5344CB8AC3E}">
        <p14:creationId xmlns:p14="http://schemas.microsoft.com/office/powerpoint/2010/main" val="32496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191491" y="2682828"/>
            <a:ext cx="653378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Yellow must gybe at the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Yellow may not luff away from the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prior to gybing if that takes her farther from the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than her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(rule 18.4).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If this is a wing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then gybing right at the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might be Yellow’s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If this is a leeward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then making a tactical rounding (swing wide-cut close) might be Yellow’s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hangingPunct="1">
              <a:spcBef>
                <a:spcPts val="600"/>
              </a:spcBef>
              <a:spcAft>
                <a:spcPts val="0"/>
              </a:spcAft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If this was a gate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0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rule 18.4 would not apply.</a:t>
            </a:r>
          </a:p>
        </p:txBody>
      </p:sp>
      <p:sp>
        <p:nvSpPr>
          <p:cNvPr id="135173" name="Text Box 7"/>
          <p:cNvSpPr txBox="1">
            <a:spLocks noChangeArrowheads="1"/>
          </p:cNvSpPr>
          <p:nvPr/>
        </p:nvSpPr>
        <p:spPr bwMode="auto">
          <a:xfrm>
            <a:off x="1191491" y="1071446"/>
            <a:ext cx="820589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ct val="50000"/>
              </a:spcAft>
            </a:pPr>
            <a:r>
              <a:rPr lang="en-US" sz="2500" b="1" dirty="0">
                <a:solidFill>
                  <a:schemeClr val="tx1"/>
                </a:solidFill>
                <a:latin typeface="+mn-lt"/>
              </a:rPr>
              <a:t>Under rule 18.4 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“when an inside </a:t>
            </a:r>
            <a:r>
              <a:rPr lang="en-US" sz="2500" b="1" i="1" dirty="0">
                <a:solidFill>
                  <a:srgbClr val="6D2F72"/>
                </a:solidFill>
                <a:latin typeface="+mn-lt"/>
              </a:rPr>
              <a:t>overlapped</a:t>
            </a:r>
            <a:r>
              <a:rPr lang="en-US" sz="25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right-of-way boat must gybe at a </a:t>
            </a:r>
            <a:r>
              <a:rPr lang="en-US" sz="25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5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to sail her </a:t>
            </a:r>
            <a:r>
              <a:rPr lang="en-US" sz="2500" b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, until she </a:t>
            </a:r>
            <a:r>
              <a:rPr lang="en-US" sz="2500" dirty="0" err="1">
                <a:solidFill>
                  <a:schemeClr val="tx1"/>
                </a:solidFill>
                <a:latin typeface="+mn-lt"/>
              </a:rPr>
              <a:t>gybes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 she shall sail no farther from the </a:t>
            </a:r>
            <a:r>
              <a:rPr lang="en-US" sz="25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5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500" dirty="0">
                <a:solidFill>
                  <a:schemeClr val="tx1"/>
                </a:solidFill>
                <a:latin typeface="+mn-lt"/>
              </a:rPr>
              <a:t>than needed to sail that course.   . . . “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61B209-0C8D-43C3-B388-7A533D047522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Leeward Mark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1B844C8-9C7B-4F73-A77A-6E1B79645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5273" y="383724"/>
            <a:ext cx="4368356" cy="54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191491" y="1005840"/>
            <a:ext cx="571491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The positions of Green, Yellow and Blue make it obvious that Red is outside the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zone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At position 2 Gray is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overlapped</a:t>
            </a:r>
            <a:r>
              <a:rPr lang="en-US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with Red. (def. “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overlap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”)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Gray and Red continue to be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overlapped</a:t>
            </a:r>
            <a:r>
              <a:rPr lang="en-US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when the first of them reaches the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zone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b="1" dirty="0">
                <a:solidFill>
                  <a:srgbClr val="0033CC"/>
                </a:solidFill>
                <a:latin typeface="+mn-lt"/>
              </a:rPr>
              <a:t> 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Red must give Gray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mark-room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</a:t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(rule 18.2(b) &amp; def. “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mark-room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”)</a:t>
            </a:r>
          </a:p>
          <a:p>
            <a:pPr marL="0" indent="0" eaLnBrk="1" hangingPunct="1"/>
            <a:endParaRPr lang="en-US" b="1" dirty="0">
              <a:solidFill>
                <a:srgbClr val="0033CC"/>
              </a:solidFill>
              <a:latin typeface="+mn-lt"/>
            </a:endParaRPr>
          </a:p>
          <a:p>
            <a:pPr algn="l" eaLnBrk="1" hangingPunct="1"/>
            <a:endParaRPr 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DBDCB6-9E91-40CA-AC60-A0A451F9F636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Leeward Mark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3F9108-AD0A-497F-A895-29E427100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9988" y="297618"/>
            <a:ext cx="3902451" cy="55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4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191497" y="1083306"/>
            <a:ext cx="1035280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The preamble to Section C of Part 2 turns Rule 18 off at a starting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, but it does not turn it off at a finishing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 algn="l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Rule 18.1(a) turns rule 18 off at a windward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(including a windward finishing </a:t>
            </a:r>
            <a:r>
              <a:rPr lang="en-US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) when the two boats are coming into the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on opposite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tacks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191497" y="3206964"/>
            <a:ext cx="45746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Rule 18.2(b) requires Yellow (outside) to give Blue (inside)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mark-room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EB2551-6DE5-4B75-86D7-3DDD2AF88FD8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The Finish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E295EA4-A624-48EE-BB67-543A3387A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1291" y="3003640"/>
            <a:ext cx="6179388" cy="311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946681" y="1026540"/>
            <a:ext cx="10231859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1900" b="1" dirty="0">
                <a:solidFill>
                  <a:schemeClr val="tx1"/>
                </a:solidFill>
                <a:latin typeface="+mn-lt"/>
              </a:rPr>
              <a:t>	“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A boat </a:t>
            </a:r>
            <a:r>
              <a:rPr lang="en-US" sz="1800" b="1" i="1" dirty="0">
                <a:solidFill>
                  <a:srgbClr val="6D2F72"/>
                </a:solidFill>
                <a:latin typeface="+mn-lt"/>
              </a:rPr>
              <a:t>finishes</a:t>
            </a:r>
            <a:r>
              <a:rPr lang="en-US" sz="1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when, after </a:t>
            </a:r>
            <a:r>
              <a:rPr lang="en-US" sz="1800" b="1" i="1" dirty="0">
                <a:solidFill>
                  <a:srgbClr val="6D2F72"/>
                </a:solidFill>
                <a:latin typeface="+mn-lt"/>
              </a:rPr>
              <a:t>starting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, and part of her hull crosses the finishing line from the course side. However, she has not </a:t>
            </a:r>
            <a:r>
              <a:rPr lang="en-US" sz="1800" b="1" i="1" dirty="0">
                <a:solidFill>
                  <a:srgbClr val="6D2F72"/>
                </a:solidFill>
                <a:latin typeface="+mn-lt"/>
              </a:rPr>
              <a:t>finished</a:t>
            </a:r>
            <a:r>
              <a:rPr lang="en-US" sz="18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if after crossing the finishing line she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900" b="1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(a)   takes a penalty under rule 44.2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  	(b)   corrects an error in </a:t>
            </a:r>
            <a:r>
              <a:rPr lang="en-US" sz="1800" b="1" i="1" dirty="0">
                <a:solidFill>
                  <a:srgbClr val="6D2F72"/>
                </a:solidFill>
                <a:latin typeface="+mn-lt"/>
              </a:rPr>
              <a:t>sailing the course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made at the line, or </a:t>
            </a:r>
          </a:p>
          <a:p>
            <a:pPr eaLnBrk="1" hangingPunct="1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	(c)   continues to </a:t>
            </a:r>
            <a:r>
              <a:rPr lang="en-US" sz="1800" b="1" i="1" dirty="0">
                <a:solidFill>
                  <a:srgbClr val="6D2F72"/>
                </a:solidFill>
                <a:latin typeface="+mn-lt"/>
              </a:rPr>
              <a:t>sail the course.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F45647-93A0-455B-A42E-5FD7FFFAC74B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The Finish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1491" y="2825226"/>
            <a:ext cx="9716759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  A boat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finishes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when she breaks the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plane of the finishing line.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(Position 2 for both boats.)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  </a:t>
            </a:r>
            <a:r>
              <a:rPr lang="en-US" dirty="0">
                <a:latin typeface="+mn-lt"/>
                <a:cs typeface="Calibri" pitchFamily="34" charset="0"/>
              </a:rPr>
              <a:t>After</a:t>
            </a:r>
            <a:r>
              <a:rPr lang="en-US" i="1" dirty="0">
                <a:latin typeface="+mn-lt"/>
                <a:cs typeface="Calibri" pitchFamily="34" charset="0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+mn-lt"/>
                <a:cs typeface="Calibri" pitchFamily="34" charset="0"/>
              </a:rPr>
              <a:t>finishing</a:t>
            </a:r>
            <a:r>
              <a:rPr lang="en-US" i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 </a:t>
            </a:r>
            <a:r>
              <a:rPr lang="en-US" dirty="0">
                <a:latin typeface="+mn-lt"/>
                <a:cs typeface="Calibri" pitchFamily="34" charset="0"/>
              </a:rPr>
              <a:t>a boat must clear the </a:t>
            </a:r>
            <a:br>
              <a:rPr lang="en-US" dirty="0">
                <a:latin typeface="+mn-lt"/>
                <a:cs typeface="Calibri" pitchFamily="34" charset="0"/>
              </a:rPr>
            </a:br>
            <a:r>
              <a:rPr lang="en-US" dirty="0">
                <a:latin typeface="+mn-lt"/>
                <a:cs typeface="Calibri" pitchFamily="34" charset="0"/>
              </a:rPr>
              <a:t>  finishing line and</a:t>
            </a:r>
            <a:r>
              <a:rPr lang="en-US" i="1" dirty="0">
                <a:latin typeface="+mn-lt"/>
                <a:cs typeface="Calibri" pitchFamily="34" charset="0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+mn-lt"/>
                <a:cs typeface="Calibri" pitchFamily="34" charset="0"/>
              </a:rPr>
              <a:t>marks</a:t>
            </a:r>
            <a:r>
              <a:rPr lang="en-US" dirty="0">
                <a:latin typeface="+mn-lt"/>
                <a:cs typeface="Calibri" pitchFamily="34" charset="0"/>
              </a:rPr>
              <a:t>.  She is still</a:t>
            </a:r>
            <a:r>
              <a:rPr lang="en-US" i="1" dirty="0">
                <a:latin typeface="+mn-lt"/>
                <a:cs typeface="Calibri" pitchFamily="34" charset="0"/>
              </a:rPr>
              <a:t> </a:t>
            </a:r>
            <a:r>
              <a:rPr lang="en-US" b="1" i="1" dirty="0">
                <a:solidFill>
                  <a:srgbClr val="6D2F72"/>
                </a:solidFill>
                <a:latin typeface="+mn-lt"/>
                <a:cs typeface="Calibri" pitchFamily="34" charset="0"/>
              </a:rPr>
              <a:t>racing</a:t>
            </a:r>
            <a:r>
              <a:rPr lang="en-US" i="1" dirty="0">
                <a:solidFill>
                  <a:srgbClr val="C00000"/>
                </a:solidFill>
                <a:latin typeface="+mn-lt"/>
                <a:cs typeface="Calibri" pitchFamily="34" charset="0"/>
              </a:rPr>
              <a:t> </a:t>
            </a:r>
            <a:r>
              <a:rPr lang="en-US" dirty="0">
                <a:latin typeface="+mn-lt"/>
                <a:cs typeface="Calibri" pitchFamily="34" charset="0"/>
              </a:rPr>
              <a:t>until she does so (def. </a:t>
            </a:r>
            <a:r>
              <a:rPr lang="en-US" b="1" i="1" dirty="0">
                <a:solidFill>
                  <a:srgbClr val="6D2F72"/>
                </a:solidFill>
                <a:latin typeface="+mn-lt"/>
                <a:cs typeface="Calibri" pitchFamily="34" charset="0"/>
              </a:rPr>
              <a:t>racing</a:t>
            </a:r>
            <a:r>
              <a:rPr lang="en-US" dirty="0">
                <a:latin typeface="+mn-lt"/>
                <a:cs typeface="Calibri" pitchFamily="34" charset="0"/>
              </a:rPr>
              <a:t>).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  She may clear the line in either direction (rule 28.1).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  </a:t>
            </a:r>
            <a:r>
              <a:rPr lang="en-US" i="1" dirty="0">
                <a:latin typeface="+mn-lt"/>
              </a:rPr>
              <a:t>A boat clears the finishing line and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marks</a:t>
            </a:r>
            <a:r>
              <a:rPr lang="en-US" i="1" dirty="0">
                <a:latin typeface="+mn-lt"/>
              </a:rPr>
              <a:t> when no part of her hull, crew or equipment is on the </a:t>
            </a:r>
            <a:br>
              <a:rPr lang="en-US" i="1" dirty="0">
                <a:latin typeface="+mn-lt"/>
              </a:rPr>
            </a:br>
            <a:r>
              <a:rPr lang="en-US" i="1" dirty="0">
                <a:latin typeface="+mn-lt"/>
              </a:rPr>
              <a:t>  line, and no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i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i="1" dirty="0">
                <a:latin typeface="+mn-lt"/>
              </a:rPr>
              <a:t>is influencing her choice of course.</a:t>
            </a:r>
            <a:r>
              <a:rPr lang="en-US" dirty="0">
                <a:latin typeface="+mn-lt"/>
              </a:rPr>
              <a:t> (Case 127)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  (Position 3 for Blue/Position 4 for Yellow)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DAD9DC4-DC1E-4D68-A6F5-728FA2B24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46" y="1763832"/>
            <a:ext cx="6552643" cy="27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91491" y="1006302"/>
            <a:ext cx="10253794" cy="2438400"/>
          </a:xfrm>
          <a:noFill/>
        </p:spPr>
        <p:txBody>
          <a:bodyPr/>
          <a:lstStyle/>
          <a:p>
            <a:pPr marL="228600" indent="-228600" eaLnBrk="1" hangingPunct="1"/>
            <a:r>
              <a:rPr lang="en-US" sz="2400" b="0" dirty="0">
                <a:solidFill>
                  <a:schemeClr val="tx1"/>
                </a:solidFill>
              </a:rPr>
              <a:t>If a boat touches a finishing </a:t>
            </a:r>
            <a:r>
              <a:rPr lang="en-US" sz="2400" i="1" dirty="0"/>
              <a:t>mark</a:t>
            </a:r>
            <a:r>
              <a:rPr lang="en-US" sz="2400" b="0" dirty="0">
                <a:solidFill>
                  <a:srgbClr val="C00000"/>
                </a:solidFill>
              </a:rPr>
              <a:t> </a:t>
            </a:r>
            <a:r>
              <a:rPr lang="en-US" sz="2400" b="0" dirty="0">
                <a:solidFill>
                  <a:schemeClr val="tx1"/>
                </a:solidFill>
              </a:rPr>
              <a:t>before clearing the finishing line, she must complete a One-Turn Penalty and then sail completely to the course side of the line before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/>
              <a:t>finishing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  <a:p>
            <a:pPr marL="228600" indent="-228600" eaLnBrk="1" hangingPunct="1">
              <a:spcBef>
                <a:spcPts val="1800"/>
              </a:spcBef>
            </a:pPr>
            <a:r>
              <a:rPr lang="en-US" sz="2400" b="0" dirty="0">
                <a:solidFill>
                  <a:schemeClr val="tx1"/>
                </a:solidFill>
              </a:rPr>
              <a:t>In this example, Blue completed her gybe (position 4) and completed her tack (position 9) then re-crossed the finishing line to</a:t>
            </a:r>
            <a:r>
              <a:rPr lang="en-US" sz="2400" b="0" dirty="0"/>
              <a:t> </a:t>
            </a:r>
            <a:r>
              <a:rPr lang="en-US" sz="2400" i="1" dirty="0"/>
              <a:t>finish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270810" y="3278453"/>
            <a:ext cx="48251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 boat can complete her One-Turn Penalty anywhere, but after completing it she must sail completely to the course side of the line and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finish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095956-3CDF-4437-BBBA-2B26A6C1920E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The Finish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CD37F41-BE48-4BD2-89A1-285D22D89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6319" y="3278453"/>
            <a:ext cx="4645525" cy="28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4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191490" y="2329279"/>
            <a:ext cx="87108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23495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This applies both before and after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racing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Be careful where you sail;  watch your </a:t>
            </a:r>
          </a:p>
          <a:p>
            <a:pPr marL="104775" indent="0" eaLnBrk="1" hangingPunct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   wind shadow and physical presence.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Preamble to Part 2 limits penalties </a:t>
            </a:r>
          </a:p>
          <a:p>
            <a:pPr marL="104775" indent="0" eaLnBrk="1" hangingPunct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    against boats not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racing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those under </a:t>
            </a:r>
          </a:p>
          <a:p>
            <a:pPr marL="104775" indent="0" eaLnBrk="1" hangingPunct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    rule 14 when injury or serious damage </a:t>
            </a:r>
          </a:p>
          <a:p>
            <a:pPr marL="104775" indent="0" eaLnBrk="1" hangingPunct="1"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     occurs, or to those under rule 23.1.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191490" y="1005840"/>
            <a:ext cx="105881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339725" indent="-225425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Rule 23.1 – “If reasonably possible, a boat not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racing</a:t>
            </a:r>
            <a:r>
              <a:rPr lang="en-US" sz="20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shall not interfere with a boat that is</a:t>
            </a:r>
            <a:r>
              <a:rPr lang="en-US" sz="20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racing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.”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At position 2 Blue has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finished</a:t>
            </a:r>
            <a:r>
              <a:rPr lang="en-US" sz="20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and is no longer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racing</a:t>
            </a:r>
            <a:r>
              <a:rPr lang="en-US" sz="2000" b="1" i="1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At position 3 she interferes with Yellow.</a:t>
            </a:r>
          </a:p>
          <a:p>
            <a:pPr lvl="1" algn="l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Interference is adversely affecting a boat’s forward motion or maneuverability.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A1A10-4C45-436A-9465-0A11EEE3E6BD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The Finish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9A0284-291A-4F7D-A426-B0E1453F7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329279"/>
            <a:ext cx="5904599" cy="38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91491" y="1047149"/>
            <a:ext cx="82826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50000"/>
              </a:spcAft>
            </a:pPr>
            <a:r>
              <a:rPr lang="en-US" sz="3200" b="1" dirty="0">
                <a:solidFill>
                  <a:srgbClr val="6D2F72"/>
                </a:solidFill>
                <a:latin typeface="Calibri"/>
              </a:rPr>
              <a:t>Rule 44 Penalties at the Time of an Incident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1191491" y="1714034"/>
            <a:ext cx="6339369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rgbClr val="213974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213974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213974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213974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chemeClr val="tx1"/>
                </a:solidFill>
                <a:latin typeface="+mn-lt"/>
              </a:rPr>
              <a:t>“A boat may take a Two-Turns Penalty when she may have broken one or more rules of Part 2 in an incident while </a:t>
            </a:r>
            <a:r>
              <a:rPr lang="en-US" b="1" i="1" dirty="0">
                <a:solidFill>
                  <a:srgbClr val="6D2F72"/>
                </a:solidFill>
                <a:latin typeface="+mn-lt"/>
              </a:rPr>
              <a:t>racing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  . . . However,  . . .</a:t>
            </a:r>
          </a:p>
          <a:p>
            <a:pPr marL="0" indent="0" eaLnBrk="1" hangingPunct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(b) if the boat caused injury or serious damage, or despite taking a penalty, she gained a significant advantage in the race or series her penalty is to retire.” (rule 44.1)</a:t>
            </a:r>
          </a:p>
          <a:p>
            <a:pPr marL="0" indent="0" eaLnBrk="1" hangingPunct="1"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“After getting well clear of other boats as soon after the incident as possible, . . .”  (rule 44.2)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8F9712-BC6D-4E54-8452-4EBC7DE21F34}"/>
              </a:ext>
            </a:extLst>
          </p:cNvPr>
          <p:cNvSpPr txBox="1">
            <a:spLocks/>
          </p:cNvSpPr>
          <p:nvPr/>
        </p:nvSpPr>
        <p:spPr bwMode="auto">
          <a:xfrm>
            <a:off x="746715" y="77466"/>
            <a:ext cx="1069857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Penalties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CB10680-EB3B-4BB6-98D3-CDB4D100C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0860" y="1036863"/>
            <a:ext cx="4417780" cy="50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9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8F9712-BC6D-4E54-8452-4EBC7DE21F34}"/>
              </a:ext>
            </a:extLst>
          </p:cNvPr>
          <p:cNvSpPr txBox="1">
            <a:spLocks/>
          </p:cNvSpPr>
          <p:nvPr/>
        </p:nvSpPr>
        <p:spPr bwMode="auto">
          <a:xfrm>
            <a:off x="2518972" y="4565245"/>
            <a:ext cx="7799409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>
                <a:solidFill>
                  <a:srgbClr val="6D2F72"/>
                </a:solidFill>
              </a:rPr>
              <a:t>to the US Sailing Judges Committee for creating this presentation!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2ABAD581-02A8-4CAD-8814-A54131472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18" y="474632"/>
            <a:ext cx="8444763" cy="37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7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BE217BC-F571-447B-BE7F-5BE73064E217}"/>
              </a:ext>
            </a:extLst>
          </p:cNvPr>
          <p:cNvGrpSpPr/>
          <p:nvPr/>
        </p:nvGrpSpPr>
        <p:grpSpPr>
          <a:xfrm>
            <a:off x="6964587" y="573593"/>
            <a:ext cx="5208559" cy="5731413"/>
            <a:chOff x="6964587" y="573593"/>
            <a:chExt cx="5208559" cy="57314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DF574C-E2F1-4BBC-8E09-52FE3A8ECC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69" b="8525"/>
            <a:stretch/>
          </p:blipFill>
          <p:spPr>
            <a:xfrm>
              <a:off x="6964587" y="573593"/>
              <a:ext cx="5208559" cy="573141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B08313-6AF0-40E4-A700-58C36ED40867}"/>
                </a:ext>
              </a:extLst>
            </p:cNvPr>
            <p:cNvSpPr/>
            <p:nvPr/>
          </p:nvSpPr>
          <p:spPr>
            <a:xfrm>
              <a:off x="10331777" y="4114675"/>
              <a:ext cx="490194" cy="495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8FF2E455-D72F-43F9-9B74-D3A47573C9CB}"/>
              </a:ext>
            </a:extLst>
          </p:cNvPr>
          <p:cNvSpPr txBox="1">
            <a:spLocks/>
          </p:cNvSpPr>
          <p:nvPr/>
        </p:nvSpPr>
        <p:spPr>
          <a:xfrm>
            <a:off x="1191491" y="1083306"/>
            <a:ext cx="4437212" cy="21048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6D2F72"/>
                </a:solidFill>
                <a:effectLst/>
              </a:rPr>
              <a:t>Mark-Room</a:t>
            </a:r>
            <a:r>
              <a:rPr lang="en-US" sz="2400" i="1" dirty="0">
                <a:effectLst/>
              </a:rPr>
              <a:t> </a:t>
            </a:r>
          </a:p>
          <a:p>
            <a:pPr marL="292100" lvl="1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6D2F72"/>
                </a:solidFill>
              </a:rPr>
              <a:t>Room</a:t>
            </a:r>
            <a:r>
              <a:rPr lang="en-US" i="1" dirty="0"/>
              <a:t> </a:t>
            </a:r>
            <a:r>
              <a:rPr lang="en-US" b="0" dirty="0"/>
              <a:t>for a boat to leave a </a:t>
            </a:r>
            <a:r>
              <a:rPr lang="en-US" i="1" dirty="0">
                <a:solidFill>
                  <a:srgbClr val="6D2F72"/>
                </a:solidFill>
              </a:rPr>
              <a:t>mark</a:t>
            </a:r>
            <a:r>
              <a:rPr lang="en-US" i="1" dirty="0"/>
              <a:t> </a:t>
            </a:r>
            <a:r>
              <a:rPr lang="en-US" b="0" dirty="0"/>
              <a:t>on the required side. </a:t>
            </a:r>
          </a:p>
        </p:txBody>
      </p:sp>
      <p:sp>
        <p:nvSpPr>
          <p:cNvPr id="15" name="Line Callout 1 (No Border) 20">
            <a:extLst>
              <a:ext uri="{FF2B5EF4-FFF2-40B4-BE49-F238E27FC236}">
                <a16:creationId xmlns:a16="http://schemas.microsoft.com/office/drawing/2014/main" id="{26F625A5-7A31-41FF-A49D-FC6ED904DE1A}"/>
              </a:ext>
            </a:extLst>
          </p:cNvPr>
          <p:cNvSpPr/>
          <p:nvPr/>
        </p:nvSpPr>
        <p:spPr>
          <a:xfrm>
            <a:off x="3309590" y="2980031"/>
            <a:ext cx="2319113" cy="1252583"/>
          </a:xfrm>
          <a:prstGeom prst="callout1">
            <a:avLst>
              <a:gd name="adj1" fmla="val 31416"/>
              <a:gd name="adj2" fmla="val 81312"/>
              <a:gd name="adj3" fmla="val -60994"/>
              <a:gd name="adj4" fmla="val 146749"/>
            </a:avLst>
          </a:prstGeom>
          <a:noFill/>
          <a:ln w="571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Orange must give</a:t>
            </a:r>
            <a:r>
              <a:rPr lang="en-US" sz="2400" b="1" dirty="0">
                <a:solidFill>
                  <a:srgbClr val="0033CC"/>
                </a:solidFill>
              </a:rPr>
              <a:t> </a:t>
            </a:r>
            <a:r>
              <a:rPr lang="en-US" sz="2400" b="1" i="1" dirty="0">
                <a:solidFill>
                  <a:srgbClr val="6D2F72"/>
                </a:solidFill>
              </a:rPr>
              <a:t>mark-room</a:t>
            </a:r>
            <a:r>
              <a:rPr lang="en-US" sz="2400" b="1" dirty="0">
                <a:solidFill>
                  <a:srgbClr val="6D2F72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from this point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F52FD78-FCE2-4FCC-A8C0-4CF5315E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15" y="77466"/>
            <a:ext cx="10698570" cy="1005840"/>
          </a:xfrm>
        </p:spPr>
        <p:txBody>
          <a:bodyPr/>
          <a:lstStyle/>
          <a:p>
            <a:r>
              <a:rPr lang="en-US" dirty="0"/>
              <a:t>Key Definitions</a:t>
            </a:r>
          </a:p>
        </p:txBody>
      </p:sp>
      <p:pic>
        <p:nvPicPr>
          <p:cNvPr id="17" name="Picture 16" descr="A picture containing text, ax, vector graphics, clipart&#10;&#10;Description automatically generated">
            <a:extLst>
              <a:ext uri="{FF2B5EF4-FFF2-40B4-BE49-F238E27FC236}">
                <a16:creationId xmlns:a16="http://schemas.microsoft.com/office/drawing/2014/main" id="{62BF23A0-477B-4C4E-B53C-9BB06BCE3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05" y="345414"/>
            <a:ext cx="2687951" cy="15605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B72C32-7AA9-4FE2-AC07-1611E25B5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5" t="57020" r="50914" b="36812"/>
          <a:stretch/>
        </p:blipFill>
        <p:spPr>
          <a:xfrm>
            <a:off x="10416624" y="3971861"/>
            <a:ext cx="402109" cy="386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3D5A8A-B0F1-4BC0-9A5C-0F1698946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37" y="1904024"/>
            <a:ext cx="1218029" cy="19703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232B6-D9B8-48A5-8577-3162C2109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03" y="1371479"/>
            <a:ext cx="1218029" cy="1970341"/>
          </a:xfrm>
          <a:prstGeom prst="rect">
            <a:avLst/>
          </a:prstGeom>
        </p:spPr>
      </p:pic>
      <p:pic>
        <p:nvPicPr>
          <p:cNvPr id="21" name="Picture 20" descr="A picture containing text, ax, clipart&#10;&#10;Description automatically generated">
            <a:extLst>
              <a:ext uri="{FF2B5EF4-FFF2-40B4-BE49-F238E27FC236}">
                <a16:creationId xmlns:a16="http://schemas.microsoft.com/office/drawing/2014/main" id="{C25188BB-885D-463F-8479-B52E1B312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86" y="3135086"/>
            <a:ext cx="1218029" cy="1044025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A7CDE1-61B1-4418-93F2-EB8CCDAFE8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20" y="3629994"/>
            <a:ext cx="1264629" cy="10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hape, circle&#10;&#10;Description automatically generated">
            <a:extLst>
              <a:ext uri="{FF2B5EF4-FFF2-40B4-BE49-F238E27FC236}">
                <a16:creationId xmlns:a16="http://schemas.microsoft.com/office/drawing/2014/main" id="{8D800FF9-E178-4E20-BCAF-F83F8E43A6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3" b="21151"/>
          <a:stretch/>
        </p:blipFill>
        <p:spPr>
          <a:xfrm>
            <a:off x="5772151" y="841455"/>
            <a:ext cx="6419849" cy="5407493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4849736A-0174-48D3-8C10-A83B4425EF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22" b="59331"/>
          <a:stretch/>
        </p:blipFill>
        <p:spPr>
          <a:xfrm>
            <a:off x="7350397" y="1572315"/>
            <a:ext cx="325749" cy="1536646"/>
          </a:xfrm>
          <a:prstGeom prst="rect">
            <a:avLst/>
          </a:prstGeom>
        </p:spPr>
      </p:pic>
      <p:pic>
        <p:nvPicPr>
          <p:cNvPr id="40" name="Picture 39" descr="Shape&#10;&#10;Description automatically generated">
            <a:extLst>
              <a:ext uri="{FF2B5EF4-FFF2-40B4-BE49-F238E27FC236}">
                <a16:creationId xmlns:a16="http://schemas.microsoft.com/office/drawing/2014/main" id="{A37BFF3F-E45F-4475-B584-CC42DA70AB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6" t="32498" r="88536" b="35182"/>
          <a:stretch/>
        </p:blipFill>
        <p:spPr>
          <a:xfrm>
            <a:off x="7249087" y="2926241"/>
            <a:ext cx="326872" cy="1255234"/>
          </a:xfrm>
          <a:prstGeom prst="rect">
            <a:avLst/>
          </a:prstGeom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A9BC973E-2063-40B2-9ED7-8D1BB377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15" y="77466"/>
            <a:ext cx="10698570" cy="1005840"/>
          </a:xfrm>
        </p:spPr>
        <p:txBody>
          <a:bodyPr/>
          <a:lstStyle/>
          <a:p>
            <a:r>
              <a:rPr lang="en-US" dirty="0"/>
              <a:t>Key Definitions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9421EF-D309-4956-96E8-B09EBC3A7FEB}"/>
              </a:ext>
            </a:extLst>
          </p:cNvPr>
          <p:cNvSpPr txBox="1"/>
          <p:nvPr/>
        </p:nvSpPr>
        <p:spPr>
          <a:xfrm>
            <a:off x="1191489" y="1083306"/>
            <a:ext cx="3947439" cy="144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65100">
              <a:lnSpc>
                <a:spcPct val="90000"/>
              </a:lnSpc>
            </a:pPr>
            <a:r>
              <a:rPr lang="en-US" sz="3200" b="1" i="1" dirty="0">
                <a:solidFill>
                  <a:srgbClr val="6D2F72"/>
                </a:solidFill>
                <a:effectLst/>
                <a:latin typeface="+mj-lt"/>
              </a:rPr>
              <a:t>Mark-Room</a:t>
            </a:r>
          </a:p>
          <a:p>
            <a:pPr indent="-165100">
              <a:lnSpc>
                <a:spcPct val="90000"/>
              </a:lnSpc>
            </a:pPr>
            <a:r>
              <a:rPr lang="en-US" sz="2200" i="1" dirty="0">
                <a:latin typeface="+mn-lt"/>
              </a:rPr>
              <a:t>(a)</a:t>
            </a:r>
            <a:r>
              <a:rPr lang="en-US" sz="2200" b="1" i="1" dirty="0">
                <a:latin typeface="+mn-lt"/>
              </a:rPr>
              <a:t> </a:t>
            </a:r>
            <a:r>
              <a:rPr lang="en-US" sz="2200" b="1" i="1" dirty="0">
                <a:solidFill>
                  <a:srgbClr val="6D2F72"/>
                </a:solidFill>
                <a:latin typeface="+mn-lt"/>
              </a:rPr>
              <a:t>Room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for a boat to sail </a:t>
            </a:r>
            <a:r>
              <a:rPr lang="en-US" sz="2200" b="1" u="sng" dirty="0">
                <a:solidFill>
                  <a:srgbClr val="00CC00"/>
                </a:solidFill>
                <a:latin typeface="+mn-lt"/>
              </a:rPr>
              <a:t>TO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the</a:t>
            </a:r>
            <a:r>
              <a:rPr lang="en-US" sz="2200" b="1" dirty="0">
                <a:latin typeface="+mn-lt"/>
              </a:rPr>
              <a:t> </a:t>
            </a:r>
            <a:r>
              <a:rPr lang="en-US" sz="22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200" b="1" i="1" dirty="0">
                <a:latin typeface="+mn-lt"/>
              </a:rPr>
              <a:t> </a:t>
            </a:r>
            <a:r>
              <a:rPr lang="en-US" sz="2200" i="1" dirty="0">
                <a:latin typeface="+mn-lt"/>
              </a:rPr>
              <a:t>when her </a:t>
            </a:r>
            <a:r>
              <a:rPr lang="en-US" sz="2200" b="1" i="1" dirty="0">
                <a:solidFill>
                  <a:srgbClr val="6D2F72"/>
                </a:solidFill>
                <a:latin typeface="+mn-lt"/>
              </a:rPr>
              <a:t>proper course</a:t>
            </a:r>
            <a:r>
              <a:rPr lang="en-US" sz="2200" b="1" i="1" dirty="0">
                <a:latin typeface="+mn-lt"/>
              </a:rPr>
              <a:t> </a:t>
            </a:r>
            <a:r>
              <a:rPr lang="en-US" sz="2200" i="1" dirty="0">
                <a:latin typeface="+mn-lt"/>
              </a:rPr>
              <a:t>is to sail close to it, and...</a:t>
            </a:r>
            <a:endParaRPr lang="en-US" sz="2200" dirty="0">
              <a:latin typeface="+mn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8258797-3401-40D7-A37F-DEC357DFA1ED}"/>
              </a:ext>
            </a:extLst>
          </p:cNvPr>
          <p:cNvSpPr txBox="1"/>
          <p:nvPr/>
        </p:nvSpPr>
        <p:spPr>
          <a:xfrm>
            <a:off x="1191489" y="4422571"/>
            <a:ext cx="43330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CASE 118 - </a:t>
            </a:r>
            <a:r>
              <a:rPr lang="en-US" sz="2000" dirty="0">
                <a:latin typeface="+mn-lt"/>
              </a:rPr>
              <a:t>‘room to sail to the </a:t>
            </a:r>
            <a:r>
              <a:rPr lang="en-US" sz="2000" b="1" i="1" dirty="0">
                <a:solidFill>
                  <a:srgbClr val="6D2F72"/>
                </a:solidFill>
                <a:latin typeface="+mn-lt"/>
              </a:rPr>
              <a:t>mark</a:t>
            </a:r>
            <a:r>
              <a:rPr lang="en-US" sz="2000" dirty="0">
                <a:latin typeface="+mn-lt"/>
              </a:rPr>
              <a:t>’ means space to sail promptly in a seamanlike way to a position close to, and on the required side of, the mark.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F1E54FC-203F-4C5A-807C-36B581237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88" y="4590452"/>
            <a:ext cx="241410" cy="241410"/>
          </a:xfrm>
          <a:prstGeom prst="rect">
            <a:avLst/>
          </a:prstGeom>
        </p:spPr>
      </p:pic>
      <p:pic>
        <p:nvPicPr>
          <p:cNvPr id="41" name="Picture 40" descr="Shape&#10;&#10;Description automatically generated">
            <a:extLst>
              <a:ext uri="{FF2B5EF4-FFF2-40B4-BE49-F238E27FC236}">
                <a16:creationId xmlns:a16="http://schemas.microsoft.com/office/drawing/2014/main" id="{21CB7945-07E2-4A12-8042-43345730B2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3" t="86196" r="5404"/>
          <a:stretch/>
        </p:blipFill>
        <p:spPr>
          <a:xfrm rot="21349468">
            <a:off x="8088516" y="4931552"/>
            <a:ext cx="1107498" cy="53609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15B12C7-9D19-4251-829D-390AED21E52C}"/>
              </a:ext>
            </a:extLst>
          </p:cNvPr>
          <p:cNvGrpSpPr/>
          <p:nvPr/>
        </p:nvGrpSpPr>
        <p:grpSpPr>
          <a:xfrm>
            <a:off x="1191489" y="475876"/>
            <a:ext cx="6384470" cy="2804308"/>
            <a:chOff x="1191489" y="475876"/>
            <a:chExt cx="6384470" cy="2804308"/>
          </a:xfrm>
        </p:grpSpPr>
        <p:pic>
          <p:nvPicPr>
            <p:cNvPr id="3" name="Picture 2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157EA4EB-0465-499D-94A3-801CF875E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285" y="475876"/>
              <a:ext cx="2569674" cy="1574709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3D7219-F869-467F-BB8F-55BF035A4B3A}"/>
                </a:ext>
              </a:extLst>
            </p:cNvPr>
            <p:cNvSpPr txBox="1"/>
            <p:nvPr/>
          </p:nvSpPr>
          <p:spPr>
            <a:xfrm>
              <a:off x="1191489" y="2572298"/>
              <a:ext cx="34719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Orange must give </a:t>
              </a:r>
              <a:r>
                <a:rPr lang="en-US" sz="2000" b="1" i="1" dirty="0">
                  <a:solidFill>
                    <a:srgbClr val="6D2F72"/>
                  </a:solidFill>
                  <a:latin typeface="+mn-lt"/>
                </a:rPr>
                <a:t>mark-room</a:t>
              </a:r>
              <a:r>
                <a:rPr lang="en-US" sz="2000" b="1" dirty="0">
                  <a:solidFill>
                    <a:srgbClr val="FFCF01"/>
                  </a:solidFill>
                  <a:latin typeface="+mn-lt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from this point.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91F6B4D-3CC8-4C91-ACE7-25F8BA315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2700" y="2180869"/>
              <a:ext cx="1305065" cy="74537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2B7B6A4-3646-4A27-A7C8-652BAD1B0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33" y="4591265"/>
            <a:ext cx="241410" cy="24141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7D94D52-57DA-43EA-9868-047DA21455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083" y="2699356"/>
            <a:ext cx="568879" cy="610102"/>
          </a:xfrm>
          <a:prstGeom prst="rect">
            <a:avLst/>
          </a:prstGeom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44618CC6-897B-4BAD-823C-423AA91716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55" y="4950969"/>
            <a:ext cx="1230983" cy="802476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C08306E8-A4C2-408D-A094-78EA92170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74">
            <a:off x="7126681" y="3964089"/>
            <a:ext cx="1085316" cy="11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CE70DCBA-9742-4AA9-B88D-304980C81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8" r="30288"/>
          <a:stretch/>
        </p:blipFill>
        <p:spPr>
          <a:xfrm>
            <a:off x="6310345" y="-1"/>
            <a:ext cx="5881655" cy="6268752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383783B-5434-4BE6-8CEE-563F502B77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9" b="37821"/>
          <a:stretch/>
        </p:blipFill>
        <p:spPr>
          <a:xfrm rot="21348436">
            <a:off x="5641485" y="-85710"/>
            <a:ext cx="2002280" cy="3306580"/>
          </a:xfrm>
          <a:prstGeom prst="rect">
            <a:avLst/>
          </a:prstGeom>
        </p:spPr>
      </p:pic>
      <p:sp>
        <p:nvSpPr>
          <p:cNvPr id="16" name="Content Placeholder 8"/>
          <p:cNvSpPr txBox="1">
            <a:spLocks/>
          </p:cNvSpPr>
          <p:nvPr/>
        </p:nvSpPr>
        <p:spPr>
          <a:xfrm>
            <a:off x="1191491" y="2346806"/>
            <a:ext cx="4904502" cy="13965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5000" indent="-2857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6D2F72"/>
                </a:solidFill>
                <a:effectLst/>
              </a:rPr>
              <a:t>Mark-Room</a:t>
            </a:r>
            <a:r>
              <a:rPr lang="en-US" sz="2400" i="1" dirty="0">
                <a:solidFill>
                  <a:srgbClr val="6D2F72"/>
                </a:solidFill>
                <a:effectLst/>
              </a:rPr>
              <a:t> </a:t>
            </a:r>
          </a:p>
          <a:p>
            <a:pPr marL="292100" lvl="1" indent="0">
              <a:lnSpc>
                <a:spcPct val="90000"/>
              </a:lnSpc>
              <a:buNone/>
            </a:pPr>
            <a:r>
              <a:rPr lang="en-US" b="0" dirty="0"/>
              <a:t>(b) </a:t>
            </a:r>
            <a:r>
              <a:rPr lang="en-US" i="1" dirty="0">
                <a:solidFill>
                  <a:srgbClr val="6D2F72"/>
                </a:solidFill>
              </a:rPr>
              <a:t>room</a:t>
            </a:r>
            <a:r>
              <a:rPr lang="en-US" b="0" i="1" dirty="0"/>
              <a:t> </a:t>
            </a:r>
            <a:r>
              <a:rPr lang="en-US" b="0" dirty="0"/>
              <a:t>to round the </a:t>
            </a:r>
            <a:r>
              <a:rPr lang="en-US" i="1" dirty="0">
                <a:solidFill>
                  <a:srgbClr val="6D2F72"/>
                </a:solidFill>
              </a:rPr>
              <a:t>mark</a:t>
            </a:r>
            <a:r>
              <a:rPr lang="en-US" b="0" i="1" dirty="0"/>
              <a:t> </a:t>
            </a:r>
            <a:r>
              <a:rPr lang="en-US" b="0" dirty="0"/>
              <a:t>as necessary to sail the course. </a:t>
            </a:r>
          </a:p>
        </p:txBody>
      </p:sp>
      <p:sp>
        <p:nvSpPr>
          <p:cNvPr id="21" name="Line Callout 1 (No Border) 20"/>
          <p:cNvSpPr/>
          <p:nvPr/>
        </p:nvSpPr>
        <p:spPr>
          <a:xfrm>
            <a:off x="8385664" y="568533"/>
            <a:ext cx="3795105" cy="1323439"/>
          </a:xfrm>
          <a:prstGeom prst="callout1">
            <a:avLst>
              <a:gd name="adj1" fmla="val 102908"/>
              <a:gd name="adj2" fmla="val 51351"/>
              <a:gd name="adj3" fmla="val 175457"/>
              <a:gd name="adj4" fmla="val 46164"/>
            </a:avLst>
          </a:prstGeom>
          <a:noFill/>
          <a:ln w="57150">
            <a:solidFill>
              <a:schemeClr val="bg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Once at the </a:t>
            </a:r>
            <a:r>
              <a:rPr lang="en-US" sz="2000" b="1" i="1" dirty="0">
                <a:solidFill>
                  <a:srgbClr val="6D2F72"/>
                </a:solidFill>
              </a:rPr>
              <a:t>mark</a:t>
            </a:r>
            <a:r>
              <a:rPr lang="en-US" sz="2000" b="1" dirty="0">
                <a:solidFill>
                  <a:schemeClr val="tx1"/>
                </a:solidFill>
              </a:rPr>
              <a:t>, Blue is entitled to space to </a:t>
            </a:r>
            <a:r>
              <a:rPr lang="en-US" sz="2000" b="1" i="1" dirty="0">
                <a:solidFill>
                  <a:schemeClr val="tx1"/>
                </a:solidFill>
              </a:rPr>
              <a:t>round </a:t>
            </a:r>
            <a:r>
              <a:rPr lang="en-US" sz="2000" b="1" dirty="0">
                <a:solidFill>
                  <a:schemeClr val="tx1"/>
                </a:solidFill>
              </a:rPr>
              <a:t>the </a:t>
            </a:r>
            <a:r>
              <a:rPr lang="en-US" sz="2000" b="1" i="1" dirty="0">
                <a:solidFill>
                  <a:srgbClr val="6D2F72"/>
                </a:solidFill>
              </a:rPr>
              <a:t>mark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Not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>
                <a:solidFill>
                  <a:srgbClr val="6D2F72"/>
                </a:solidFill>
              </a:rPr>
              <a:t>proper course!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EEDC8F06-AE53-42B5-A94E-C163E11D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15" y="77466"/>
            <a:ext cx="10698570" cy="1005840"/>
          </a:xfrm>
        </p:spPr>
        <p:txBody>
          <a:bodyPr/>
          <a:lstStyle/>
          <a:p>
            <a:r>
              <a:rPr lang="en-US" dirty="0"/>
              <a:t>Key Definitions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6E69B-108A-455E-9731-EE82B7BE3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32" y="3404061"/>
            <a:ext cx="277611" cy="277611"/>
          </a:xfrm>
          <a:prstGeom prst="rect">
            <a:avLst/>
          </a:prstGeom>
        </p:spPr>
      </p:pic>
      <p:pic>
        <p:nvPicPr>
          <p:cNvPr id="12" name="Picture 11" descr="A picture containing text, ax, clipart&#10;&#10;Description automatically generated">
            <a:extLst>
              <a:ext uri="{FF2B5EF4-FFF2-40B4-BE49-F238E27FC236}">
                <a16:creationId xmlns:a16="http://schemas.microsoft.com/office/drawing/2014/main" id="{9E132812-F2F2-4BA8-A482-F3C1C6962C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326">
            <a:off x="10667583" y="3953221"/>
            <a:ext cx="1254413" cy="853292"/>
          </a:xfrm>
          <a:prstGeom prst="rect">
            <a:avLst/>
          </a:prstGeom>
        </p:spPr>
      </p:pic>
      <p:pic>
        <p:nvPicPr>
          <p:cNvPr id="17" name="Picture 16" descr="A picture containing dark, smoke&#10;&#10;Description automatically generated">
            <a:extLst>
              <a:ext uri="{FF2B5EF4-FFF2-40B4-BE49-F238E27FC236}">
                <a16:creationId xmlns:a16="http://schemas.microsoft.com/office/drawing/2014/main" id="{1039DB6F-4DA0-456C-8C74-12869ECA84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5" r="43365" b="38568"/>
          <a:stretch/>
        </p:blipFill>
        <p:spPr>
          <a:xfrm>
            <a:off x="7265440" y="-1"/>
            <a:ext cx="1967490" cy="2464085"/>
          </a:xfrm>
          <a:prstGeom prst="rect">
            <a:avLst/>
          </a:prstGeom>
        </p:spPr>
      </p:pic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ECA5BD-7BAD-4F90-8DC9-F1266A894C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11" y="3210849"/>
            <a:ext cx="635959" cy="665887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id="{546F5DFF-5601-4712-83C7-DD4FF88DA5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 t="70238"/>
          <a:stretch/>
        </p:blipFill>
        <p:spPr>
          <a:xfrm rot="21348436">
            <a:off x="8167992" y="3818919"/>
            <a:ext cx="1909207" cy="1582687"/>
          </a:xfrm>
          <a:prstGeom prst="rect">
            <a:avLst/>
          </a:prstGeom>
        </p:spPr>
      </p:pic>
      <p:pic>
        <p:nvPicPr>
          <p:cNvPr id="25" name="Picture 24" descr="A picture containing dark, smoke&#10;&#10;Description automatically generated">
            <a:extLst>
              <a:ext uri="{FF2B5EF4-FFF2-40B4-BE49-F238E27FC236}">
                <a16:creationId xmlns:a16="http://schemas.microsoft.com/office/drawing/2014/main" id="{B9BFA395-9D1C-4872-81C3-A82A689082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7" t="75463"/>
          <a:stretch/>
        </p:blipFill>
        <p:spPr>
          <a:xfrm>
            <a:off x="9543737" y="3210849"/>
            <a:ext cx="1185773" cy="1304847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DE7A08F-F542-44F1-BB1F-748FB50045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211" y="2306746"/>
            <a:ext cx="1050940" cy="1195344"/>
          </a:xfrm>
          <a:prstGeom prst="rect">
            <a:avLst/>
          </a:prstGeom>
        </p:spPr>
      </p:pic>
      <p:pic>
        <p:nvPicPr>
          <p:cNvPr id="8" name="Picture 7" descr="A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1A003DC-03F1-423D-96BB-01D0F7F8BD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439" y="2917768"/>
            <a:ext cx="1050940" cy="1185271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AA95E70-3DE1-48EC-B151-A5D9771FAB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788">
            <a:off x="9993391" y="4817556"/>
            <a:ext cx="1201455" cy="884090"/>
          </a:xfrm>
          <a:prstGeom prst="rect">
            <a:avLst/>
          </a:prstGeom>
        </p:spPr>
      </p:pic>
      <p:pic>
        <p:nvPicPr>
          <p:cNvPr id="30" name="Picture 2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7291F061-78C5-4ED5-8229-53CED9502E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12" y="4543335"/>
            <a:ext cx="463642" cy="4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91491" y="1005840"/>
            <a:ext cx="10640291" cy="5141742"/>
          </a:xfrm>
        </p:spPr>
        <p:txBody>
          <a:bodyPr/>
          <a:lstStyle/>
          <a:p>
            <a:r>
              <a:rPr lang="en-US" dirty="0">
                <a:effectLst/>
              </a:rPr>
              <a:t>Rule 10: On Opposite Tacks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sz="2200" dirty="0"/>
              <a:t>“</a:t>
            </a:r>
            <a:r>
              <a:rPr lang="en-US" sz="2200" b="0" dirty="0"/>
              <a:t>When boats are on opposite </a:t>
            </a:r>
            <a:r>
              <a:rPr lang="en-US" sz="2200" i="1" dirty="0">
                <a:solidFill>
                  <a:srgbClr val="6D2F72"/>
                </a:solidFill>
              </a:rPr>
              <a:t>tacks</a:t>
            </a:r>
            <a:r>
              <a:rPr lang="en-US" sz="2200" b="0" dirty="0"/>
              <a:t>, a</a:t>
            </a:r>
            <a:r>
              <a:rPr lang="en-US" sz="2200" b="0" i="1" dirty="0"/>
              <a:t> </a:t>
            </a:r>
            <a:r>
              <a:rPr lang="en-US" sz="2200" i="1" dirty="0">
                <a:solidFill>
                  <a:srgbClr val="6D2F72"/>
                </a:solidFill>
              </a:rPr>
              <a:t>port-tack</a:t>
            </a:r>
            <a:r>
              <a:rPr lang="en-US" sz="2200" b="0" i="1" dirty="0"/>
              <a:t> </a:t>
            </a:r>
            <a:r>
              <a:rPr lang="en-US" sz="2200" b="0" dirty="0"/>
              <a:t>boat shall </a:t>
            </a:r>
            <a:r>
              <a:rPr lang="en-US" sz="2200" i="1" dirty="0">
                <a:solidFill>
                  <a:srgbClr val="6D2F72"/>
                </a:solidFill>
              </a:rPr>
              <a:t>keep clear </a:t>
            </a:r>
            <a:r>
              <a:rPr lang="en-US" sz="2200" b="0" dirty="0"/>
              <a:t>of a </a:t>
            </a:r>
            <a:r>
              <a:rPr lang="en-US" sz="2200" i="1" dirty="0">
                <a:solidFill>
                  <a:srgbClr val="6D2F72"/>
                </a:solidFill>
              </a:rPr>
              <a:t>starboard-tack</a:t>
            </a:r>
            <a:r>
              <a:rPr lang="en-US" sz="2200" dirty="0">
                <a:solidFill>
                  <a:srgbClr val="6D2F72"/>
                </a:solidFill>
              </a:rPr>
              <a:t> </a:t>
            </a:r>
            <a:r>
              <a:rPr lang="en-US" sz="2200" b="0" dirty="0"/>
              <a:t>boat.” </a:t>
            </a:r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n-US" sz="2200" dirty="0">
                <a:solidFill>
                  <a:srgbClr val="6D2F72"/>
                </a:solidFill>
              </a:rPr>
              <a:t>Tack</a:t>
            </a:r>
            <a:r>
              <a:rPr lang="en-US" sz="2200" b="0" dirty="0"/>
              <a:t> – A boat is on the </a:t>
            </a:r>
            <a:r>
              <a:rPr lang="en-US" sz="2200" i="1" dirty="0">
                <a:solidFill>
                  <a:srgbClr val="6D2F72"/>
                </a:solidFill>
              </a:rPr>
              <a:t>tack</a:t>
            </a:r>
            <a:r>
              <a:rPr lang="en-US" sz="2200" b="0" dirty="0"/>
              <a:t>,</a:t>
            </a:r>
            <a:r>
              <a:rPr lang="en-US" sz="2200" dirty="0"/>
              <a:t> </a:t>
            </a:r>
            <a:r>
              <a:rPr lang="en-US" sz="2200" i="1" dirty="0">
                <a:solidFill>
                  <a:srgbClr val="6D2F72"/>
                </a:solidFill>
              </a:rPr>
              <a:t>starboard</a:t>
            </a:r>
            <a:r>
              <a:rPr lang="en-US" sz="2200" i="1" dirty="0"/>
              <a:t> </a:t>
            </a:r>
            <a:r>
              <a:rPr lang="en-US" sz="2200" b="0" i="1" dirty="0"/>
              <a:t>or </a:t>
            </a:r>
            <a:r>
              <a:rPr lang="en-US" sz="2200" i="1" dirty="0">
                <a:solidFill>
                  <a:srgbClr val="6D2F72"/>
                </a:solidFill>
              </a:rPr>
              <a:t>port</a:t>
            </a:r>
            <a:r>
              <a:rPr lang="en-US" sz="2200" b="0" dirty="0"/>
              <a:t>, corresponding to her </a:t>
            </a:r>
            <a:r>
              <a:rPr lang="en-US" sz="2200" i="1" dirty="0">
                <a:solidFill>
                  <a:srgbClr val="6D2F72"/>
                </a:solidFill>
              </a:rPr>
              <a:t>windward</a:t>
            </a:r>
            <a:r>
              <a:rPr lang="en-US" sz="2200" b="0" dirty="0"/>
              <a:t> side. 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US" sz="2200" i="1" dirty="0">
                <a:solidFill>
                  <a:srgbClr val="6D2F72"/>
                </a:solidFill>
              </a:rPr>
              <a:t>Leeward</a:t>
            </a:r>
            <a:r>
              <a:rPr lang="en-US" sz="2200" b="0" i="1" dirty="0"/>
              <a:t> and </a:t>
            </a:r>
            <a:r>
              <a:rPr lang="en-US" sz="2200" i="1" dirty="0">
                <a:solidFill>
                  <a:srgbClr val="6D2F72"/>
                </a:solidFill>
              </a:rPr>
              <a:t>Windward</a:t>
            </a:r>
            <a:r>
              <a:rPr lang="en-US" sz="2200" b="0" i="1" dirty="0"/>
              <a:t> </a:t>
            </a:r>
            <a:r>
              <a:rPr lang="en-US" sz="2200" b="0" dirty="0"/>
              <a:t>– A boat’s</a:t>
            </a:r>
            <a:r>
              <a:rPr lang="en-US" sz="2200" b="0" i="1" dirty="0"/>
              <a:t> </a:t>
            </a:r>
            <a:r>
              <a:rPr lang="en-US" sz="2200" i="1" dirty="0">
                <a:solidFill>
                  <a:srgbClr val="6D2F72"/>
                </a:solidFill>
              </a:rPr>
              <a:t>leeward</a:t>
            </a:r>
            <a:r>
              <a:rPr lang="en-US" sz="2200" b="0" i="1" dirty="0"/>
              <a:t> </a:t>
            </a:r>
            <a:r>
              <a:rPr lang="en-US" sz="2200" b="0" dirty="0"/>
              <a:t>side is the side that is or, when she is head to wind, was away from the wind. However, when sailing by the lee or directly downwind, her </a:t>
            </a:r>
            <a:r>
              <a:rPr lang="en-US" sz="2200" i="1" dirty="0">
                <a:solidFill>
                  <a:srgbClr val="6D2F72"/>
                </a:solidFill>
              </a:rPr>
              <a:t>leeward</a:t>
            </a:r>
            <a:r>
              <a:rPr lang="en-US" sz="2200" b="0" dirty="0"/>
              <a:t> side is the side on which her mainsail lies. The other side is her</a:t>
            </a:r>
            <a:r>
              <a:rPr lang="en-US" sz="2200" b="0" i="1" dirty="0"/>
              <a:t> </a:t>
            </a:r>
            <a:r>
              <a:rPr lang="en-US" sz="2200" i="1" dirty="0">
                <a:solidFill>
                  <a:srgbClr val="6D2F72"/>
                </a:solidFill>
              </a:rPr>
              <a:t>windward</a:t>
            </a:r>
            <a:r>
              <a:rPr lang="en-US" sz="2200" b="0" i="1" dirty="0"/>
              <a:t> </a:t>
            </a:r>
            <a:r>
              <a:rPr lang="en-US" sz="2200" b="0" dirty="0"/>
              <a:t>side…</a:t>
            </a:r>
          </a:p>
          <a:p>
            <a:pPr lvl="1">
              <a:spcBef>
                <a:spcPts val="600"/>
              </a:spcBef>
              <a:buClr>
                <a:schemeClr val="tx1"/>
              </a:buClr>
            </a:pPr>
            <a:r>
              <a:rPr lang="en-US" sz="2200" i="1" dirty="0">
                <a:solidFill>
                  <a:srgbClr val="6D2F72"/>
                </a:solidFill>
              </a:rPr>
              <a:t>Keep Clear </a:t>
            </a:r>
            <a:r>
              <a:rPr lang="en-US" sz="2200" b="0" dirty="0"/>
              <a:t>– A boat </a:t>
            </a:r>
            <a:r>
              <a:rPr lang="en-US" sz="2200" i="1" dirty="0">
                <a:solidFill>
                  <a:srgbClr val="6D2F72"/>
                </a:solidFill>
              </a:rPr>
              <a:t>keeps clear </a:t>
            </a:r>
            <a:r>
              <a:rPr lang="en-US" sz="2200" b="0" dirty="0"/>
              <a:t>of a right-of-way boat: (a) if the right-of-way boat can sail her course with no need to take avoiding action…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US" sz="2200" b="0" dirty="0"/>
              <a:t>When boats are on opposite </a:t>
            </a:r>
            <a:r>
              <a:rPr lang="en-US" sz="2200" i="1" dirty="0">
                <a:solidFill>
                  <a:srgbClr val="6D2F72"/>
                </a:solidFill>
              </a:rPr>
              <a:t>tacks</a:t>
            </a:r>
            <a:r>
              <a:rPr lang="en-US" sz="2200" b="0" dirty="0"/>
              <a:t>, a </a:t>
            </a:r>
            <a:r>
              <a:rPr lang="en-US" sz="2200" i="1" dirty="0">
                <a:solidFill>
                  <a:srgbClr val="6D2F72"/>
                </a:solidFill>
              </a:rPr>
              <a:t>port-tack</a:t>
            </a:r>
            <a:r>
              <a:rPr lang="en-US" sz="2200" b="0" dirty="0"/>
              <a:t> boat shall allow a </a:t>
            </a:r>
            <a:r>
              <a:rPr lang="en-US" sz="2200" i="1" dirty="0">
                <a:solidFill>
                  <a:srgbClr val="6D2F72"/>
                </a:solidFill>
              </a:rPr>
              <a:t>starboard-tack</a:t>
            </a:r>
            <a:r>
              <a:rPr lang="en-US" sz="2200" b="0" dirty="0"/>
              <a:t> boat to sail her course with no need to take avoiding action.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9497042-8A23-42DC-88A0-4471753B9EB8}"/>
              </a:ext>
            </a:extLst>
          </p:cNvPr>
          <p:cNvSpPr txBox="1">
            <a:spLocks/>
          </p:cNvSpPr>
          <p:nvPr/>
        </p:nvSpPr>
        <p:spPr bwMode="auto">
          <a:xfrm>
            <a:off x="746714" y="77466"/>
            <a:ext cx="7730312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33CC"/>
                </a:solidFill>
                <a:effectLst/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6D2F72"/>
                </a:solidFill>
              </a:rPr>
              <a:t>Tip: Rule Deconstruction</a:t>
            </a:r>
          </a:p>
        </p:txBody>
      </p:sp>
    </p:spTree>
    <p:extLst>
      <p:ext uri="{BB962C8B-B14F-4D97-AF65-F5344CB8AC3E}">
        <p14:creationId xmlns:p14="http://schemas.microsoft.com/office/powerpoint/2010/main" val="26048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DJS -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31426</TotalTime>
  <Words>5099</Words>
  <Application>Microsoft Office PowerPoint</Application>
  <PresentationFormat>Widescreen</PresentationFormat>
  <Paragraphs>565</Paragraphs>
  <Slides>57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Arial Unicode MS</vt:lpstr>
      <vt:lpstr>Calibri</vt:lpstr>
      <vt:lpstr>ODJS - Master</vt:lpstr>
      <vt:lpstr>PowerPoint Presentation</vt:lpstr>
      <vt:lpstr>US Sailing Presents…</vt:lpstr>
      <vt:lpstr>Around the Course</vt:lpstr>
      <vt:lpstr>Key Definitions</vt:lpstr>
      <vt:lpstr>Key Definitions</vt:lpstr>
      <vt:lpstr>Key Definitions</vt:lpstr>
      <vt:lpstr>Key Definitions</vt:lpstr>
      <vt:lpstr>Key Definitions</vt:lpstr>
      <vt:lpstr>PowerPoint Presentation</vt:lpstr>
      <vt:lpstr>Key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Krolak</dc:creator>
  <cp:lastModifiedBy>Judie McCann</cp:lastModifiedBy>
  <cp:revision>1459</cp:revision>
  <cp:lastPrinted>2016-09-20T05:25:36Z</cp:lastPrinted>
  <dcterms:created xsi:type="dcterms:W3CDTF">2009-10-21T16:24:25Z</dcterms:created>
  <dcterms:modified xsi:type="dcterms:W3CDTF">2021-05-10T18:22:26Z</dcterms:modified>
</cp:coreProperties>
</file>