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2" r:id="rId2"/>
    <p:sldId id="265" r:id="rId3"/>
    <p:sldId id="266" r:id="rId4"/>
    <p:sldId id="277" r:id="rId5"/>
    <p:sldId id="278" r:id="rId6"/>
    <p:sldId id="279" r:id="rId7"/>
    <p:sldId id="290" r:id="rId8"/>
    <p:sldId id="281" r:id="rId9"/>
    <p:sldId id="280" r:id="rId10"/>
    <p:sldId id="267" r:id="rId11"/>
    <p:sldId id="274" r:id="rId12"/>
    <p:sldId id="268" r:id="rId13"/>
    <p:sldId id="273" r:id="rId14"/>
    <p:sldId id="271" r:id="rId15"/>
    <p:sldId id="272" r:id="rId16"/>
    <p:sldId id="276" r:id="rId17"/>
    <p:sldId id="283" r:id="rId18"/>
    <p:sldId id="284" r:id="rId19"/>
    <p:sldId id="285" r:id="rId20"/>
    <p:sldId id="287" r:id="rId21"/>
    <p:sldId id="286" r:id="rId22"/>
    <p:sldId id="288" r:id="rId23"/>
    <p:sldId id="289" r:id="rId24"/>
    <p:sldId id="275"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84"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050CA-A5A9-4ED2-A547-BD04820EEE8F}"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448A9B-8A55-4012-B78B-58736D045757}" type="slidenum">
              <a:rPr lang="en-US" smtClean="0"/>
              <a:t>‹#›</a:t>
            </a:fld>
            <a:endParaRPr lang="en-US"/>
          </a:p>
        </p:txBody>
      </p:sp>
    </p:spTree>
    <p:extLst>
      <p:ext uri="{BB962C8B-B14F-4D97-AF65-F5344CB8AC3E}">
        <p14:creationId xmlns:p14="http://schemas.microsoft.com/office/powerpoint/2010/main" val="530683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BE7D703-6D0C-C942-83ED-2E14FB05B7A8}" type="slidenum">
              <a:rPr lang="en-US"/>
              <a:pPr>
                <a:defRPr/>
              </a:pPr>
              <a:t>12</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dirty="0">
                <a:latin typeface="Arial" pitchFamily="-107" charset="0"/>
                <a:ea typeface="Geneva" pitchFamily="-107" charset="0"/>
                <a:cs typeface="Geneva" pitchFamily="-107" charset="0"/>
              </a:rPr>
              <a:t> √ 2020 Update</a:t>
            </a:r>
          </a:p>
          <a:p>
            <a:pPr eaLnBrk="1" hangingPunct="1"/>
            <a:r>
              <a:rPr lang="en-US" dirty="0">
                <a:latin typeface="Arial" pitchFamily="-107" charset="0"/>
                <a:ea typeface="Geneva" pitchFamily="-107" charset="0"/>
                <a:cs typeface="Geneva" pitchFamily="-107" charset="0"/>
              </a:rPr>
              <a:t>180 pages +/-</a:t>
            </a:r>
            <a:r>
              <a:rPr lang="en-US" baseline="0" dirty="0">
                <a:latin typeface="Arial" pitchFamily="-107" charset="0"/>
                <a:ea typeface="Geneva" pitchFamily="-107" charset="0"/>
                <a:cs typeface="Geneva" pitchFamily="-107" charset="0"/>
              </a:rPr>
              <a:t> and only 4 </a:t>
            </a:r>
            <a:r>
              <a:rPr lang="en-US" baseline="0" dirty="0" err="1">
                <a:latin typeface="Arial" pitchFamily="-107" charset="0"/>
                <a:ea typeface="Geneva" pitchFamily="-107" charset="0"/>
                <a:cs typeface="Geneva" pitchFamily="-107" charset="0"/>
              </a:rPr>
              <a:t>RoW</a:t>
            </a:r>
            <a:r>
              <a:rPr lang="en-US" baseline="0" dirty="0">
                <a:latin typeface="Arial" pitchFamily="-107" charset="0"/>
                <a:ea typeface="Geneva" pitchFamily="-107" charset="0"/>
                <a:cs typeface="Geneva" pitchFamily="-107" charset="0"/>
              </a:rPr>
              <a:t> rules!  Plus 4 limiting rules and mark room…</a:t>
            </a:r>
            <a:endParaRPr lang="en-US" dirty="0">
              <a:latin typeface="Arial" pitchFamily="-107" charset="0"/>
              <a:ea typeface="Geneva" pitchFamily="-107" charset="0"/>
              <a:cs typeface="Geneva" pitchFamily="-107" charset="0"/>
            </a:endParaRPr>
          </a:p>
        </p:txBody>
      </p:sp>
    </p:spTree>
    <p:extLst>
      <p:ext uri="{BB962C8B-B14F-4D97-AF65-F5344CB8AC3E}">
        <p14:creationId xmlns:p14="http://schemas.microsoft.com/office/powerpoint/2010/main" val="3576391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005FB3-4229-3043-BEB8-C348863C37DA}" type="slidenum">
              <a:rPr lang="en-US"/>
              <a:pPr>
                <a:defRPr/>
              </a:pPr>
              <a:t>14</a:t>
            </a:fld>
            <a:endParaRPr lang="en-US"/>
          </a:p>
        </p:txBody>
      </p:sp>
      <p:sp>
        <p:nvSpPr>
          <p:cNvPr id="786435" name="Rectangle 2"/>
          <p:cNvSpPr>
            <a:spLocks noGrp="1" noRot="1" noChangeAspect="1" noChangeArrowheads="1" noTextEdit="1"/>
          </p:cNvSpPr>
          <p:nvPr>
            <p:ph type="sldImg"/>
          </p:nvPr>
        </p:nvSpPr>
        <p:spPr>
          <a:ln/>
        </p:spPr>
      </p:sp>
      <p:sp>
        <p:nvSpPr>
          <p:cNvPr id="786436" name="Rectangle 3"/>
          <p:cNvSpPr>
            <a:spLocks noGrp="1" noChangeArrowheads="1"/>
          </p:cNvSpPr>
          <p:nvPr>
            <p:ph type="body" idx="1"/>
          </p:nvPr>
        </p:nvSpPr>
        <p:spPr>
          <a:noFill/>
          <a:ln/>
        </p:spPr>
        <p:txBody>
          <a:bodyPr/>
          <a:lstStyle/>
          <a:p>
            <a:pPr eaLnBrk="1" hangingPunct="1"/>
            <a:endParaRPr lang="en-US">
              <a:latin typeface="Arial" pitchFamily="-107" charset="0"/>
              <a:ea typeface="Geneva" pitchFamily="-107" charset="0"/>
              <a:cs typeface="Geneva" pitchFamily="-107" charset="0"/>
            </a:endParaRPr>
          </a:p>
        </p:txBody>
      </p:sp>
    </p:spTree>
    <p:extLst>
      <p:ext uri="{BB962C8B-B14F-4D97-AF65-F5344CB8AC3E}">
        <p14:creationId xmlns:p14="http://schemas.microsoft.com/office/powerpoint/2010/main" val="3974327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005FB3-4229-3043-BEB8-C348863C37DA}" type="slidenum">
              <a:rPr lang="en-US"/>
              <a:pPr>
                <a:defRPr/>
              </a:pPr>
              <a:t>15</a:t>
            </a:fld>
            <a:endParaRPr lang="en-US"/>
          </a:p>
        </p:txBody>
      </p:sp>
      <p:sp>
        <p:nvSpPr>
          <p:cNvPr id="786435" name="Rectangle 2"/>
          <p:cNvSpPr>
            <a:spLocks noGrp="1" noRot="1" noChangeAspect="1" noChangeArrowheads="1" noTextEdit="1"/>
          </p:cNvSpPr>
          <p:nvPr>
            <p:ph type="sldImg"/>
          </p:nvPr>
        </p:nvSpPr>
        <p:spPr>
          <a:ln/>
        </p:spPr>
      </p:sp>
      <p:sp>
        <p:nvSpPr>
          <p:cNvPr id="786436" name="Rectangle 3"/>
          <p:cNvSpPr>
            <a:spLocks noGrp="1" noChangeArrowheads="1"/>
          </p:cNvSpPr>
          <p:nvPr>
            <p:ph type="body" idx="1"/>
          </p:nvPr>
        </p:nvSpPr>
        <p:spPr>
          <a:noFill/>
          <a:ln/>
        </p:spPr>
        <p:txBody>
          <a:bodyPr/>
          <a:lstStyle/>
          <a:p>
            <a:pPr eaLnBrk="1" hangingPunct="1"/>
            <a:endParaRPr lang="en-US">
              <a:latin typeface="Arial" pitchFamily="-107" charset="0"/>
              <a:ea typeface="Geneva" pitchFamily="-107" charset="0"/>
              <a:cs typeface="Geneva" pitchFamily="-107" charset="0"/>
            </a:endParaRPr>
          </a:p>
        </p:txBody>
      </p:sp>
    </p:spTree>
    <p:extLst>
      <p:ext uri="{BB962C8B-B14F-4D97-AF65-F5344CB8AC3E}">
        <p14:creationId xmlns:p14="http://schemas.microsoft.com/office/powerpoint/2010/main" val="3656795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0FCC-9E17-4DEE-B263-52F02ED7F9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65A702-70E2-47F9-BB7C-E7D0445878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B7F950-5045-48E5-95B1-06E925D061DA}"/>
              </a:ext>
            </a:extLst>
          </p:cNvPr>
          <p:cNvSpPr>
            <a:spLocks noGrp="1"/>
          </p:cNvSpPr>
          <p:nvPr>
            <p:ph type="dt" sz="half" idx="10"/>
          </p:nvPr>
        </p:nvSpPr>
        <p:spPr/>
        <p:txBody>
          <a:bodyPr/>
          <a:lstStyle/>
          <a:p>
            <a:fld id="{1F2D11BD-725B-4DDA-916A-156D18607F46}" type="datetimeFigureOut">
              <a:rPr lang="en-US" smtClean="0"/>
              <a:t>11/25/2018</a:t>
            </a:fld>
            <a:endParaRPr lang="en-US"/>
          </a:p>
        </p:txBody>
      </p:sp>
      <p:sp>
        <p:nvSpPr>
          <p:cNvPr id="5" name="Footer Placeholder 4">
            <a:extLst>
              <a:ext uri="{FF2B5EF4-FFF2-40B4-BE49-F238E27FC236}">
                <a16:creationId xmlns:a16="http://schemas.microsoft.com/office/drawing/2014/main" id="{2163ABB1-3690-473D-B0E9-8515E4467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A81B5D-7B12-4ED9-9E31-75D34B19EA70}"/>
              </a:ext>
            </a:extLst>
          </p:cNvPr>
          <p:cNvSpPr>
            <a:spLocks noGrp="1"/>
          </p:cNvSpPr>
          <p:nvPr>
            <p:ph type="sldNum" sz="quarter" idx="12"/>
          </p:nvPr>
        </p:nvSpPr>
        <p:spPr/>
        <p:txBody>
          <a:bodyPr/>
          <a:lstStyle/>
          <a:p>
            <a:fld id="{2686D8CB-6A8D-4F16-B030-492B9120EB9E}" type="slidenum">
              <a:rPr lang="en-US" smtClean="0"/>
              <a:t>‹#›</a:t>
            </a:fld>
            <a:endParaRPr lang="en-US"/>
          </a:p>
        </p:txBody>
      </p:sp>
    </p:spTree>
    <p:extLst>
      <p:ext uri="{BB962C8B-B14F-4D97-AF65-F5344CB8AC3E}">
        <p14:creationId xmlns:p14="http://schemas.microsoft.com/office/powerpoint/2010/main" val="3700324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C366A-0188-4E19-9D83-581C7ED6D5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AC93F8-3326-451C-B729-64D04B01389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E9A08-F235-418A-9E97-77A719E005BB}"/>
              </a:ext>
            </a:extLst>
          </p:cNvPr>
          <p:cNvSpPr>
            <a:spLocks noGrp="1"/>
          </p:cNvSpPr>
          <p:nvPr>
            <p:ph type="dt" sz="half" idx="10"/>
          </p:nvPr>
        </p:nvSpPr>
        <p:spPr/>
        <p:txBody>
          <a:bodyPr/>
          <a:lstStyle/>
          <a:p>
            <a:fld id="{1F2D11BD-725B-4DDA-916A-156D18607F46}" type="datetimeFigureOut">
              <a:rPr lang="en-US" smtClean="0"/>
              <a:t>11/25/2018</a:t>
            </a:fld>
            <a:endParaRPr lang="en-US"/>
          </a:p>
        </p:txBody>
      </p:sp>
      <p:sp>
        <p:nvSpPr>
          <p:cNvPr id="5" name="Footer Placeholder 4">
            <a:extLst>
              <a:ext uri="{FF2B5EF4-FFF2-40B4-BE49-F238E27FC236}">
                <a16:creationId xmlns:a16="http://schemas.microsoft.com/office/drawing/2014/main" id="{629E2641-EC8C-4F19-B5B4-0C12B532D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76A10A-D3C2-412B-A445-29B3F8EAEF13}"/>
              </a:ext>
            </a:extLst>
          </p:cNvPr>
          <p:cNvSpPr>
            <a:spLocks noGrp="1"/>
          </p:cNvSpPr>
          <p:nvPr>
            <p:ph type="sldNum" sz="quarter" idx="12"/>
          </p:nvPr>
        </p:nvSpPr>
        <p:spPr/>
        <p:txBody>
          <a:bodyPr/>
          <a:lstStyle/>
          <a:p>
            <a:fld id="{2686D8CB-6A8D-4F16-B030-492B9120EB9E}" type="slidenum">
              <a:rPr lang="en-US" smtClean="0"/>
              <a:t>‹#›</a:t>
            </a:fld>
            <a:endParaRPr lang="en-US"/>
          </a:p>
        </p:txBody>
      </p:sp>
    </p:spTree>
    <p:extLst>
      <p:ext uri="{BB962C8B-B14F-4D97-AF65-F5344CB8AC3E}">
        <p14:creationId xmlns:p14="http://schemas.microsoft.com/office/powerpoint/2010/main" val="696376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3E008B-FAD3-4A9C-9B7D-029F8D744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1A6B19-40D5-46C0-AD07-4D830194584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999FF2-5D49-4762-8B2E-2749B975CBEE}"/>
              </a:ext>
            </a:extLst>
          </p:cNvPr>
          <p:cNvSpPr>
            <a:spLocks noGrp="1"/>
          </p:cNvSpPr>
          <p:nvPr>
            <p:ph type="dt" sz="half" idx="10"/>
          </p:nvPr>
        </p:nvSpPr>
        <p:spPr/>
        <p:txBody>
          <a:bodyPr/>
          <a:lstStyle/>
          <a:p>
            <a:fld id="{1F2D11BD-725B-4DDA-916A-156D18607F46}" type="datetimeFigureOut">
              <a:rPr lang="en-US" smtClean="0"/>
              <a:t>11/25/2018</a:t>
            </a:fld>
            <a:endParaRPr lang="en-US"/>
          </a:p>
        </p:txBody>
      </p:sp>
      <p:sp>
        <p:nvSpPr>
          <p:cNvPr id="5" name="Footer Placeholder 4">
            <a:extLst>
              <a:ext uri="{FF2B5EF4-FFF2-40B4-BE49-F238E27FC236}">
                <a16:creationId xmlns:a16="http://schemas.microsoft.com/office/drawing/2014/main" id="{1F6FF04F-35E8-462B-A4CB-64439E4719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60BB69-D70E-4528-B261-0DF8352AAA2F}"/>
              </a:ext>
            </a:extLst>
          </p:cNvPr>
          <p:cNvSpPr>
            <a:spLocks noGrp="1"/>
          </p:cNvSpPr>
          <p:nvPr>
            <p:ph type="sldNum" sz="quarter" idx="12"/>
          </p:nvPr>
        </p:nvSpPr>
        <p:spPr/>
        <p:txBody>
          <a:bodyPr/>
          <a:lstStyle/>
          <a:p>
            <a:fld id="{2686D8CB-6A8D-4F16-B030-492B9120EB9E}" type="slidenum">
              <a:rPr lang="en-US" smtClean="0"/>
              <a:t>‹#›</a:t>
            </a:fld>
            <a:endParaRPr lang="en-US"/>
          </a:p>
        </p:txBody>
      </p:sp>
    </p:spTree>
    <p:extLst>
      <p:ext uri="{BB962C8B-B14F-4D97-AF65-F5344CB8AC3E}">
        <p14:creationId xmlns:p14="http://schemas.microsoft.com/office/powerpoint/2010/main" val="1325867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FD4D-B3B8-4F4E-A818-2862CE0AF8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8D238D-4539-4D78-9DDB-E0DC2380AF8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676E56-D28A-4B8B-9AF5-96719EF45FED}"/>
              </a:ext>
            </a:extLst>
          </p:cNvPr>
          <p:cNvSpPr>
            <a:spLocks noGrp="1"/>
          </p:cNvSpPr>
          <p:nvPr>
            <p:ph type="dt" sz="half" idx="10"/>
          </p:nvPr>
        </p:nvSpPr>
        <p:spPr/>
        <p:txBody>
          <a:bodyPr/>
          <a:lstStyle/>
          <a:p>
            <a:fld id="{1F2D11BD-725B-4DDA-916A-156D18607F46}" type="datetimeFigureOut">
              <a:rPr lang="en-US" smtClean="0"/>
              <a:t>11/25/2018</a:t>
            </a:fld>
            <a:endParaRPr lang="en-US"/>
          </a:p>
        </p:txBody>
      </p:sp>
      <p:sp>
        <p:nvSpPr>
          <p:cNvPr id="5" name="Footer Placeholder 4">
            <a:extLst>
              <a:ext uri="{FF2B5EF4-FFF2-40B4-BE49-F238E27FC236}">
                <a16:creationId xmlns:a16="http://schemas.microsoft.com/office/drawing/2014/main" id="{4C28D465-9C27-4765-AE87-C40A656BB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4E7BA-D1A3-426D-B899-2C8252B74134}"/>
              </a:ext>
            </a:extLst>
          </p:cNvPr>
          <p:cNvSpPr>
            <a:spLocks noGrp="1"/>
          </p:cNvSpPr>
          <p:nvPr>
            <p:ph type="sldNum" sz="quarter" idx="12"/>
          </p:nvPr>
        </p:nvSpPr>
        <p:spPr/>
        <p:txBody>
          <a:bodyPr/>
          <a:lstStyle/>
          <a:p>
            <a:fld id="{2686D8CB-6A8D-4F16-B030-492B9120EB9E}" type="slidenum">
              <a:rPr lang="en-US" smtClean="0"/>
              <a:t>‹#›</a:t>
            </a:fld>
            <a:endParaRPr lang="en-US"/>
          </a:p>
        </p:txBody>
      </p:sp>
    </p:spTree>
    <p:extLst>
      <p:ext uri="{BB962C8B-B14F-4D97-AF65-F5344CB8AC3E}">
        <p14:creationId xmlns:p14="http://schemas.microsoft.com/office/powerpoint/2010/main" val="3840082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2414-C8C2-49E9-BD85-736AD2CB53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528AB8-58B1-49DA-98B9-03787DDF33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90FAAC0-2587-4EEA-A0FE-E57F1602A3FC}"/>
              </a:ext>
            </a:extLst>
          </p:cNvPr>
          <p:cNvSpPr>
            <a:spLocks noGrp="1"/>
          </p:cNvSpPr>
          <p:nvPr>
            <p:ph type="dt" sz="half" idx="10"/>
          </p:nvPr>
        </p:nvSpPr>
        <p:spPr/>
        <p:txBody>
          <a:bodyPr/>
          <a:lstStyle/>
          <a:p>
            <a:fld id="{1F2D11BD-725B-4DDA-916A-156D18607F46}" type="datetimeFigureOut">
              <a:rPr lang="en-US" smtClean="0"/>
              <a:t>11/25/2018</a:t>
            </a:fld>
            <a:endParaRPr lang="en-US"/>
          </a:p>
        </p:txBody>
      </p:sp>
      <p:sp>
        <p:nvSpPr>
          <p:cNvPr id="5" name="Footer Placeholder 4">
            <a:extLst>
              <a:ext uri="{FF2B5EF4-FFF2-40B4-BE49-F238E27FC236}">
                <a16:creationId xmlns:a16="http://schemas.microsoft.com/office/drawing/2014/main" id="{51E24F10-6F17-40F4-A41B-742B31D200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61B94D-3B53-4B77-AC10-0E50FE52AC87}"/>
              </a:ext>
            </a:extLst>
          </p:cNvPr>
          <p:cNvSpPr>
            <a:spLocks noGrp="1"/>
          </p:cNvSpPr>
          <p:nvPr>
            <p:ph type="sldNum" sz="quarter" idx="12"/>
          </p:nvPr>
        </p:nvSpPr>
        <p:spPr/>
        <p:txBody>
          <a:bodyPr/>
          <a:lstStyle/>
          <a:p>
            <a:fld id="{2686D8CB-6A8D-4F16-B030-492B9120EB9E}" type="slidenum">
              <a:rPr lang="en-US" smtClean="0"/>
              <a:t>‹#›</a:t>
            </a:fld>
            <a:endParaRPr lang="en-US"/>
          </a:p>
        </p:txBody>
      </p:sp>
    </p:spTree>
    <p:extLst>
      <p:ext uri="{BB962C8B-B14F-4D97-AF65-F5344CB8AC3E}">
        <p14:creationId xmlns:p14="http://schemas.microsoft.com/office/powerpoint/2010/main" val="485678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0992-94F6-4074-967F-8E37133DF4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C9FF8D-FAB4-4C66-B3DA-1E7FC6C1A35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235E9D-C60C-4B6C-8A4D-3409E40834F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801A5F-1247-4AD2-B629-8130D2143607}"/>
              </a:ext>
            </a:extLst>
          </p:cNvPr>
          <p:cNvSpPr>
            <a:spLocks noGrp="1"/>
          </p:cNvSpPr>
          <p:nvPr>
            <p:ph type="dt" sz="half" idx="10"/>
          </p:nvPr>
        </p:nvSpPr>
        <p:spPr/>
        <p:txBody>
          <a:bodyPr/>
          <a:lstStyle/>
          <a:p>
            <a:fld id="{1F2D11BD-725B-4DDA-916A-156D18607F46}" type="datetimeFigureOut">
              <a:rPr lang="en-US" smtClean="0"/>
              <a:t>11/25/2018</a:t>
            </a:fld>
            <a:endParaRPr lang="en-US"/>
          </a:p>
        </p:txBody>
      </p:sp>
      <p:sp>
        <p:nvSpPr>
          <p:cNvPr id="6" name="Footer Placeholder 5">
            <a:extLst>
              <a:ext uri="{FF2B5EF4-FFF2-40B4-BE49-F238E27FC236}">
                <a16:creationId xmlns:a16="http://schemas.microsoft.com/office/drawing/2014/main" id="{6F5F69A0-3FEF-468E-8977-BC9C015199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22E46-AF82-4066-B16C-78C5C510E38D}"/>
              </a:ext>
            </a:extLst>
          </p:cNvPr>
          <p:cNvSpPr>
            <a:spLocks noGrp="1"/>
          </p:cNvSpPr>
          <p:nvPr>
            <p:ph type="sldNum" sz="quarter" idx="12"/>
          </p:nvPr>
        </p:nvSpPr>
        <p:spPr/>
        <p:txBody>
          <a:bodyPr/>
          <a:lstStyle/>
          <a:p>
            <a:fld id="{2686D8CB-6A8D-4F16-B030-492B9120EB9E}" type="slidenum">
              <a:rPr lang="en-US" smtClean="0"/>
              <a:t>‹#›</a:t>
            </a:fld>
            <a:endParaRPr lang="en-US"/>
          </a:p>
        </p:txBody>
      </p:sp>
    </p:spTree>
    <p:extLst>
      <p:ext uri="{BB962C8B-B14F-4D97-AF65-F5344CB8AC3E}">
        <p14:creationId xmlns:p14="http://schemas.microsoft.com/office/powerpoint/2010/main" val="2647138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9A74E-9878-482F-A409-8368B1AD76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B8BA6E-D589-4A37-BE39-A6605D797F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FBCC1CC-BE69-4AEE-ACAA-FFC996D2E3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1C73F8-6D40-4FEE-86B6-F149138E4A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A837B00-B582-42FE-9B58-A331B8D0C11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E1E36B-752D-4C34-81FC-6B21B5E0F48B}"/>
              </a:ext>
            </a:extLst>
          </p:cNvPr>
          <p:cNvSpPr>
            <a:spLocks noGrp="1"/>
          </p:cNvSpPr>
          <p:nvPr>
            <p:ph type="dt" sz="half" idx="10"/>
          </p:nvPr>
        </p:nvSpPr>
        <p:spPr/>
        <p:txBody>
          <a:bodyPr/>
          <a:lstStyle/>
          <a:p>
            <a:fld id="{1F2D11BD-725B-4DDA-916A-156D18607F46}" type="datetimeFigureOut">
              <a:rPr lang="en-US" smtClean="0"/>
              <a:t>11/25/2018</a:t>
            </a:fld>
            <a:endParaRPr lang="en-US"/>
          </a:p>
        </p:txBody>
      </p:sp>
      <p:sp>
        <p:nvSpPr>
          <p:cNvPr id="8" name="Footer Placeholder 7">
            <a:extLst>
              <a:ext uri="{FF2B5EF4-FFF2-40B4-BE49-F238E27FC236}">
                <a16:creationId xmlns:a16="http://schemas.microsoft.com/office/drawing/2014/main" id="{CB1C3521-62AF-4568-A8AE-F077FF69B0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B89ED1-0EE6-41A2-B044-CA22BDA1A9CD}"/>
              </a:ext>
            </a:extLst>
          </p:cNvPr>
          <p:cNvSpPr>
            <a:spLocks noGrp="1"/>
          </p:cNvSpPr>
          <p:nvPr>
            <p:ph type="sldNum" sz="quarter" idx="12"/>
          </p:nvPr>
        </p:nvSpPr>
        <p:spPr/>
        <p:txBody>
          <a:bodyPr/>
          <a:lstStyle/>
          <a:p>
            <a:fld id="{2686D8CB-6A8D-4F16-B030-492B9120EB9E}" type="slidenum">
              <a:rPr lang="en-US" smtClean="0"/>
              <a:t>‹#›</a:t>
            </a:fld>
            <a:endParaRPr lang="en-US"/>
          </a:p>
        </p:txBody>
      </p:sp>
    </p:spTree>
    <p:extLst>
      <p:ext uri="{BB962C8B-B14F-4D97-AF65-F5344CB8AC3E}">
        <p14:creationId xmlns:p14="http://schemas.microsoft.com/office/powerpoint/2010/main" val="201962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72EAC-AE39-43AB-88A3-4448C737A8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C27795-3385-4285-BB46-A47AF072DD14}"/>
              </a:ext>
            </a:extLst>
          </p:cNvPr>
          <p:cNvSpPr>
            <a:spLocks noGrp="1"/>
          </p:cNvSpPr>
          <p:nvPr>
            <p:ph type="dt" sz="half" idx="10"/>
          </p:nvPr>
        </p:nvSpPr>
        <p:spPr/>
        <p:txBody>
          <a:bodyPr/>
          <a:lstStyle/>
          <a:p>
            <a:fld id="{1F2D11BD-725B-4DDA-916A-156D18607F46}" type="datetimeFigureOut">
              <a:rPr lang="en-US" smtClean="0"/>
              <a:t>11/25/2018</a:t>
            </a:fld>
            <a:endParaRPr lang="en-US"/>
          </a:p>
        </p:txBody>
      </p:sp>
      <p:sp>
        <p:nvSpPr>
          <p:cNvPr id="4" name="Footer Placeholder 3">
            <a:extLst>
              <a:ext uri="{FF2B5EF4-FFF2-40B4-BE49-F238E27FC236}">
                <a16:creationId xmlns:a16="http://schemas.microsoft.com/office/drawing/2014/main" id="{41C66A0E-BD96-4337-9068-BEE14DEC3E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BF976A-EB77-4584-89D0-F731F5C790EA}"/>
              </a:ext>
            </a:extLst>
          </p:cNvPr>
          <p:cNvSpPr>
            <a:spLocks noGrp="1"/>
          </p:cNvSpPr>
          <p:nvPr>
            <p:ph type="sldNum" sz="quarter" idx="12"/>
          </p:nvPr>
        </p:nvSpPr>
        <p:spPr/>
        <p:txBody>
          <a:bodyPr/>
          <a:lstStyle/>
          <a:p>
            <a:fld id="{2686D8CB-6A8D-4F16-B030-492B9120EB9E}" type="slidenum">
              <a:rPr lang="en-US" smtClean="0"/>
              <a:t>‹#›</a:t>
            </a:fld>
            <a:endParaRPr lang="en-US"/>
          </a:p>
        </p:txBody>
      </p:sp>
    </p:spTree>
    <p:extLst>
      <p:ext uri="{BB962C8B-B14F-4D97-AF65-F5344CB8AC3E}">
        <p14:creationId xmlns:p14="http://schemas.microsoft.com/office/powerpoint/2010/main" val="3912749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FB6562-F2C5-4BDA-8539-6381ADE60971}"/>
              </a:ext>
            </a:extLst>
          </p:cNvPr>
          <p:cNvSpPr>
            <a:spLocks noGrp="1"/>
          </p:cNvSpPr>
          <p:nvPr>
            <p:ph type="dt" sz="half" idx="10"/>
          </p:nvPr>
        </p:nvSpPr>
        <p:spPr/>
        <p:txBody>
          <a:bodyPr/>
          <a:lstStyle/>
          <a:p>
            <a:fld id="{1F2D11BD-725B-4DDA-916A-156D18607F46}" type="datetimeFigureOut">
              <a:rPr lang="en-US" smtClean="0"/>
              <a:t>11/25/2018</a:t>
            </a:fld>
            <a:endParaRPr lang="en-US"/>
          </a:p>
        </p:txBody>
      </p:sp>
      <p:sp>
        <p:nvSpPr>
          <p:cNvPr id="3" name="Footer Placeholder 2">
            <a:extLst>
              <a:ext uri="{FF2B5EF4-FFF2-40B4-BE49-F238E27FC236}">
                <a16:creationId xmlns:a16="http://schemas.microsoft.com/office/drawing/2014/main" id="{7EBB9931-C581-4D86-A16C-6DDDB6B54A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6227BC-9067-444F-ACDC-1F4B2A93AF79}"/>
              </a:ext>
            </a:extLst>
          </p:cNvPr>
          <p:cNvSpPr>
            <a:spLocks noGrp="1"/>
          </p:cNvSpPr>
          <p:nvPr>
            <p:ph type="sldNum" sz="quarter" idx="12"/>
          </p:nvPr>
        </p:nvSpPr>
        <p:spPr/>
        <p:txBody>
          <a:bodyPr/>
          <a:lstStyle/>
          <a:p>
            <a:fld id="{2686D8CB-6A8D-4F16-B030-492B9120EB9E}" type="slidenum">
              <a:rPr lang="en-US" smtClean="0"/>
              <a:t>‹#›</a:t>
            </a:fld>
            <a:endParaRPr lang="en-US"/>
          </a:p>
        </p:txBody>
      </p:sp>
    </p:spTree>
    <p:extLst>
      <p:ext uri="{BB962C8B-B14F-4D97-AF65-F5344CB8AC3E}">
        <p14:creationId xmlns:p14="http://schemas.microsoft.com/office/powerpoint/2010/main" val="946202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1736E-C7CB-46A1-B52E-7F524F9DEC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680A95-3863-4BB0-AE85-E33BB248EB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5A3446-A4BC-40BD-8E24-C43DC92170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D6882B-6007-4D16-A730-EFD8721DD732}"/>
              </a:ext>
            </a:extLst>
          </p:cNvPr>
          <p:cNvSpPr>
            <a:spLocks noGrp="1"/>
          </p:cNvSpPr>
          <p:nvPr>
            <p:ph type="dt" sz="half" idx="10"/>
          </p:nvPr>
        </p:nvSpPr>
        <p:spPr/>
        <p:txBody>
          <a:bodyPr/>
          <a:lstStyle/>
          <a:p>
            <a:fld id="{1F2D11BD-725B-4DDA-916A-156D18607F46}" type="datetimeFigureOut">
              <a:rPr lang="en-US" smtClean="0"/>
              <a:t>11/25/2018</a:t>
            </a:fld>
            <a:endParaRPr lang="en-US"/>
          </a:p>
        </p:txBody>
      </p:sp>
      <p:sp>
        <p:nvSpPr>
          <p:cNvPr id="6" name="Footer Placeholder 5">
            <a:extLst>
              <a:ext uri="{FF2B5EF4-FFF2-40B4-BE49-F238E27FC236}">
                <a16:creationId xmlns:a16="http://schemas.microsoft.com/office/drawing/2014/main" id="{AD15AF70-684E-422F-8A58-4E8653796E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62BE11-E82C-49D5-88C8-887B0F4C521C}"/>
              </a:ext>
            </a:extLst>
          </p:cNvPr>
          <p:cNvSpPr>
            <a:spLocks noGrp="1"/>
          </p:cNvSpPr>
          <p:nvPr>
            <p:ph type="sldNum" sz="quarter" idx="12"/>
          </p:nvPr>
        </p:nvSpPr>
        <p:spPr/>
        <p:txBody>
          <a:bodyPr/>
          <a:lstStyle/>
          <a:p>
            <a:fld id="{2686D8CB-6A8D-4F16-B030-492B9120EB9E}" type="slidenum">
              <a:rPr lang="en-US" smtClean="0"/>
              <a:t>‹#›</a:t>
            </a:fld>
            <a:endParaRPr lang="en-US"/>
          </a:p>
        </p:txBody>
      </p:sp>
    </p:spTree>
    <p:extLst>
      <p:ext uri="{BB962C8B-B14F-4D97-AF65-F5344CB8AC3E}">
        <p14:creationId xmlns:p14="http://schemas.microsoft.com/office/powerpoint/2010/main" val="86073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E0FD5-32AE-4AE1-A741-CC04301D8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D86A34-B2C5-4F15-904A-BB2DFE271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C472E3-3203-459A-9B6F-3CAE0E1456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518D04-976B-47B5-9516-AD5F1B1A2FF2}"/>
              </a:ext>
            </a:extLst>
          </p:cNvPr>
          <p:cNvSpPr>
            <a:spLocks noGrp="1"/>
          </p:cNvSpPr>
          <p:nvPr>
            <p:ph type="dt" sz="half" idx="10"/>
          </p:nvPr>
        </p:nvSpPr>
        <p:spPr/>
        <p:txBody>
          <a:bodyPr/>
          <a:lstStyle/>
          <a:p>
            <a:fld id="{1F2D11BD-725B-4DDA-916A-156D18607F46}" type="datetimeFigureOut">
              <a:rPr lang="en-US" smtClean="0"/>
              <a:t>11/25/2018</a:t>
            </a:fld>
            <a:endParaRPr lang="en-US"/>
          </a:p>
        </p:txBody>
      </p:sp>
      <p:sp>
        <p:nvSpPr>
          <p:cNvPr id="6" name="Footer Placeholder 5">
            <a:extLst>
              <a:ext uri="{FF2B5EF4-FFF2-40B4-BE49-F238E27FC236}">
                <a16:creationId xmlns:a16="http://schemas.microsoft.com/office/drawing/2014/main" id="{99342406-A4E2-4C99-A8B3-CE869603D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2733BA-6037-48D8-9D32-F49F63DE99FF}"/>
              </a:ext>
            </a:extLst>
          </p:cNvPr>
          <p:cNvSpPr>
            <a:spLocks noGrp="1"/>
          </p:cNvSpPr>
          <p:nvPr>
            <p:ph type="sldNum" sz="quarter" idx="12"/>
          </p:nvPr>
        </p:nvSpPr>
        <p:spPr/>
        <p:txBody>
          <a:bodyPr/>
          <a:lstStyle/>
          <a:p>
            <a:fld id="{2686D8CB-6A8D-4F16-B030-492B9120EB9E}" type="slidenum">
              <a:rPr lang="en-US" smtClean="0"/>
              <a:t>‹#›</a:t>
            </a:fld>
            <a:endParaRPr lang="en-US"/>
          </a:p>
        </p:txBody>
      </p:sp>
    </p:spTree>
    <p:extLst>
      <p:ext uri="{BB962C8B-B14F-4D97-AF65-F5344CB8AC3E}">
        <p14:creationId xmlns:p14="http://schemas.microsoft.com/office/powerpoint/2010/main" val="1282596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61DF16-1032-4D08-82A1-01936616CB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A0533B-5604-4C05-97EA-3E99E3C0EB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7F78EE-6276-4018-B104-56DC15923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2D11BD-725B-4DDA-916A-156D18607F46}" type="datetimeFigureOut">
              <a:rPr lang="en-US" smtClean="0"/>
              <a:t>11/25/2018</a:t>
            </a:fld>
            <a:endParaRPr lang="en-US"/>
          </a:p>
        </p:txBody>
      </p:sp>
      <p:sp>
        <p:nvSpPr>
          <p:cNvPr id="5" name="Footer Placeholder 4">
            <a:extLst>
              <a:ext uri="{FF2B5EF4-FFF2-40B4-BE49-F238E27FC236}">
                <a16:creationId xmlns:a16="http://schemas.microsoft.com/office/drawing/2014/main" id="{AA74B1A0-0D79-43E9-B3CA-1FBA2EF3D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B34496-9DBA-4B50-A46D-73245B2243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6D8CB-6A8D-4F16-B030-492B9120EB9E}" type="slidenum">
              <a:rPr lang="en-US" smtClean="0"/>
              <a:t>‹#›</a:t>
            </a:fld>
            <a:endParaRPr lang="en-US"/>
          </a:p>
        </p:txBody>
      </p:sp>
    </p:spTree>
    <p:extLst>
      <p:ext uri="{BB962C8B-B14F-4D97-AF65-F5344CB8AC3E}">
        <p14:creationId xmlns:p14="http://schemas.microsoft.com/office/powerpoint/2010/main" val="4122176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mailto:supercarrot@optonline.net" TargetMode="External"/><Relationship Id="rId2" Type="http://schemas.openxmlformats.org/officeDocument/2006/relationships/hyperlink" Target="mailto:davperry@optonline.net" TargetMode="Externa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85D202-865D-4E90-BF39-FA131D4AA826}"/>
              </a:ext>
            </a:extLst>
          </p:cNvPr>
          <p:cNvSpPr/>
          <p:nvPr/>
        </p:nvSpPr>
        <p:spPr>
          <a:xfrm>
            <a:off x="2846231" y="2537138"/>
            <a:ext cx="7001154" cy="235842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1375A0D-0BFB-4A95-8284-189E7CDC2492}"/>
              </a:ext>
            </a:extLst>
          </p:cNvPr>
          <p:cNvSpPr>
            <a:spLocks noGrp="1"/>
          </p:cNvSpPr>
          <p:nvPr>
            <p:ph type="ctrTitle"/>
          </p:nvPr>
        </p:nvSpPr>
        <p:spPr>
          <a:xfrm>
            <a:off x="2846230" y="3079114"/>
            <a:ext cx="7001155" cy="1102119"/>
          </a:xfrm>
        </p:spPr>
        <p:txBody>
          <a:bodyPr>
            <a:normAutofit fontScale="90000"/>
          </a:bodyPr>
          <a:lstStyle/>
          <a:p>
            <a:r>
              <a:rPr lang="en-US" sz="6600" b="1" dirty="0">
                <a:solidFill>
                  <a:srgbClr val="002060"/>
                </a:solidFill>
              </a:rPr>
              <a:t>Rule Situations at International Regattas</a:t>
            </a:r>
          </a:p>
        </p:txBody>
      </p:sp>
      <p:sp>
        <p:nvSpPr>
          <p:cNvPr id="5" name="Subtitle 4">
            <a:extLst>
              <a:ext uri="{FF2B5EF4-FFF2-40B4-BE49-F238E27FC236}">
                <a16:creationId xmlns:a16="http://schemas.microsoft.com/office/drawing/2014/main" id="{9929A1C6-C738-48FA-A658-265E893EA76F}"/>
              </a:ext>
            </a:extLst>
          </p:cNvPr>
          <p:cNvSpPr>
            <a:spLocks noGrp="1"/>
          </p:cNvSpPr>
          <p:nvPr>
            <p:ph type="subTitle" idx="1"/>
          </p:nvPr>
        </p:nvSpPr>
        <p:spPr>
          <a:xfrm>
            <a:off x="1524000" y="3602038"/>
            <a:ext cx="9144000" cy="1655762"/>
          </a:xfrm>
        </p:spPr>
        <p:txBody>
          <a:bodyPr/>
          <a:lstStyle/>
          <a:p>
            <a:endParaRPr lang="en-US" dirty="0"/>
          </a:p>
          <a:p>
            <a:r>
              <a:rPr lang="en-US" dirty="0">
                <a:solidFill>
                  <a:srgbClr val="002060"/>
                </a:solidFill>
              </a:rPr>
              <a:t>Dave  Perry</a:t>
            </a:r>
          </a:p>
          <a:p>
            <a:r>
              <a:rPr lang="en-US" dirty="0">
                <a:solidFill>
                  <a:srgbClr val="002060"/>
                </a:solidFill>
              </a:rPr>
              <a:t>Chairman, US Sailing Appeals Committee</a:t>
            </a:r>
          </a:p>
        </p:txBody>
      </p:sp>
    </p:spTree>
    <p:extLst>
      <p:ext uri="{BB962C8B-B14F-4D97-AF65-F5344CB8AC3E}">
        <p14:creationId xmlns:p14="http://schemas.microsoft.com/office/powerpoint/2010/main" val="1635710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902BB5-E4EB-46B6-A1FE-40498B96A495}"/>
              </a:ext>
            </a:extLst>
          </p:cNvPr>
          <p:cNvSpPr>
            <a:spLocks noGrp="1"/>
          </p:cNvSpPr>
          <p:nvPr>
            <p:ph type="title"/>
          </p:nvPr>
        </p:nvSpPr>
        <p:spPr>
          <a:xfrm>
            <a:off x="838200" y="314325"/>
            <a:ext cx="10515600" cy="1514474"/>
          </a:xfrm>
        </p:spPr>
        <p:txBody>
          <a:bodyPr>
            <a:noAutofit/>
          </a:bodyPr>
          <a:lstStyle/>
          <a:p>
            <a:pPr algn="ctr"/>
            <a:r>
              <a:rPr lang="en-US" sz="3200" b="1" i="1" dirty="0">
                <a:solidFill>
                  <a:srgbClr val="002060"/>
                </a:solidFill>
              </a:rPr>
              <a:t>When a boat is in a protest or redress hearing, </a:t>
            </a:r>
            <a:br>
              <a:rPr lang="en-US" sz="3200" b="1" i="1" dirty="0">
                <a:solidFill>
                  <a:srgbClr val="002060"/>
                </a:solidFill>
              </a:rPr>
            </a:br>
            <a:r>
              <a:rPr lang="en-US" sz="3200" b="1" i="1" dirty="0">
                <a:solidFill>
                  <a:srgbClr val="002060"/>
                </a:solidFill>
              </a:rPr>
              <a:t>it could determine the outcome of the race. </a:t>
            </a:r>
            <a:br>
              <a:rPr lang="en-US" sz="3200" b="1" i="1" dirty="0">
                <a:solidFill>
                  <a:srgbClr val="002060"/>
                </a:solidFill>
              </a:rPr>
            </a:br>
            <a:r>
              <a:rPr lang="en-US" sz="3200" b="1" i="1" dirty="0">
                <a:solidFill>
                  <a:srgbClr val="002060"/>
                </a:solidFill>
              </a:rPr>
              <a:t>So be sure to prepare just as hard for a protest or redress hearing as you do for a race…because it *is* the race!</a:t>
            </a:r>
            <a:br>
              <a:rPr lang="en-US" sz="2400" b="1" dirty="0">
                <a:solidFill>
                  <a:srgbClr val="002060"/>
                </a:solidFill>
              </a:rPr>
            </a:br>
            <a:endParaRPr lang="en-US" sz="2400" b="1" dirty="0">
              <a:solidFill>
                <a:srgbClr val="002060"/>
              </a:solidFill>
              <a:latin typeface="Bookman Old Style" panose="02050604050505020204" pitchFamily="18" charset="0"/>
            </a:endParaRPr>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18258" y="1828800"/>
            <a:ext cx="6172200" cy="4114800"/>
          </a:xfrm>
        </p:spPr>
      </p:pic>
    </p:spTree>
    <p:extLst>
      <p:ext uri="{BB962C8B-B14F-4D97-AF65-F5344CB8AC3E}">
        <p14:creationId xmlns:p14="http://schemas.microsoft.com/office/powerpoint/2010/main" val="4252762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0122" y="16042"/>
            <a:ext cx="7058025" cy="7267118"/>
          </a:xfrm>
          <a:prstGeom prst="rect">
            <a:avLst/>
          </a:prstGeom>
        </p:spPr>
        <p:txBody>
          <a:bodyPr wrap="square">
            <a:spAutoFit/>
          </a:bodyPr>
          <a:lstStyle/>
          <a:p>
            <a:pPr>
              <a:lnSpc>
                <a:spcPct val="107000"/>
              </a:lnSpc>
            </a:pPr>
            <a:r>
              <a:rPr lang="en-US" sz="2400" b="1" dirty="0">
                <a:solidFill>
                  <a:srgbClr val="002060"/>
                </a:solidFill>
                <a:latin typeface="Times New Roman" panose="02020603050405020304" pitchFamily="18" charset="0"/>
                <a:ea typeface="Calibri" panose="020F0502020204030204" pitchFamily="34" charset="0"/>
              </a:rPr>
              <a:t>Before racing begins…</a:t>
            </a:r>
          </a:p>
          <a:p>
            <a:pPr>
              <a:lnSpc>
                <a:spcPct val="107000"/>
              </a:lnSpc>
            </a:pPr>
            <a:r>
              <a:rPr lang="en-US" sz="2400" b="1" dirty="0">
                <a:solidFill>
                  <a:srgbClr val="002060"/>
                </a:solidFill>
                <a:latin typeface="Times New Roman" panose="02020603050405020304" pitchFamily="18" charset="0"/>
                <a:ea typeface="Calibri" panose="020F0502020204030204" pitchFamily="34" charset="0"/>
              </a:rPr>
              <a:t>for both the Sailors and the Coaches</a:t>
            </a:r>
            <a:endParaRPr lang="en-US" sz="2400" dirty="0">
              <a:solidFill>
                <a:srgbClr val="002060"/>
              </a:solidFill>
              <a:latin typeface="Times New Roman" panose="02020603050405020304" pitchFamily="18" charset="0"/>
              <a:ea typeface="Calibri" panose="020F0502020204030204" pitchFamily="34" charset="0"/>
            </a:endParaRPr>
          </a:p>
          <a:p>
            <a:pPr>
              <a:lnSpc>
                <a:spcPct val="107000"/>
              </a:lnSpc>
            </a:pPr>
            <a:r>
              <a:rPr lang="en-US" dirty="0">
                <a:solidFill>
                  <a:srgbClr val="002060"/>
                </a:solidFill>
                <a:latin typeface="Times New Roman" panose="02020603050405020304" pitchFamily="18" charset="0"/>
                <a:ea typeface="Calibri" panose="020F0502020204030204" pitchFamily="34" charset="0"/>
              </a:rPr>
              <a:t> </a:t>
            </a:r>
          </a:p>
          <a:p>
            <a:pPr marL="342900" marR="0" lvl="0" indent="-342900">
              <a:lnSpc>
                <a:spcPct val="107000"/>
              </a:lnSpc>
              <a:spcBef>
                <a:spcPts val="0"/>
              </a:spcBef>
              <a:spcAft>
                <a:spcPts val="0"/>
              </a:spcAft>
              <a:buFont typeface="+mj-lt"/>
              <a:buAutoNum type="arabicParenR"/>
            </a:pPr>
            <a:r>
              <a:rPr lang="en-US" dirty="0">
                <a:solidFill>
                  <a:srgbClr val="002060"/>
                </a:solidFill>
                <a:latin typeface="Times New Roman" panose="02020603050405020304" pitchFamily="18" charset="0"/>
                <a:ea typeface="Calibri" panose="020F0502020204030204" pitchFamily="34" charset="0"/>
              </a:rPr>
              <a:t>Study the Notice of Race and Sailing Instructions (SI’s)</a:t>
            </a:r>
          </a:p>
          <a:p>
            <a:pPr marL="342900" marR="0" lvl="0" indent="-342900">
              <a:lnSpc>
                <a:spcPct val="107000"/>
              </a:lnSpc>
              <a:spcBef>
                <a:spcPts val="0"/>
              </a:spcBef>
              <a:spcAft>
                <a:spcPts val="0"/>
              </a:spcAft>
              <a:buFont typeface="+mj-lt"/>
              <a:buAutoNum type="arabicParenR"/>
            </a:pPr>
            <a:r>
              <a:rPr lang="en-US" dirty="0">
                <a:solidFill>
                  <a:srgbClr val="002060"/>
                </a:solidFill>
                <a:latin typeface="Times New Roman" panose="02020603050405020304" pitchFamily="18" charset="0"/>
                <a:ea typeface="Calibri" panose="020F0502020204030204" pitchFamily="34" charset="0"/>
              </a:rPr>
              <a:t>Study any Prescriptions in effect</a:t>
            </a:r>
          </a:p>
          <a:p>
            <a:pPr marL="342900" marR="0" lvl="0" indent="-342900">
              <a:lnSpc>
                <a:spcPct val="107000"/>
              </a:lnSpc>
              <a:spcBef>
                <a:spcPts val="0"/>
              </a:spcBef>
              <a:spcAft>
                <a:spcPts val="0"/>
              </a:spcAft>
              <a:buFont typeface="+mj-lt"/>
              <a:buAutoNum type="arabicParenR"/>
            </a:pPr>
            <a:r>
              <a:rPr lang="en-US" dirty="0">
                <a:solidFill>
                  <a:srgbClr val="002060"/>
                </a:solidFill>
                <a:latin typeface="Times New Roman" panose="02020603050405020304" pitchFamily="18" charset="0"/>
                <a:ea typeface="Calibri" panose="020F0502020204030204" pitchFamily="34" charset="0"/>
              </a:rPr>
              <a:t>Study the Discretionary Penalties in the SI’s</a:t>
            </a:r>
          </a:p>
          <a:p>
            <a:pPr marL="342900" marR="0" lvl="0" indent="-342900">
              <a:lnSpc>
                <a:spcPct val="107000"/>
              </a:lnSpc>
              <a:spcBef>
                <a:spcPts val="0"/>
              </a:spcBef>
              <a:spcAft>
                <a:spcPts val="0"/>
              </a:spcAft>
              <a:buFont typeface="+mj-lt"/>
              <a:buAutoNum type="arabicParenR"/>
            </a:pPr>
            <a:r>
              <a:rPr lang="en-US" dirty="0">
                <a:solidFill>
                  <a:srgbClr val="002060"/>
                </a:solidFill>
                <a:latin typeface="Times New Roman" panose="02020603050405020304" pitchFamily="18" charset="0"/>
                <a:ea typeface="Calibri" panose="020F0502020204030204" pitchFamily="34" charset="0"/>
              </a:rPr>
              <a:t>Study the World Sailing Rule 42, Propulsion, papers (general and class-specific)</a:t>
            </a:r>
          </a:p>
          <a:p>
            <a:pPr marL="342900" marR="0" lvl="0" indent="-342900">
              <a:lnSpc>
                <a:spcPct val="107000"/>
              </a:lnSpc>
              <a:spcBef>
                <a:spcPts val="0"/>
              </a:spcBef>
              <a:spcAft>
                <a:spcPts val="0"/>
              </a:spcAft>
              <a:buFont typeface="+mj-lt"/>
              <a:buAutoNum type="arabicParenR"/>
            </a:pPr>
            <a:r>
              <a:rPr lang="en-US" dirty="0">
                <a:solidFill>
                  <a:srgbClr val="002060"/>
                </a:solidFill>
                <a:latin typeface="Times New Roman" panose="02020603050405020304" pitchFamily="18" charset="0"/>
                <a:ea typeface="Calibri" panose="020F0502020204030204" pitchFamily="34" charset="0"/>
              </a:rPr>
              <a:t>Study the rules for filing a protest or request for redress in the SI’s</a:t>
            </a:r>
          </a:p>
          <a:p>
            <a:pPr marL="342900" marR="0" lvl="0" indent="-342900">
              <a:lnSpc>
                <a:spcPct val="107000"/>
              </a:lnSpc>
              <a:spcBef>
                <a:spcPts val="0"/>
              </a:spcBef>
              <a:spcAft>
                <a:spcPts val="0"/>
              </a:spcAft>
              <a:buFont typeface="+mj-lt"/>
              <a:buAutoNum type="arabicParenR"/>
            </a:pPr>
            <a:r>
              <a:rPr lang="en-US" dirty="0">
                <a:solidFill>
                  <a:srgbClr val="002060"/>
                </a:solidFill>
                <a:latin typeface="Times New Roman" panose="02020603050405020304" pitchFamily="18" charset="0"/>
                <a:ea typeface="Calibri" panose="020F0502020204030204" pitchFamily="34" charset="0"/>
              </a:rPr>
              <a:t>Find out where the Jury Desk and hearing rooms are</a:t>
            </a:r>
          </a:p>
          <a:p>
            <a:pPr marL="342900" marR="0" lvl="0" indent="-342900">
              <a:lnSpc>
                <a:spcPct val="107000"/>
              </a:lnSpc>
              <a:spcBef>
                <a:spcPts val="0"/>
              </a:spcBef>
              <a:spcAft>
                <a:spcPts val="0"/>
              </a:spcAft>
              <a:buFont typeface="+mj-lt"/>
              <a:buAutoNum type="arabicParenR"/>
            </a:pPr>
            <a:r>
              <a:rPr lang="en-US" dirty="0">
                <a:solidFill>
                  <a:srgbClr val="002060"/>
                </a:solidFill>
                <a:latin typeface="Times New Roman" panose="02020603050405020304" pitchFamily="18" charset="0"/>
                <a:ea typeface="Calibri" panose="020F0502020204030204" pitchFamily="34" charset="0"/>
              </a:rPr>
              <a:t>Grab some protest forms</a:t>
            </a:r>
          </a:p>
          <a:p>
            <a:pPr marL="342900" marR="0" lvl="0" indent="-342900">
              <a:lnSpc>
                <a:spcPct val="107000"/>
              </a:lnSpc>
              <a:spcBef>
                <a:spcPts val="0"/>
              </a:spcBef>
              <a:spcAft>
                <a:spcPts val="0"/>
              </a:spcAft>
              <a:buFont typeface="+mj-lt"/>
              <a:buAutoNum type="arabicParenR"/>
            </a:pPr>
            <a:r>
              <a:rPr lang="en-US" dirty="0">
                <a:solidFill>
                  <a:srgbClr val="002060"/>
                </a:solidFill>
                <a:latin typeface="Times New Roman" panose="02020603050405020304" pitchFamily="18" charset="0"/>
                <a:ea typeface="Calibri" panose="020F0502020204030204" pitchFamily="34" charset="0"/>
              </a:rPr>
              <a:t>Find the Official Notice Board</a:t>
            </a:r>
          </a:p>
          <a:p>
            <a:pPr marL="342900" marR="0" lvl="0" indent="-342900">
              <a:lnSpc>
                <a:spcPct val="107000"/>
              </a:lnSpc>
              <a:spcBef>
                <a:spcPts val="0"/>
              </a:spcBef>
              <a:spcAft>
                <a:spcPts val="0"/>
              </a:spcAft>
              <a:buFont typeface="+mj-lt"/>
              <a:buAutoNum type="arabicParenR"/>
            </a:pPr>
            <a:r>
              <a:rPr lang="en-US" dirty="0">
                <a:solidFill>
                  <a:srgbClr val="002060"/>
                </a:solidFill>
                <a:latin typeface="Times New Roman" panose="02020603050405020304" pitchFamily="18" charset="0"/>
                <a:ea typeface="Calibri" panose="020F0502020204030204" pitchFamily="34" charset="0"/>
              </a:rPr>
              <a:t>Is there an electronic Official Notice Board?</a:t>
            </a:r>
          </a:p>
          <a:p>
            <a:pPr marR="0" lvl="0">
              <a:lnSpc>
                <a:spcPct val="107000"/>
              </a:lnSpc>
              <a:spcBef>
                <a:spcPts val="0"/>
              </a:spcBef>
              <a:spcAft>
                <a:spcPts val="0"/>
              </a:spcAft>
            </a:pPr>
            <a:r>
              <a:rPr lang="en-US" dirty="0">
                <a:solidFill>
                  <a:srgbClr val="002060"/>
                </a:solidFill>
                <a:latin typeface="Times New Roman" panose="02020603050405020304" pitchFamily="18" charset="0"/>
                <a:ea typeface="Calibri" panose="020F0502020204030204" pitchFamily="34" charset="0"/>
              </a:rPr>
              <a:t>10) </a:t>
            </a:r>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Have a Rule Book and a copy of the WS Case Book </a:t>
            </a:r>
          </a:p>
          <a:p>
            <a:pPr marL="457200" marR="0">
              <a:lnSpc>
                <a:spcPct val="107000"/>
              </a:lnSpc>
              <a:spcBef>
                <a:spcPts val="0"/>
              </a:spcBef>
              <a:spcAft>
                <a:spcPts val="0"/>
              </a:spcAft>
            </a:pPr>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(or have them on your phone or iPad or computer, etc.)</a:t>
            </a:r>
          </a:p>
          <a:p>
            <a:pPr lvl="0"/>
            <a:r>
              <a:rPr lang="en-US" dirty="0">
                <a:solidFill>
                  <a:srgbClr val="002060"/>
                </a:solidFill>
                <a:latin typeface="Times New Roman" panose="02020603050405020304" pitchFamily="18" charset="0"/>
                <a:cs typeface="Times New Roman" panose="02020603050405020304" pitchFamily="18" charset="0"/>
              </a:rPr>
              <a:t>11) Have a Protest / Redress Plan written up</a:t>
            </a:r>
          </a:p>
          <a:p>
            <a:pPr lvl="0"/>
            <a:r>
              <a:rPr lang="en-US" dirty="0">
                <a:solidFill>
                  <a:srgbClr val="002060"/>
                </a:solidFill>
                <a:latin typeface="Times New Roman" panose="02020603050405020304" pitchFamily="18" charset="0"/>
                <a:cs typeface="Times New Roman" panose="02020603050405020304" pitchFamily="18" charset="0"/>
              </a:rPr>
              <a:t>12) Go over the Plan (keep in mind when there is a potential hearing   </a:t>
            </a:r>
          </a:p>
          <a:p>
            <a:pPr lvl="0"/>
            <a:r>
              <a:rPr lang="en-US" dirty="0">
                <a:solidFill>
                  <a:srgbClr val="002060"/>
                </a:solidFill>
                <a:latin typeface="Times New Roman" panose="02020603050405020304" pitchFamily="18" charset="0"/>
                <a:cs typeface="Times New Roman" panose="02020603050405020304" pitchFamily="18" charset="0"/>
              </a:rPr>
              <a:t>      situation after the race, the sailors are commonly fatigue, hunger,  </a:t>
            </a:r>
          </a:p>
          <a:p>
            <a:pPr lvl="0"/>
            <a:r>
              <a:rPr lang="en-US" dirty="0">
                <a:solidFill>
                  <a:srgbClr val="002060"/>
                </a:solidFill>
                <a:latin typeface="Times New Roman" panose="02020603050405020304" pitchFamily="18" charset="0"/>
                <a:cs typeface="Times New Roman" panose="02020603050405020304" pitchFamily="18" charset="0"/>
              </a:rPr>
              <a:t>      dehydration, emotions and time pressures in place)</a:t>
            </a:r>
          </a:p>
          <a:p>
            <a:r>
              <a:rPr lang="en-US" dirty="0">
                <a:solidFill>
                  <a:srgbClr val="002060"/>
                </a:solidFill>
                <a:latin typeface="Times New Roman" panose="02020603050405020304" pitchFamily="18" charset="0"/>
                <a:cs typeface="Times New Roman" panose="02020603050405020304" pitchFamily="18" charset="0"/>
              </a:rPr>
              <a:t>13) Be sure the sailors and the coaches have each other’s cell numbers in      </a:t>
            </a:r>
          </a:p>
          <a:p>
            <a:r>
              <a:rPr lang="en-US" dirty="0">
                <a:solidFill>
                  <a:srgbClr val="002060"/>
                </a:solidFill>
                <a:latin typeface="Times New Roman" panose="02020603050405020304" pitchFamily="18" charset="0"/>
                <a:cs typeface="Times New Roman" panose="02020603050405020304" pitchFamily="18" charset="0"/>
              </a:rPr>
              <a:t>      their phones</a:t>
            </a:r>
          </a:p>
          <a:p>
            <a:pPr lvl="0"/>
            <a:endParaRPr lang="en-US" dirty="0">
              <a:latin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endParaRPr lang="en-US" dirty="0">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92097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0"/>
          </p:nvPr>
        </p:nvSpPr>
        <p:spPr>
          <a:noFill/>
        </p:spPr>
        <p:txBody>
          <a:bodyPr/>
          <a:lstStyle/>
          <a:p>
            <a:fld id="{745E0235-B8AF-2540-B8F7-F436035B8B13}" type="slidenum">
              <a:rPr lang="en-US" smtClean="0">
                <a:latin typeface="Arial" pitchFamily="-107" charset="0"/>
                <a:ea typeface="Geneva" pitchFamily="-107" charset="0"/>
                <a:cs typeface="Geneva" pitchFamily="-107" charset="0"/>
                <a:hlinkClick r:id="" action="ppaction://hlinkshowjump?jump=previousslide"/>
              </a:rPr>
              <a:pPr/>
              <a:t>12</a:t>
            </a:fld>
            <a:endParaRPr lang="en-US">
              <a:latin typeface="Arial" pitchFamily="-107" charset="0"/>
              <a:ea typeface="Geneva" pitchFamily="-107" charset="0"/>
              <a:cs typeface="Geneva" pitchFamily="-107" charset="0"/>
              <a:hlinkClick r:id="" action="ppaction://hlinkshowjump?jump=previousslide"/>
            </a:endParaRPr>
          </a:p>
        </p:txBody>
      </p:sp>
      <p:sp>
        <p:nvSpPr>
          <p:cNvPr id="8" name="Rectangle 9"/>
          <p:cNvSpPr>
            <a:spLocks noChangeArrowheads="1"/>
          </p:cNvSpPr>
          <p:nvPr/>
        </p:nvSpPr>
        <p:spPr bwMode="auto">
          <a:xfrm flipV="1">
            <a:off x="1524000" y="7089820"/>
            <a:ext cx="9144000" cy="225380"/>
          </a:xfrm>
          <a:prstGeom prst="rect">
            <a:avLst/>
          </a:prstGeom>
          <a:solidFill>
            <a:srgbClr val="A5A6A5"/>
          </a:solidFill>
          <a:ln w="9525">
            <a:noFill/>
            <a:miter lim="800000"/>
            <a:headEnd/>
            <a:tailEnd/>
          </a:ln>
        </p:spPr>
        <p:txBody>
          <a:bodyPr wrap="none" anchor="ctr">
            <a:prstTxWarp prst="textNoShape">
              <a:avLst/>
            </a:prstTxWarp>
          </a:bodyPr>
          <a:lstStyle/>
          <a:p>
            <a:pPr>
              <a:defRPr/>
            </a:pPr>
            <a:endParaRPr lang="en-US" dirty="0">
              <a:latin typeface="Arial" charset="0"/>
              <a:ea typeface="Geneva" charset="0"/>
              <a:cs typeface="Geneva" charset="0"/>
            </a:endParaRPr>
          </a:p>
        </p:txBody>
      </p:sp>
      <p:sp>
        <p:nvSpPr>
          <p:cNvPr id="9" name="Rectangle 2"/>
          <p:cNvSpPr>
            <a:spLocks noGrp="1" noChangeArrowheads="1"/>
          </p:cNvSpPr>
          <p:nvPr>
            <p:ph type="ctrTitle"/>
          </p:nvPr>
        </p:nvSpPr>
        <p:spPr>
          <a:xfrm>
            <a:off x="1627031" y="-825545"/>
            <a:ext cx="9144000" cy="914400"/>
          </a:xfrm>
        </p:spPr>
        <p:txBody>
          <a:bodyPr>
            <a:normAutofit fontScale="90000"/>
          </a:bodyPr>
          <a:lstStyle/>
          <a:p>
            <a:pPr eaLnBrk="1" hangingPunct="1">
              <a:defRPr/>
            </a:pPr>
            <a:r>
              <a:rPr lang="en-US" sz="4800" i="1" dirty="0">
                <a:solidFill>
                  <a:srgbClr val="000090"/>
                </a:solidFill>
                <a:latin typeface="Bookman Old Style" charset="0"/>
              </a:rPr>
              <a:t>The Racing Rules of Sailing</a:t>
            </a:r>
            <a:br>
              <a:rPr lang="en-US" sz="5400" i="1" dirty="0">
                <a:latin typeface="Bookman Old Style" charset="0"/>
              </a:rPr>
            </a:br>
            <a:endParaRPr lang="en-US" i="1" dirty="0">
              <a:solidFill>
                <a:schemeClr val="tx1"/>
              </a:solidFill>
              <a:effectLst/>
              <a:latin typeface="Bookman Old Style" charset="0"/>
            </a:endParaRPr>
          </a:p>
        </p:txBody>
      </p:sp>
      <p:pic>
        <p:nvPicPr>
          <p:cNvPr id="7" name="Picture 6" descr="US Rules Book Cover 2020 Lg.jpg"/>
          <p:cNvPicPr>
            <a:picLocks noChangeAspect="1"/>
          </p:cNvPicPr>
          <p:nvPr/>
        </p:nvPicPr>
        <p:blipFill>
          <a:blip r:embed="rId3"/>
          <a:stretch>
            <a:fillRect/>
          </a:stretch>
        </p:blipFill>
        <p:spPr>
          <a:xfrm>
            <a:off x="4202806" y="457200"/>
            <a:ext cx="3566160" cy="5490347"/>
          </a:xfrm>
          <a:prstGeom prst="rect">
            <a:avLst/>
          </a:prstGeom>
          <a:effectLst>
            <a:outerShdw blurRad="50800" dist="63500" dir="2700000">
              <a:srgbClr val="000090">
                <a:alpha val="70000"/>
              </a:srgbClr>
            </a:outerShdw>
          </a:effectLst>
        </p:spPr>
      </p:pic>
    </p:spTree>
    <p:extLst>
      <p:ext uri="{BB962C8B-B14F-4D97-AF65-F5344CB8AC3E}">
        <p14:creationId xmlns:p14="http://schemas.microsoft.com/office/powerpoint/2010/main" val="120629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10134600" y="6553200"/>
            <a:ext cx="533400" cy="304800"/>
          </a:xfrm>
          <a:noFill/>
        </p:spPr>
        <p:txBody>
          <a:bodyPr/>
          <a:lstStyle/>
          <a:p>
            <a:fld id="{1B02E49D-6E9F-164E-BE7B-74CAAE0849BD}" type="slidenum">
              <a:rPr lang="en-US" smtClean="0">
                <a:latin typeface="Arial" pitchFamily="-107" charset="0"/>
                <a:ea typeface="Geneva" pitchFamily="-107" charset="0"/>
                <a:cs typeface="Geneva" pitchFamily="-107" charset="0"/>
                <a:hlinkClick r:id="" action="ppaction://hlinkshowjump?jump=previousslide"/>
              </a:rPr>
              <a:pPr/>
              <a:t>13</a:t>
            </a:fld>
            <a:endParaRPr lang="en-US">
              <a:latin typeface="Arial" pitchFamily="-107" charset="0"/>
              <a:ea typeface="Geneva" pitchFamily="-107" charset="0"/>
              <a:cs typeface="Geneva" pitchFamily="-107" charset="0"/>
              <a:hlinkClick r:id="" action="ppaction://hlinkshowjump?jump=previousslide"/>
            </a:endParaRPr>
          </a:p>
        </p:txBody>
      </p:sp>
      <p:sp>
        <p:nvSpPr>
          <p:cNvPr id="6" name="Rectangle 2"/>
          <p:cNvSpPr>
            <a:spLocks noGrp="1" noChangeArrowheads="1"/>
          </p:cNvSpPr>
          <p:nvPr>
            <p:ph type="title"/>
          </p:nvPr>
        </p:nvSpPr>
        <p:spPr>
          <a:xfrm>
            <a:off x="2286000" y="152400"/>
            <a:ext cx="7772400" cy="838200"/>
          </a:xfrm>
        </p:spPr>
        <p:txBody>
          <a:bodyPr/>
          <a:lstStyle/>
          <a:p>
            <a:pPr eaLnBrk="1" hangingPunct="1">
              <a:defRPr/>
            </a:pPr>
            <a:r>
              <a:rPr lang="en-US" i="1" dirty="0">
                <a:solidFill>
                  <a:srgbClr val="000090"/>
                </a:solidFill>
                <a:effectLst/>
                <a:latin typeface="Bookman Old Style" pitchFamily="12" charset="0"/>
              </a:rPr>
              <a:t>The Racing Rules of Sailing</a:t>
            </a:r>
          </a:p>
        </p:txBody>
      </p:sp>
      <p:sp>
        <p:nvSpPr>
          <p:cNvPr id="7" name="Rectangle 4"/>
          <p:cNvSpPr>
            <a:spLocks noChangeArrowheads="1"/>
          </p:cNvSpPr>
          <p:nvPr/>
        </p:nvSpPr>
        <p:spPr bwMode="auto">
          <a:xfrm>
            <a:off x="2057400" y="6553200"/>
            <a:ext cx="8153400" cy="304800"/>
          </a:xfrm>
          <a:prstGeom prst="rect">
            <a:avLst/>
          </a:prstGeom>
          <a:solidFill>
            <a:srgbClr val="A5A6A5"/>
          </a:solidFill>
          <a:ln w="12700" cap="flat" cmpd="sng" algn="ctr">
            <a:noFill/>
            <a:prstDash val="solid"/>
            <a:miter lim="800000"/>
            <a:headEnd type="none" w="med" len="med"/>
            <a:tailEnd type="none" w="med" len="med"/>
          </a:ln>
        </p:spPr>
        <p:txBody>
          <a:bodyPr wrap="none" anchor="ctr">
            <a:prstTxWarp prst="textNoShape">
              <a:avLst/>
            </a:prstTxWarp>
          </a:bodyPr>
          <a:lstStyle/>
          <a:p>
            <a:pPr>
              <a:defRPr/>
            </a:pPr>
            <a:endParaRPr lang="en-US">
              <a:latin typeface="Arial" charset="0"/>
              <a:ea typeface="Geneva" charset="0"/>
              <a:cs typeface="Geneva" charset="0"/>
            </a:endParaRPr>
          </a:p>
        </p:txBody>
      </p:sp>
      <p:sp>
        <p:nvSpPr>
          <p:cNvPr id="10" name="Rectangle 3"/>
          <p:cNvSpPr txBox="1">
            <a:spLocks noChangeArrowheads="1"/>
          </p:cNvSpPr>
          <p:nvPr/>
        </p:nvSpPr>
        <p:spPr bwMode="auto">
          <a:xfrm>
            <a:off x="2819400" y="5334000"/>
            <a:ext cx="68580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Aft>
                <a:spcPct val="0"/>
              </a:spcAft>
              <a:defRPr/>
            </a:pPr>
            <a:r>
              <a:rPr lang="en-US" sz="3600" i="1" kern="0" dirty="0">
                <a:solidFill>
                  <a:srgbClr val="000090"/>
                </a:solidFill>
                <a:latin typeface="Bookman Old Style"/>
                <a:cs typeface="Bookman Old Style"/>
              </a:rPr>
              <a:t>Plus Winning in One-Designs</a:t>
            </a:r>
          </a:p>
        </p:txBody>
      </p:sp>
      <p:pic>
        <p:nvPicPr>
          <p:cNvPr id="12" name="Picture 11" descr="Perry Quiz 2020 72dpi.jpg"/>
          <p:cNvPicPr>
            <a:picLocks noChangeAspect="1"/>
          </p:cNvPicPr>
          <p:nvPr/>
        </p:nvPicPr>
        <p:blipFill>
          <a:blip r:embed="rId2"/>
          <a:stretch>
            <a:fillRect/>
          </a:stretch>
        </p:blipFill>
        <p:spPr>
          <a:xfrm>
            <a:off x="6553200" y="949549"/>
            <a:ext cx="2743200" cy="4114800"/>
          </a:xfrm>
          <a:prstGeom prst="rect">
            <a:avLst/>
          </a:prstGeom>
        </p:spPr>
      </p:pic>
      <p:pic>
        <p:nvPicPr>
          <p:cNvPr id="13" name="Picture 12" descr="Perry Rules 2020 72dpi.jpg"/>
          <p:cNvPicPr>
            <a:picLocks noChangeAspect="1"/>
          </p:cNvPicPr>
          <p:nvPr/>
        </p:nvPicPr>
        <p:blipFill>
          <a:blip r:embed="rId3"/>
          <a:stretch>
            <a:fillRect/>
          </a:stretch>
        </p:blipFill>
        <p:spPr>
          <a:xfrm>
            <a:off x="2895600" y="949549"/>
            <a:ext cx="2743200" cy="4114800"/>
          </a:xfrm>
          <a:prstGeom prst="rect">
            <a:avLst/>
          </a:prstGeom>
        </p:spPr>
      </p:pic>
    </p:spTree>
    <p:extLst>
      <p:ext uri="{BB962C8B-B14F-4D97-AF65-F5344CB8AC3E}">
        <p14:creationId xmlns:p14="http://schemas.microsoft.com/office/powerpoint/2010/main" val="4212834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0"/>
          </p:nvPr>
        </p:nvSpPr>
        <p:spPr>
          <a:xfrm>
            <a:off x="10134600" y="6553200"/>
            <a:ext cx="533400" cy="304800"/>
          </a:xfrm>
          <a:noFill/>
        </p:spPr>
        <p:txBody>
          <a:bodyPr/>
          <a:lstStyle/>
          <a:p>
            <a:fld id="{1B02E49D-6E9F-164E-BE7B-74CAAE0849BD}" type="slidenum">
              <a:rPr lang="en-US" smtClean="0">
                <a:latin typeface="Arial" pitchFamily="-107" charset="0"/>
                <a:ea typeface="Geneva" pitchFamily="-107" charset="0"/>
                <a:cs typeface="Geneva" pitchFamily="-107" charset="0"/>
                <a:hlinkClick r:id="" action="ppaction://hlinkshowjump?jump=previousslide"/>
              </a:rPr>
              <a:pPr/>
              <a:t>14</a:t>
            </a:fld>
            <a:endParaRPr lang="en-US">
              <a:latin typeface="Arial" pitchFamily="-107" charset="0"/>
              <a:ea typeface="Geneva" pitchFamily="-107" charset="0"/>
              <a:cs typeface="Geneva" pitchFamily="-107" charset="0"/>
              <a:hlinkClick r:id="" action="ppaction://hlinkshowjump?jump=previousslide"/>
            </a:endParaRPr>
          </a:p>
        </p:txBody>
      </p:sp>
      <p:sp>
        <p:nvSpPr>
          <p:cNvPr id="16" name="Rectangle 2"/>
          <p:cNvSpPr>
            <a:spLocks noGrp="1" noChangeArrowheads="1"/>
          </p:cNvSpPr>
          <p:nvPr>
            <p:ph type="title"/>
          </p:nvPr>
        </p:nvSpPr>
        <p:spPr>
          <a:xfrm>
            <a:off x="2189322" y="-804664"/>
            <a:ext cx="7772400" cy="838200"/>
          </a:xfrm>
        </p:spPr>
        <p:txBody>
          <a:bodyPr/>
          <a:lstStyle/>
          <a:p>
            <a:pPr eaLnBrk="1" hangingPunct="1">
              <a:defRPr/>
            </a:pPr>
            <a:endParaRPr lang="en-US" i="1" dirty="0">
              <a:solidFill>
                <a:srgbClr val="000090"/>
              </a:solidFill>
              <a:effectLst/>
              <a:latin typeface="Bookman Old Style" pitchFamily="12" charset="0"/>
            </a:endParaRPr>
          </a:p>
        </p:txBody>
      </p:sp>
      <p:sp>
        <p:nvSpPr>
          <p:cNvPr id="17" name="Rectangle 4"/>
          <p:cNvSpPr>
            <a:spLocks noChangeArrowheads="1"/>
          </p:cNvSpPr>
          <p:nvPr/>
        </p:nvSpPr>
        <p:spPr bwMode="auto">
          <a:xfrm>
            <a:off x="2057400" y="6553200"/>
            <a:ext cx="8153400" cy="304800"/>
          </a:xfrm>
          <a:prstGeom prst="rect">
            <a:avLst/>
          </a:prstGeom>
          <a:solidFill>
            <a:srgbClr val="A5A6A5"/>
          </a:solidFill>
          <a:ln w="12700" cap="flat" cmpd="sng" algn="ctr">
            <a:noFill/>
            <a:prstDash val="solid"/>
            <a:miter lim="800000"/>
            <a:headEnd type="none" w="med" len="med"/>
            <a:tailEnd type="none" w="med" len="med"/>
          </a:ln>
        </p:spPr>
        <p:txBody>
          <a:bodyPr wrap="none" anchor="ctr">
            <a:prstTxWarp prst="textNoShape">
              <a:avLst/>
            </a:prstTxWarp>
          </a:bodyPr>
          <a:lstStyle/>
          <a:p>
            <a:pPr>
              <a:defRPr/>
            </a:pPr>
            <a:endParaRPr lang="en-US">
              <a:latin typeface="Arial" charset="0"/>
              <a:ea typeface="Geneva" charset="0"/>
              <a:cs typeface="Geneva" charset="0"/>
            </a:endParaRPr>
          </a:p>
        </p:txBody>
      </p:sp>
      <p:sp>
        <p:nvSpPr>
          <p:cNvPr id="20" name="Rectangle 3"/>
          <p:cNvSpPr txBox="1">
            <a:spLocks noChangeArrowheads="1"/>
          </p:cNvSpPr>
          <p:nvPr/>
        </p:nvSpPr>
        <p:spPr bwMode="auto">
          <a:xfrm>
            <a:off x="2819400" y="6248400"/>
            <a:ext cx="68580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Aft>
                <a:spcPct val="0"/>
              </a:spcAft>
              <a:defRPr/>
            </a:pPr>
            <a:endParaRPr lang="en-US" sz="2800" i="1" kern="0" dirty="0">
              <a:solidFill>
                <a:srgbClr val="000090"/>
              </a:solidFill>
              <a:latin typeface="Bookman Old Style"/>
              <a:cs typeface="Bookman Old Style"/>
            </a:endParaRPr>
          </a:p>
        </p:txBody>
      </p:sp>
      <p:pic>
        <p:nvPicPr>
          <p:cNvPr id="23" name="Picture 22" descr="Perry Rules 2020 72dpi.jpg"/>
          <p:cNvPicPr>
            <a:picLocks noChangeAspect="1"/>
          </p:cNvPicPr>
          <p:nvPr/>
        </p:nvPicPr>
        <p:blipFill>
          <a:blip r:embed="rId3"/>
          <a:stretch>
            <a:fillRect/>
          </a:stretch>
        </p:blipFill>
        <p:spPr>
          <a:xfrm>
            <a:off x="6669787" y="265837"/>
            <a:ext cx="2438400" cy="36576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265837"/>
            <a:ext cx="2670046" cy="3657600"/>
          </a:xfrm>
          <a:prstGeom prst="rect">
            <a:avLst/>
          </a:prstGeom>
        </p:spPr>
      </p:pic>
      <p:sp>
        <p:nvSpPr>
          <p:cNvPr id="3" name="Rectangle 2"/>
          <p:cNvSpPr/>
          <p:nvPr/>
        </p:nvSpPr>
        <p:spPr>
          <a:xfrm>
            <a:off x="1982724" y="4147473"/>
            <a:ext cx="8000999" cy="1754326"/>
          </a:xfrm>
          <a:prstGeom prst="rect">
            <a:avLst/>
          </a:prstGeom>
        </p:spPr>
        <p:txBody>
          <a:bodyPr wrap="square">
            <a:spAutoFit/>
          </a:bodyPr>
          <a:lstStyle/>
          <a:p>
            <a:pPr algn="ctr"/>
            <a:r>
              <a:rPr lang="en-US" sz="3600" i="1" dirty="0">
                <a:solidFill>
                  <a:srgbClr val="000090"/>
                </a:solidFill>
                <a:latin typeface="Bookman Old Style" pitchFamily="12" charset="0"/>
              </a:rPr>
              <a:t>* Available from the App Store </a:t>
            </a:r>
          </a:p>
          <a:p>
            <a:pPr algn="ctr"/>
            <a:r>
              <a:rPr lang="en-US" sz="3600" i="1" dirty="0">
                <a:solidFill>
                  <a:srgbClr val="000090"/>
                </a:solidFill>
                <a:latin typeface="Bookman Old Style" pitchFamily="12" charset="0"/>
              </a:rPr>
              <a:t>* Search “US Sailing Bookstore”</a:t>
            </a:r>
          </a:p>
          <a:p>
            <a:pPr algn="ctr"/>
            <a:r>
              <a:rPr lang="en-US" sz="3600" i="1" dirty="0">
                <a:solidFill>
                  <a:srgbClr val="000090"/>
                </a:solidFill>
                <a:latin typeface="Bookman Old Style" pitchFamily="12" charset="0"/>
              </a:rPr>
              <a:t>* free for US Sailing members</a:t>
            </a:r>
            <a:endParaRPr lang="en-US" sz="3600" dirty="0"/>
          </a:p>
        </p:txBody>
      </p:sp>
      <p:sp>
        <p:nvSpPr>
          <p:cNvPr id="4" name="Left Arrow 3"/>
          <p:cNvSpPr/>
          <p:nvPr/>
        </p:nvSpPr>
        <p:spPr bwMode="auto">
          <a:xfrm>
            <a:off x="5494020" y="2787404"/>
            <a:ext cx="978408" cy="484632"/>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FF0000"/>
              </a:solidFill>
              <a:effectLst>
                <a:outerShdw blurRad="38100" dist="38100" dir="2700000" algn="tl">
                  <a:srgbClr val="000000">
                    <a:alpha val="43137"/>
                  </a:srgbClr>
                </a:outerShdw>
              </a:effectLst>
              <a:latin typeface="Arial" charset="0"/>
              <a:ea typeface="Geneva" charset="0"/>
              <a:cs typeface="Geneva" charset="0"/>
            </a:endParaRPr>
          </a:p>
        </p:txBody>
      </p:sp>
    </p:spTree>
    <p:extLst>
      <p:ext uri="{BB962C8B-B14F-4D97-AF65-F5344CB8AC3E}">
        <p14:creationId xmlns:p14="http://schemas.microsoft.com/office/powerpoint/2010/main" val="2567464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0"/>
          </p:nvPr>
        </p:nvSpPr>
        <p:spPr>
          <a:xfrm>
            <a:off x="10134600" y="6553200"/>
            <a:ext cx="533400" cy="304800"/>
          </a:xfrm>
          <a:noFill/>
        </p:spPr>
        <p:txBody>
          <a:bodyPr/>
          <a:lstStyle/>
          <a:p>
            <a:fld id="{1B02E49D-6E9F-164E-BE7B-74CAAE0849BD}" type="slidenum">
              <a:rPr lang="en-US" smtClean="0">
                <a:latin typeface="Arial" pitchFamily="-107" charset="0"/>
                <a:ea typeface="Geneva" pitchFamily="-107" charset="0"/>
                <a:cs typeface="Geneva" pitchFamily="-107" charset="0"/>
                <a:hlinkClick r:id="" action="ppaction://hlinkshowjump?jump=previousslide"/>
              </a:rPr>
              <a:pPr/>
              <a:t>15</a:t>
            </a:fld>
            <a:endParaRPr lang="en-US">
              <a:latin typeface="Arial" pitchFamily="-107" charset="0"/>
              <a:ea typeface="Geneva" pitchFamily="-107" charset="0"/>
              <a:cs typeface="Geneva" pitchFamily="-107" charset="0"/>
              <a:hlinkClick r:id="" action="ppaction://hlinkshowjump?jump=previousslide"/>
            </a:endParaRPr>
          </a:p>
        </p:txBody>
      </p:sp>
      <p:sp>
        <p:nvSpPr>
          <p:cNvPr id="16" name="Rectangle 2"/>
          <p:cNvSpPr>
            <a:spLocks noGrp="1" noChangeArrowheads="1"/>
          </p:cNvSpPr>
          <p:nvPr>
            <p:ph type="title"/>
          </p:nvPr>
        </p:nvSpPr>
        <p:spPr>
          <a:xfrm>
            <a:off x="2286000" y="-1506828"/>
            <a:ext cx="7772400" cy="2497428"/>
          </a:xfrm>
        </p:spPr>
        <p:txBody>
          <a:bodyPr/>
          <a:lstStyle/>
          <a:p>
            <a:pPr eaLnBrk="1" hangingPunct="1">
              <a:defRPr/>
            </a:pPr>
            <a:r>
              <a:rPr lang="en-US" i="1" dirty="0">
                <a:solidFill>
                  <a:srgbClr val="000090"/>
                </a:solidFill>
                <a:effectLst/>
                <a:latin typeface="Bookman Old Style" pitchFamily="12" charset="0"/>
              </a:rPr>
              <a:t>The Racing Rules of Sailing</a:t>
            </a:r>
          </a:p>
        </p:txBody>
      </p:sp>
      <p:sp>
        <p:nvSpPr>
          <p:cNvPr id="17" name="Rectangle 4"/>
          <p:cNvSpPr>
            <a:spLocks noChangeArrowheads="1"/>
          </p:cNvSpPr>
          <p:nvPr/>
        </p:nvSpPr>
        <p:spPr bwMode="auto">
          <a:xfrm>
            <a:off x="2057400" y="6553200"/>
            <a:ext cx="8153400" cy="304800"/>
          </a:xfrm>
          <a:prstGeom prst="rect">
            <a:avLst/>
          </a:prstGeom>
          <a:solidFill>
            <a:srgbClr val="A5A6A5"/>
          </a:solidFill>
          <a:ln w="12700" cap="flat" cmpd="sng" algn="ctr">
            <a:noFill/>
            <a:prstDash val="solid"/>
            <a:miter lim="800000"/>
            <a:headEnd type="none" w="med" len="med"/>
            <a:tailEnd type="none" w="med" len="med"/>
          </a:ln>
        </p:spPr>
        <p:txBody>
          <a:bodyPr wrap="none" anchor="ctr">
            <a:prstTxWarp prst="textNoShape">
              <a:avLst/>
            </a:prstTxWarp>
          </a:bodyPr>
          <a:lstStyle/>
          <a:p>
            <a:pPr>
              <a:defRPr/>
            </a:pPr>
            <a:endParaRPr lang="en-US">
              <a:latin typeface="Arial" charset="0"/>
              <a:ea typeface="Geneva" charset="0"/>
              <a:cs typeface="Geneva" charset="0"/>
            </a:endParaRPr>
          </a:p>
        </p:txBody>
      </p:sp>
      <p:sp>
        <p:nvSpPr>
          <p:cNvPr id="20" name="Rectangle 3"/>
          <p:cNvSpPr txBox="1">
            <a:spLocks noChangeArrowheads="1"/>
          </p:cNvSpPr>
          <p:nvPr/>
        </p:nvSpPr>
        <p:spPr bwMode="auto">
          <a:xfrm>
            <a:off x="2819400" y="6248400"/>
            <a:ext cx="68580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Aft>
                <a:spcPct val="0"/>
              </a:spcAft>
              <a:defRPr/>
            </a:pPr>
            <a:endParaRPr lang="en-US" sz="2800" i="1" kern="0" dirty="0">
              <a:solidFill>
                <a:srgbClr val="000090"/>
              </a:solidFill>
              <a:latin typeface="Bookman Old Style"/>
              <a:cs typeface="Bookman Old Style"/>
            </a:endParaRPr>
          </a:p>
        </p:txBody>
      </p:sp>
      <p:sp>
        <p:nvSpPr>
          <p:cNvPr id="4" name="Rectangle 3"/>
          <p:cNvSpPr/>
          <p:nvPr/>
        </p:nvSpPr>
        <p:spPr>
          <a:xfrm>
            <a:off x="1080429" y="4600307"/>
            <a:ext cx="9850775" cy="1200329"/>
          </a:xfrm>
          <a:prstGeom prst="rect">
            <a:avLst/>
          </a:prstGeom>
        </p:spPr>
        <p:txBody>
          <a:bodyPr wrap="none">
            <a:spAutoFit/>
          </a:bodyPr>
          <a:lstStyle/>
          <a:p>
            <a:pPr algn="ctr"/>
            <a:r>
              <a:rPr lang="en-US" sz="3600" i="1" dirty="0">
                <a:solidFill>
                  <a:srgbClr val="000090"/>
                </a:solidFill>
                <a:latin typeface="Bookman Old Style" pitchFamily="12" charset="0"/>
              </a:rPr>
              <a:t>US Sailing website &gt; Competition &gt; Appeals</a:t>
            </a:r>
          </a:p>
          <a:p>
            <a:pPr algn="ctr"/>
            <a:r>
              <a:rPr lang="en-US" sz="3600" i="1" dirty="0">
                <a:solidFill>
                  <a:srgbClr val="000090"/>
                </a:solidFill>
                <a:latin typeface="Bookman Old Style" pitchFamily="12" charset="0"/>
              </a:rPr>
              <a:t>World Sailing Case Book link too</a:t>
            </a: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8405" y="97245"/>
            <a:ext cx="3447590" cy="4297680"/>
          </a:xfrm>
          <a:prstGeom prst="rect">
            <a:avLst/>
          </a:prstGeom>
        </p:spPr>
      </p:pic>
    </p:spTree>
    <p:extLst>
      <p:ext uri="{BB962C8B-B14F-4D97-AF65-F5344CB8AC3E}">
        <p14:creationId xmlns:p14="http://schemas.microsoft.com/office/powerpoint/2010/main" val="4112724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7200" b="1" i="1" dirty="0">
                <a:solidFill>
                  <a:srgbClr val="002060"/>
                </a:solidFill>
              </a:rPr>
              <a:t>The Plan…Sailors</a:t>
            </a:r>
          </a:p>
        </p:txBody>
      </p:sp>
      <p:sp>
        <p:nvSpPr>
          <p:cNvPr id="3" name="Content Placeholder 2"/>
          <p:cNvSpPr>
            <a:spLocks noGrp="1"/>
          </p:cNvSpPr>
          <p:nvPr>
            <p:ph idx="1"/>
          </p:nvPr>
        </p:nvSpPr>
        <p:spPr>
          <a:xfrm>
            <a:off x="838200" y="1497012"/>
            <a:ext cx="10515600" cy="4351338"/>
          </a:xfrm>
        </p:spPr>
        <p:txBody>
          <a:bodyPr>
            <a:normAutofit fontScale="92500" lnSpcReduction="20000"/>
          </a:bodyPr>
          <a:lstStyle/>
          <a:p>
            <a:r>
              <a:rPr lang="en-US" b="1" dirty="0">
                <a:solidFill>
                  <a:srgbClr val="002060"/>
                </a:solidFill>
              </a:rPr>
              <a:t>On the water…</a:t>
            </a:r>
          </a:p>
          <a:p>
            <a:pPr lvl="0"/>
            <a:r>
              <a:rPr lang="en-US" dirty="0">
                <a:solidFill>
                  <a:srgbClr val="002060"/>
                </a:solidFill>
              </a:rPr>
              <a:t>Avoid situations that could end up in a protest!</a:t>
            </a:r>
          </a:p>
          <a:p>
            <a:pPr lvl="0"/>
            <a:r>
              <a:rPr lang="en-US" dirty="0">
                <a:solidFill>
                  <a:srgbClr val="002060"/>
                </a:solidFill>
              </a:rPr>
              <a:t>If involved in an incident where there might be a protest, say the word “Protest” immediately after the incident and clearly identify which boat(s) you are protesting.</a:t>
            </a:r>
          </a:p>
          <a:p>
            <a:pPr lvl="0"/>
            <a:r>
              <a:rPr lang="en-US" dirty="0">
                <a:solidFill>
                  <a:srgbClr val="002060"/>
                </a:solidFill>
              </a:rPr>
              <a:t>Take a quick look around for possible witnesses, and ask “did you see that?”</a:t>
            </a:r>
          </a:p>
          <a:p>
            <a:pPr lvl="0"/>
            <a:r>
              <a:rPr lang="en-US" dirty="0">
                <a:solidFill>
                  <a:srgbClr val="002060"/>
                </a:solidFill>
              </a:rPr>
              <a:t>If required in the SI’s, tell the race committee boat as soon as you finish that you intend to protest boat XYZ, and get a confirmation (you may need to wait for a quiet moment).</a:t>
            </a:r>
          </a:p>
          <a:p>
            <a:pPr lvl="0"/>
            <a:r>
              <a:rPr lang="en-US" dirty="0">
                <a:solidFill>
                  <a:srgbClr val="002060"/>
                </a:solidFill>
              </a:rPr>
              <a:t>On the way in, talk the situation through with your crew, or go over it in your head – try to recall the key pieces of information and sequence of events. If with your Coach, have them make some notes.</a:t>
            </a:r>
          </a:p>
          <a:p>
            <a:endParaRPr lang="en-US" dirty="0"/>
          </a:p>
        </p:txBody>
      </p:sp>
    </p:spTree>
    <p:extLst>
      <p:ext uri="{BB962C8B-B14F-4D97-AF65-F5344CB8AC3E}">
        <p14:creationId xmlns:p14="http://schemas.microsoft.com/office/powerpoint/2010/main" val="2789521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32"/>
            <a:ext cx="12192000" cy="7205049"/>
          </a:xfrm>
          <a:prstGeom prst="rect">
            <a:avLst/>
          </a:prstGeom>
        </p:spPr>
        <p:txBody>
          <a:bodyPr wrap="square">
            <a:spAutoFit/>
          </a:bodyPr>
          <a:lstStyle/>
          <a:p>
            <a:pPr>
              <a:lnSpc>
                <a:spcPct val="107000"/>
              </a:lnSpc>
            </a:pPr>
            <a:endParaRPr lang="en-US" b="1" dirty="0">
              <a:solidFill>
                <a:srgbClr val="002060"/>
              </a:solidFill>
              <a:latin typeface="Times New Roman" panose="02020603050405020304" pitchFamily="18" charset="0"/>
              <a:ea typeface="Calibri" panose="020F0502020204030204" pitchFamily="34" charset="0"/>
            </a:endParaRPr>
          </a:p>
          <a:p>
            <a:pPr>
              <a:lnSpc>
                <a:spcPct val="107000"/>
              </a:lnSpc>
            </a:pPr>
            <a:endParaRPr lang="en-US" b="1" dirty="0">
              <a:solidFill>
                <a:srgbClr val="002060"/>
              </a:solidFill>
              <a:latin typeface="Times New Roman" panose="02020603050405020304" pitchFamily="18" charset="0"/>
              <a:ea typeface="Calibri" panose="020F0502020204030204" pitchFamily="34" charset="0"/>
            </a:endParaRPr>
          </a:p>
          <a:p>
            <a:pPr>
              <a:lnSpc>
                <a:spcPct val="107000"/>
              </a:lnSpc>
            </a:pPr>
            <a:endParaRPr lang="en-US" b="1" dirty="0">
              <a:solidFill>
                <a:srgbClr val="002060"/>
              </a:solidFill>
              <a:latin typeface="Times New Roman" panose="02020603050405020304" pitchFamily="18" charset="0"/>
              <a:ea typeface="Calibri" panose="020F0502020204030204" pitchFamily="34" charset="0"/>
            </a:endParaRPr>
          </a:p>
          <a:p>
            <a:pPr>
              <a:lnSpc>
                <a:spcPct val="107000"/>
              </a:lnSpc>
            </a:pPr>
            <a:r>
              <a:rPr lang="en-US" b="1" dirty="0">
                <a:solidFill>
                  <a:srgbClr val="002060"/>
                </a:solidFill>
                <a:latin typeface="Times New Roman" panose="02020603050405020304" pitchFamily="18" charset="0"/>
                <a:ea typeface="Calibri" panose="020F0502020204030204" pitchFamily="34" charset="0"/>
              </a:rPr>
              <a:t>On shore…</a:t>
            </a:r>
          </a:p>
          <a:p>
            <a:pPr marR="0" lvl="0">
              <a:lnSpc>
                <a:spcPct val="107000"/>
              </a:lnSpc>
              <a:spcBef>
                <a:spcPts val="0"/>
              </a:spcBef>
              <a:spcAft>
                <a:spcPts val="0"/>
              </a:spcAft>
            </a:pPr>
            <a:endParaRPr lang="en-US" dirty="0">
              <a:solidFill>
                <a:srgbClr val="002060"/>
              </a:solidFill>
              <a:latin typeface="Times New Roman" panose="02020603050405020304" pitchFamily="18" charset="0"/>
              <a:ea typeface="Calibri" panose="020F0502020204030204" pitchFamily="34" charset="0"/>
            </a:endParaRPr>
          </a:p>
          <a:p>
            <a:pPr marR="0" lvl="0">
              <a:lnSpc>
                <a:spcPct val="107000"/>
              </a:lnSpc>
              <a:spcBef>
                <a:spcPts val="0"/>
              </a:spcBef>
              <a:spcAft>
                <a:spcPts val="0"/>
              </a:spcAft>
            </a:pPr>
            <a:r>
              <a:rPr lang="en-US" dirty="0">
                <a:solidFill>
                  <a:srgbClr val="002060"/>
                </a:solidFill>
                <a:latin typeface="Times New Roman" panose="02020603050405020304" pitchFamily="18" charset="0"/>
                <a:ea typeface="Calibri" panose="020F0502020204030204" pitchFamily="34" charset="0"/>
              </a:rPr>
              <a:t>1) Remain calm and focused </a:t>
            </a:r>
            <a:r>
              <a:rPr lang="en-US" dirty="0">
                <a:solidFill>
                  <a:srgbClr val="002060"/>
                </a:solidFill>
              </a:rPr>
              <a:t>and eat and drink something</a:t>
            </a:r>
            <a:r>
              <a:rPr lang="en-US" dirty="0">
                <a:solidFill>
                  <a:srgbClr val="002060"/>
                </a:solidFill>
                <a:latin typeface="Times New Roman" panose="02020603050405020304" pitchFamily="18" charset="0"/>
                <a:ea typeface="Calibri" panose="020F0502020204030204" pitchFamily="34" charset="0"/>
              </a:rPr>
              <a:t>…have the attitude that this is important and you need to be on your A Game.</a:t>
            </a:r>
          </a:p>
          <a:p>
            <a:pPr marL="457200" marR="0">
              <a:lnSpc>
                <a:spcPct val="107000"/>
              </a:lnSpc>
              <a:spcBef>
                <a:spcPts val="0"/>
              </a:spcBef>
              <a:spcAft>
                <a:spcPts val="0"/>
              </a:spcAft>
            </a:pPr>
            <a:r>
              <a:rPr lang="en-US" dirty="0">
                <a:solidFill>
                  <a:srgbClr val="002060"/>
                </a:solidFill>
                <a:latin typeface="Times New Roman" panose="02020603050405020304" pitchFamily="18" charset="0"/>
                <a:ea typeface="Calibri" panose="020F0502020204030204" pitchFamily="34" charset="0"/>
              </a:rPr>
              <a:t> </a:t>
            </a:r>
          </a:p>
          <a:p>
            <a:pPr marR="0" lvl="0">
              <a:lnSpc>
                <a:spcPct val="107000"/>
              </a:lnSpc>
              <a:spcBef>
                <a:spcPts val="0"/>
              </a:spcBef>
              <a:spcAft>
                <a:spcPts val="0"/>
              </a:spcAft>
            </a:pPr>
            <a:r>
              <a:rPr lang="en-US" dirty="0">
                <a:solidFill>
                  <a:srgbClr val="002060"/>
                </a:solidFill>
                <a:latin typeface="Times New Roman" panose="02020603050405020304" pitchFamily="18" charset="0"/>
                <a:ea typeface="Calibri" panose="020F0502020204030204" pitchFamily="34" charset="0"/>
              </a:rPr>
              <a:t>2) Immediately let your Coach know of the possible situation (you are protesting, or may be protested, or may be requesting redress).</a:t>
            </a:r>
          </a:p>
          <a:p>
            <a:pPr marL="457200" marR="0">
              <a:lnSpc>
                <a:spcPct val="107000"/>
              </a:lnSpc>
              <a:spcBef>
                <a:spcPts val="0"/>
              </a:spcBef>
              <a:spcAft>
                <a:spcPts val="0"/>
              </a:spcAft>
            </a:pPr>
            <a:r>
              <a:rPr lang="en-US" dirty="0">
                <a:solidFill>
                  <a:srgbClr val="002060"/>
                </a:solidFill>
                <a:latin typeface="Times New Roman" panose="02020603050405020304" pitchFamily="18" charset="0"/>
                <a:ea typeface="Calibri" panose="020F0502020204030204" pitchFamily="34" charset="0"/>
              </a:rPr>
              <a:t> </a:t>
            </a:r>
          </a:p>
          <a:p>
            <a:pPr marR="0" lvl="0">
              <a:lnSpc>
                <a:spcPct val="107000"/>
              </a:lnSpc>
              <a:spcBef>
                <a:spcPts val="0"/>
              </a:spcBef>
              <a:spcAft>
                <a:spcPts val="0"/>
              </a:spcAft>
            </a:pPr>
            <a:r>
              <a:rPr lang="en-US" dirty="0">
                <a:solidFill>
                  <a:srgbClr val="002060"/>
                </a:solidFill>
                <a:latin typeface="Times New Roman" panose="02020603050405020304" pitchFamily="18" charset="0"/>
                <a:ea typeface="Calibri" panose="020F0502020204030204" pitchFamily="34" charset="0"/>
              </a:rPr>
              <a:t>3) Immediately check in with possible witnesses (whether you are protesting or being protested). Ask them if they saw the incident and if so, what did they see. Don’t put words in their mouth, but be sure to get a clear idea of what they saw. Ask if they’ll witness for you, and find out how to reach them to give them the hearing details.</a:t>
            </a:r>
          </a:p>
          <a:p>
            <a:pPr marR="0" lvl="0">
              <a:lnSpc>
                <a:spcPct val="107000"/>
              </a:lnSpc>
              <a:spcBef>
                <a:spcPts val="0"/>
              </a:spcBef>
              <a:spcAft>
                <a:spcPts val="0"/>
              </a:spcAft>
            </a:pPr>
            <a:endParaRPr lang="en-US" dirty="0">
              <a:solidFill>
                <a:srgbClr val="002060"/>
              </a:solidFill>
              <a:latin typeface="Times New Roman" panose="02020603050405020304" pitchFamily="18" charset="0"/>
              <a:ea typeface="Calibri" panose="020F0502020204030204" pitchFamily="34" charset="0"/>
            </a:endParaRPr>
          </a:p>
          <a:p>
            <a:pPr marR="0" lvl="0">
              <a:lnSpc>
                <a:spcPct val="107000"/>
              </a:lnSpc>
              <a:spcBef>
                <a:spcPts val="0"/>
              </a:spcBef>
              <a:spcAft>
                <a:spcPts val="0"/>
              </a:spcAft>
            </a:pPr>
            <a:r>
              <a:rPr lang="en-US" dirty="0">
                <a:solidFill>
                  <a:srgbClr val="002060"/>
                </a:solidFill>
                <a:latin typeface="Times New Roman" panose="02020603050405020304" pitchFamily="18" charset="0"/>
                <a:ea typeface="Calibri" panose="020F0502020204030204" pitchFamily="34" charset="0"/>
              </a:rPr>
              <a:t>4) If you are asking for redress, immediately check with anyone you need to get information or testimony from (see #3 above).</a:t>
            </a:r>
          </a:p>
          <a:p>
            <a:pPr marL="457200" marR="0">
              <a:lnSpc>
                <a:spcPct val="107000"/>
              </a:lnSpc>
              <a:spcBef>
                <a:spcPts val="0"/>
              </a:spcBef>
              <a:spcAft>
                <a:spcPts val="0"/>
              </a:spcAft>
            </a:pPr>
            <a:r>
              <a:rPr lang="en-US" dirty="0">
                <a:solidFill>
                  <a:srgbClr val="002060"/>
                </a:solidFill>
                <a:latin typeface="Times New Roman" panose="02020603050405020304" pitchFamily="18" charset="0"/>
                <a:ea typeface="Calibri" panose="020F0502020204030204" pitchFamily="34" charset="0"/>
              </a:rPr>
              <a:t> </a:t>
            </a:r>
          </a:p>
          <a:p>
            <a:pPr marR="0" lvl="0">
              <a:lnSpc>
                <a:spcPct val="107000"/>
              </a:lnSpc>
              <a:spcBef>
                <a:spcPts val="0"/>
              </a:spcBef>
              <a:spcAft>
                <a:spcPts val="0"/>
              </a:spcAft>
            </a:pPr>
            <a:r>
              <a:rPr lang="en-US" dirty="0">
                <a:solidFill>
                  <a:srgbClr val="002060"/>
                </a:solidFill>
                <a:latin typeface="Times New Roman" panose="02020603050405020304" pitchFamily="18" charset="0"/>
                <a:ea typeface="Calibri" panose="020F0502020204030204" pitchFamily="34" charset="0"/>
              </a:rPr>
              <a:t>5) If you are going to file, or possibly file, a protest or request for redress, get started immediately on filling out the form (if a singlehanded sailor, ask a teammate to put your boat away). Do not miss the time limit for filing (your Coach should know that time).</a:t>
            </a:r>
          </a:p>
          <a:p>
            <a:pPr marL="457200" marR="0">
              <a:lnSpc>
                <a:spcPct val="107000"/>
              </a:lnSpc>
              <a:spcBef>
                <a:spcPts val="0"/>
              </a:spcBef>
              <a:spcAft>
                <a:spcPts val="0"/>
              </a:spcAft>
            </a:pPr>
            <a:r>
              <a:rPr lang="en-US" dirty="0">
                <a:solidFill>
                  <a:srgbClr val="002060"/>
                </a:solidFill>
                <a:latin typeface="Times New Roman" panose="02020603050405020304" pitchFamily="18" charset="0"/>
                <a:ea typeface="Calibri" panose="020F0502020204030204" pitchFamily="34" charset="0"/>
              </a:rPr>
              <a:t> </a:t>
            </a:r>
          </a:p>
          <a:p>
            <a:pPr marR="0" lvl="0">
              <a:lnSpc>
                <a:spcPct val="107000"/>
              </a:lnSpc>
              <a:spcBef>
                <a:spcPts val="0"/>
              </a:spcBef>
              <a:spcAft>
                <a:spcPts val="0"/>
              </a:spcAft>
            </a:pPr>
            <a:r>
              <a:rPr lang="en-US" dirty="0">
                <a:solidFill>
                  <a:srgbClr val="002060"/>
                </a:solidFill>
                <a:latin typeface="Times New Roman" panose="02020603050405020304" pitchFamily="18" charset="0"/>
                <a:ea typeface="Calibri" panose="020F0502020204030204" pitchFamily="34" charset="0"/>
              </a:rPr>
              <a:t>6) Meet with your coach and anyone else who may be helpful in preparing for the hearing.</a:t>
            </a:r>
          </a:p>
          <a:p>
            <a:pPr marL="457200" marR="0">
              <a:lnSpc>
                <a:spcPct val="107000"/>
              </a:lnSpc>
              <a:spcBef>
                <a:spcPts val="0"/>
              </a:spcBef>
              <a:spcAft>
                <a:spcPts val="0"/>
              </a:spcAft>
            </a:pPr>
            <a:r>
              <a:rPr lang="en-US" dirty="0">
                <a:solidFill>
                  <a:srgbClr val="002060"/>
                </a:solidFill>
                <a:latin typeface="Times New Roman" panose="02020603050405020304" pitchFamily="18" charset="0"/>
                <a:ea typeface="Calibri" panose="020F0502020204030204" pitchFamily="34" charset="0"/>
              </a:rPr>
              <a:t> </a:t>
            </a:r>
          </a:p>
          <a:p>
            <a:pPr marR="0" lvl="0">
              <a:lnSpc>
                <a:spcPct val="107000"/>
              </a:lnSpc>
              <a:spcBef>
                <a:spcPts val="0"/>
              </a:spcBef>
              <a:spcAft>
                <a:spcPts val="0"/>
              </a:spcAft>
            </a:pPr>
            <a:r>
              <a:rPr lang="en-US" dirty="0">
                <a:solidFill>
                  <a:srgbClr val="002060"/>
                </a:solidFill>
                <a:latin typeface="Times New Roman" panose="02020603050405020304" pitchFamily="18" charset="0"/>
                <a:ea typeface="Calibri" panose="020F0502020204030204" pitchFamily="34" charset="0"/>
              </a:rPr>
              <a:t>7) Confirm the hearing details (when &amp; where?).</a:t>
            </a:r>
            <a:endParaRPr lang="en-US" dirty="0">
              <a:solidFill>
                <a:srgbClr val="00206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32976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8588"/>
            <a:ext cx="12192000" cy="5426870"/>
          </a:xfrm>
          <a:prstGeom prst="rect">
            <a:avLst/>
          </a:prstGeom>
        </p:spPr>
        <p:txBody>
          <a:bodyPr wrap="square">
            <a:spAutoFit/>
          </a:bodyPr>
          <a:lstStyle/>
          <a:p>
            <a:pPr marR="0" lvl="0">
              <a:lnSpc>
                <a:spcPct val="107000"/>
              </a:lnSpc>
              <a:spcBef>
                <a:spcPts val="0"/>
              </a:spcBef>
              <a:spcAft>
                <a:spcPts val="0"/>
              </a:spcAft>
            </a:pPr>
            <a:r>
              <a:rPr lang="en-US" dirty="0">
                <a:solidFill>
                  <a:srgbClr val="002060"/>
                </a:solidFill>
                <a:latin typeface="Times New Roman" panose="02020603050405020304" pitchFamily="18" charset="0"/>
                <a:ea typeface="Calibri" panose="020F0502020204030204" pitchFamily="34" charset="0"/>
              </a:rPr>
              <a:t>8) Whether protesting or being protested, write down the key facts and information, in chronological order:</a:t>
            </a:r>
          </a:p>
          <a:p>
            <a:pPr marL="742950" marR="0" lvl="1" indent="-285750">
              <a:lnSpc>
                <a:spcPct val="107000"/>
              </a:lnSpc>
              <a:spcBef>
                <a:spcPts val="0"/>
              </a:spcBef>
              <a:spcAft>
                <a:spcPts val="0"/>
              </a:spcAft>
              <a:buFont typeface="+mj-lt"/>
              <a:buAutoNum type="alphaLcPeriod"/>
            </a:pPr>
            <a:r>
              <a:rPr lang="en-US" dirty="0">
                <a:solidFill>
                  <a:srgbClr val="002060"/>
                </a:solidFill>
                <a:latin typeface="Times New Roman" panose="02020603050405020304" pitchFamily="18" charset="0"/>
                <a:ea typeface="Calibri" panose="020F0502020204030204" pitchFamily="34" charset="0"/>
              </a:rPr>
              <a:t>Wind and current strength and direction</a:t>
            </a:r>
          </a:p>
          <a:p>
            <a:pPr marL="742950" marR="0" lvl="1" indent="-285750">
              <a:lnSpc>
                <a:spcPct val="107000"/>
              </a:lnSpc>
              <a:spcBef>
                <a:spcPts val="0"/>
              </a:spcBef>
              <a:spcAft>
                <a:spcPts val="0"/>
              </a:spcAft>
              <a:buFont typeface="+mj-lt"/>
              <a:buAutoNum type="alphaLcPeriod"/>
            </a:pPr>
            <a:r>
              <a:rPr lang="en-US" dirty="0">
                <a:solidFill>
                  <a:srgbClr val="002060"/>
                </a:solidFill>
                <a:latin typeface="Times New Roman" panose="02020603050405020304" pitchFamily="18" charset="0"/>
                <a:ea typeface="Calibri" panose="020F0502020204030204" pitchFamily="34" charset="0"/>
              </a:rPr>
              <a:t>What happened, starting 30 seconds or so before the incident</a:t>
            </a:r>
          </a:p>
          <a:p>
            <a:pPr marL="742950" marR="0" lvl="1" indent="-285750">
              <a:lnSpc>
                <a:spcPct val="107000"/>
              </a:lnSpc>
              <a:spcBef>
                <a:spcPts val="0"/>
              </a:spcBef>
              <a:spcAft>
                <a:spcPts val="0"/>
              </a:spcAft>
              <a:buFont typeface="+mj-lt"/>
              <a:buAutoNum type="alphaLcPeriod"/>
            </a:pPr>
            <a:r>
              <a:rPr lang="en-US" dirty="0">
                <a:solidFill>
                  <a:srgbClr val="002060"/>
                </a:solidFill>
                <a:latin typeface="Times New Roman" panose="02020603050405020304" pitchFamily="18" charset="0"/>
                <a:ea typeface="Calibri" panose="020F0502020204030204" pitchFamily="34" charset="0"/>
              </a:rPr>
              <a:t>Boat numbers correct? </a:t>
            </a:r>
          </a:p>
          <a:p>
            <a:pPr marL="742950" marR="0" lvl="1" indent="-285750">
              <a:lnSpc>
                <a:spcPct val="107000"/>
              </a:lnSpc>
              <a:spcBef>
                <a:spcPts val="0"/>
              </a:spcBef>
              <a:spcAft>
                <a:spcPts val="0"/>
              </a:spcAft>
              <a:buFont typeface="+mj-lt"/>
              <a:buAutoNum type="alphaLcPeriod"/>
            </a:pPr>
            <a:r>
              <a:rPr lang="en-US" dirty="0">
                <a:solidFill>
                  <a:srgbClr val="002060"/>
                </a:solidFill>
                <a:latin typeface="Times New Roman" panose="02020603050405020304" pitchFamily="18" charset="0"/>
                <a:ea typeface="Calibri" panose="020F0502020204030204" pitchFamily="34" charset="0"/>
              </a:rPr>
              <a:t>What happened and what was said immediately after the incident and for the next 20 seconds or so</a:t>
            </a:r>
          </a:p>
          <a:p>
            <a:pPr marL="742950" marR="0" lvl="1" indent="-285750">
              <a:lnSpc>
                <a:spcPct val="107000"/>
              </a:lnSpc>
              <a:spcBef>
                <a:spcPts val="0"/>
              </a:spcBef>
              <a:spcAft>
                <a:spcPts val="0"/>
              </a:spcAft>
              <a:buFont typeface="+mj-lt"/>
              <a:buAutoNum type="alphaLcPeriod"/>
            </a:pPr>
            <a:r>
              <a:rPr lang="en-US" dirty="0">
                <a:solidFill>
                  <a:srgbClr val="002060"/>
                </a:solidFill>
                <a:latin typeface="Times New Roman" panose="02020603050405020304" pitchFamily="18" charset="0"/>
                <a:ea typeface="Calibri" panose="020F0502020204030204" pitchFamily="34" charset="0"/>
              </a:rPr>
              <a:t>Decide what the Key Facts are (the ones that will decide the protest in your favor) and think about how you will prove those to the Jury (witnesses, timing, location of hole in your boat, etc.)</a:t>
            </a:r>
          </a:p>
          <a:p>
            <a:pPr marL="742950" marR="0" lvl="1" indent="-285750">
              <a:lnSpc>
                <a:spcPct val="107000"/>
              </a:lnSpc>
              <a:spcBef>
                <a:spcPts val="0"/>
              </a:spcBef>
              <a:spcAft>
                <a:spcPts val="0"/>
              </a:spcAft>
              <a:buFont typeface="+mj-lt"/>
              <a:buAutoNum type="alphaLcPeriod"/>
            </a:pPr>
            <a:r>
              <a:rPr lang="en-US" dirty="0">
                <a:solidFill>
                  <a:srgbClr val="002060"/>
                </a:solidFill>
                <a:latin typeface="Times New Roman" panose="02020603050405020304" pitchFamily="18" charset="0"/>
                <a:ea typeface="Calibri" panose="020F0502020204030204" pitchFamily="34" charset="0"/>
              </a:rPr>
              <a:t>Write down the applicable rules (numbers and titles) and any World Sailing Cases that might apply (check the Case Book Index of Rules)</a:t>
            </a:r>
          </a:p>
          <a:p>
            <a:pPr marL="742950" marR="0" lvl="1" indent="-285750">
              <a:lnSpc>
                <a:spcPct val="107000"/>
              </a:lnSpc>
              <a:spcBef>
                <a:spcPts val="0"/>
              </a:spcBef>
              <a:spcAft>
                <a:spcPts val="0"/>
              </a:spcAft>
              <a:buFont typeface="+mj-lt"/>
              <a:buAutoNum type="alphaLcPeriod"/>
            </a:pPr>
            <a:r>
              <a:rPr lang="en-US" dirty="0">
                <a:solidFill>
                  <a:srgbClr val="002060"/>
                </a:solidFill>
                <a:latin typeface="Times New Roman" panose="02020603050405020304" pitchFamily="18" charset="0"/>
                <a:ea typeface="Calibri" panose="020F0502020204030204" pitchFamily="34" charset="0"/>
              </a:rPr>
              <a:t>Draw a careful and clear diagram of the positions of the boats a couple lengths before the incident, in the incident, and a couple lengths after the incident. Insert your witness’ boat as well.</a:t>
            </a:r>
          </a:p>
          <a:p>
            <a:pPr marL="457200" marR="0">
              <a:lnSpc>
                <a:spcPct val="107000"/>
              </a:lnSpc>
              <a:spcBef>
                <a:spcPts val="0"/>
              </a:spcBef>
              <a:spcAft>
                <a:spcPts val="0"/>
              </a:spcAft>
            </a:pPr>
            <a:r>
              <a:rPr lang="en-US" dirty="0">
                <a:solidFill>
                  <a:srgbClr val="002060"/>
                </a:solidFill>
                <a:latin typeface="Times New Roman" panose="02020603050405020304" pitchFamily="18" charset="0"/>
                <a:ea typeface="Calibri" panose="020F0502020204030204" pitchFamily="34" charset="0"/>
              </a:rPr>
              <a:t> </a:t>
            </a:r>
          </a:p>
          <a:p>
            <a:pPr marR="0" lvl="0">
              <a:lnSpc>
                <a:spcPct val="107000"/>
              </a:lnSpc>
              <a:spcBef>
                <a:spcPts val="0"/>
              </a:spcBef>
              <a:spcAft>
                <a:spcPts val="0"/>
              </a:spcAft>
            </a:pPr>
            <a:r>
              <a:rPr lang="en-US" dirty="0">
                <a:solidFill>
                  <a:srgbClr val="002060"/>
                </a:solidFill>
                <a:latin typeface="Times New Roman" panose="02020603050405020304" pitchFamily="18" charset="0"/>
                <a:ea typeface="Calibri" panose="020F0502020204030204" pitchFamily="34" charset="0"/>
              </a:rPr>
              <a:t>9) If protesting, fill out the protest form clearly and carefully. The form makes a big first impression on the Jury. Draw diagrams precisely. Try to number the diagram positions and use the same number for the corresponding written description on the form. Have your Coach proof the form before submitting it.</a:t>
            </a:r>
          </a:p>
          <a:p>
            <a:pPr marL="457200" marR="0">
              <a:lnSpc>
                <a:spcPct val="107000"/>
              </a:lnSpc>
              <a:spcBef>
                <a:spcPts val="0"/>
              </a:spcBef>
              <a:spcAft>
                <a:spcPts val="0"/>
              </a:spcAft>
            </a:pPr>
            <a:r>
              <a:rPr lang="en-US" dirty="0">
                <a:solidFill>
                  <a:srgbClr val="002060"/>
                </a:solidFill>
                <a:latin typeface="Times New Roman" panose="02020603050405020304" pitchFamily="18" charset="0"/>
                <a:ea typeface="Calibri" panose="020F0502020204030204" pitchFamily="34" charset="0"/>
              </a:rPr>
              <a:t> </a:t>
            </a:r>
          </a:p>
          <a:p>
            <a:pPr marR="0" lvl="0">
              <a:lnSpc>
                <a:spcPct val="107000"/>
              </a:lnSpc>
              <a:spcBef>
                <a:spcPts val="0"/>
              </a:spcBef>
              <a:spcAft>
                <a:spcPts val="0"/>
              </a:spcAft>
            </a:pPr>
            <a:r>
              <a:rPr lang="en-US" dirty="0">
                <a:solidFill>
                  <a:srgbClr val="002060"/>
                </a:solidFill>
                <a:latin typeface="Times New Roman" panose="02020603050405020304" pitchFamily="18" charset="0"/>
                <a:ea typeface="Calibri" panose="020F0502020204030204" pitchFamily="34" charset="0"/>
              </a:rPr>
              <a:t>10) If you are being protested, ask the Jury Secretary for a copy of the protest against you. You have a right to receive that, and a right to time to prepare for the hearing (rule 63.2).</a:t>
            </a:r>
            <a:endParaRPr lang="en-US" dirty="0">
              <a:solidFill>
                <a:srgbClr val="00206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25115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190192"/>
            <a:ext cx="11772900" cy="3846438"/>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arenR"/>
            </a:pPr>
            <a:endParaRPr lang="en-US" dirty="0">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r>
              <a:rPr lang="en-US" dirty="0">
                <a:latin typeface="Times New Roman" panose="02020603050405020304" pitchFamily="18" charset="0"/>
                <a:ea typeface="Calibri" panose="020F0502020204030204" pitchFamily="34" charset="0"/>
              </a:rPr>
              <a:t> </a:t>
            </a:r>
            <a:endParaRPr lang="en-US" dirty="0">
              <a:solidFill>
                <a:srgbClr val="002060"/>
              </a:solidFill>
              <a:latin typeface="Times New Roman" panose="02020603050405020304" pitchFamily="18" charset="0"/>
              <a:ea typeface="Calibri" panose="020F0502020204030204" pitchFamily="34" charset="0"/>
            </a:endParaRPr>
          </a:p>
          <a:p>
            <a:pPr marR="0" lvl="0">
              <a:lnSpc>
                <a:spcPct val="107000"/>
              </a:lnSpc>
              <a:spcBef>
                <a:spcPts val="0"/>
              </a:spcBef>
              <a:spcAft>
                <a:spcPts val="0"/>
              </a:spcAft>
            </a:pPr>
            <a:r>
              <a:rPr lang="en-US" sz="2400" dirty="0">
                <a:solidFill>
                  <a:srgbClr val="002060"/>
                </a:solidFill>
                <a:latin typeface="Times New Roman" panose="02020603050405020304" pitchFamily="18" charset="0"/>
                <a:ea typeface="Calibri" panose="020F0502020204030204" pitchFamily="34" charset="0"/>
              </a:rPr>
              <a:t>11) Brainstorm the possible questions the other boat or the Jury will ask you in the hearing; role play how you will answer them. Brainstorm questions you might ask the other boat(s).</a:t>
            </a:r>
          </a:p>
          <a:p>
            <a:pPr marL="457200" marR="0">
              <a:lnSpc>
                <a:spcPct val="107000"/>
              </a:lnSpc>
              <a:spcBef>
                <a:spcPts val="0"/>
              </a:spcBef>
              <a:spcAft>
                <a:spcPts val="0"/>
              </a:spcAft>
            </a:pPr>
            <a:r>
              <a:rPr lang="en-US" sz="2400" dirty="0">
                <a:solidFill>
                  <a:srgbClr val="002060"/>
                </a:solidFill>
                <a:latin typeface="Times New Roman" panose="02020603050405020304" pitchFamily="18" charset="0"/>
                <a:ea typeface="Calibri" panose="020F0502020204030204" pitchFamily="34" charset="0"/>
              </a:rPr>
              <a:t> </a:t>
            </a:r>
          </a:p>
          <a:p>
            <a:pPr marR="0" lvl="0">
              <a:lnSpc>
                <a:spcPct val="107000"/>
              </a:lnSpc>
              <a:spcBef>
                <a:spcPts val="0"/>
              </a:spcBef>
              <a:spcAft>
                <a:spcPts val="0"/>
              </a:spcAft>
            </a:pPr>
            <a:r>
              <a:rPr lang="en-US" sz="2400" dirty="0">
                <a:solidFill>
                  <a:srgbClr val="002060"/>
                </a:solidFill>
                <a:latin typeface="Times New Roman" panose="02020603050405020304" pitchFamily="18" charset="0"/>
                <a:ea typeface="Calibri" panose="020F0502020204030204" pitchFamily="34" charset="0"/>
              </a:rPr>
              <a:t>12) Change into dry clothes and be at the hearing room area 10 minutes before your hearing, in case the Jury is looking for you. Do what you can to have your witness(</a:t>
            </a:r>
            <a:r>
              <a:rPr lang="en-US" sz="2400" dirty="0" err="1">
                <a:solidFill>
                  <a:srgbClr val="002060"/>
                </a:solidFill>
                <a:latin typeface="Times New Roman" panose="02020603050405020304" pitchFamily="18" charset="0"/>
                <a:ea typeface="Calibri" panose="020F0502020204030204" pitchFamily="34" charset="0"/>
              </a:rPr>
              <a:t>es</a:t>
            </a:r>
            <a:r>
              <a:rPr lang="en-US" sz="2400" dirty="0">
                <a:solidFill>
                  <a:srgbClr val="002060"/>
                </a:solidFill>
                <a:latin typeface="Times New Roman" panose="02020603050405020304" pitchFamily="18" charset="0"/>
                <a:ea typeface="Calibri" panose="020F0502020204030204" pitchFamily="34" charset="0"/>
              </a:rPr>
              <a:t>) there with you. </a:t>
            </a:r>
          </a:p>
          <a:p>
            <a:pPr marR="0" lvl="0">
              <a:lnSpc>
                <a:spcPct val="107000"/>
              </a:lnSpc>
              <a:spcBef>
                <a:spcPts val="0"/>
              </a:spcBef>
              <a:spcAft>
                <a:spcPts val="0"/>
              </a:spcAft>
            </a:pPr>
            <a:endParaRPr lang="en-US" sz="2400" dirty="0">
              <a:solidFill>
                <a:srgbClr val="002060"/>
              </a:solidFill>
              <a:latin typeface="Times New Roman" panose="02020603050405020304" pitchFamily="18" charset="0"/>
              <a:ea typeface="Calibri" panose="020F0502020204030204" pitchFamily="34" charset="0"/>
            </a:endParaRPr>
          </a:p>
          <a:p>
            <a:pPr marR="0" lvl="0">
              <a:lnSpc>
                <a:spcPct val="107000"/>
              </a:lnSpc>
              <a:spcBef>
                <a:spcPts val="0"/>
              </a:spcBef>
              <a:spcAft>
                <a:spcPts val="0"/>
              </a:spcAft>
            </a:pPr>
            <a:r>
              <a:rPr lang="en-US" sz="2400" dirty="0">
                <a:solidFill>
                  <a:srgbClr val="002060"/>
                </a:solidFill>
                <a:latin typeface="Times New Roman" panose="02020603050405020304" pitchFamily="18" charset="0"/>
                <a:ea typeface="Calibri" panose="020F0502020204030204" pitchFamily="34" charset="0"/>
              </a:rPr>
              <a:t>13) Bring your notes and a rule book into the hearing, plus your diagram for the Jury if you are being protested.</a:t>
            </a:r>
          </a:p>
        </p:txBody>
      </p:sp>
    </p:spTree>
    <p:extLst>
      <p:ext uri="{BB962C8B-B14F-4D97-AF65-F5344CB8AC3E}">
        <p14:creationId xmlns:p14="http://schemas.microsoft.com/office/powerpoint/2010/main" val="3014573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902BB5-E4EB-46B6-A1FE-40498B96A495}"/>
              </a:ext>
            </a:extLst>
          </p:cNvPr>
          <p:cNvSpPr>
            <a:spLocks noGrp="1"/>
          </p:cNvSpPr>
          <p:nvPr>
            <p:ph type="title"/>
          </p:nvPr>
        </p:nvSpPr>
        <p:spPr>
          <a:xfrm>
            <a:off x="838200" y="188956"/>
            <a:ext cx="10515600" cy="1325563"/>
          </a:xfrm>
        </p:spPr>
        <p:txBody>
          <a:bodyPr/>
          <a:lstStyle/>
          <a:p>
            <a:endParaRPr lang="en-US"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34733" y="412750"/>
            <a:ext cx="7315200" cy="5486400"/>
          </a:xfrm>
        </p:spPr>
      </p:pic>
    </p:spTree>
    <p:extLst>
      <p:ext uri="{BB962C8B-B14F-4D97-AF65-F5344CB8AC3E}">
        <p14:creationId xmlns:p14="http://schemas.microsoft.com/office/powerpoint/2010/main" val="3215618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7200" b="1" i="1" dirty="0">
                <a:solidFill>
                  <a:srgbClr val="002060"/>
                </a:solidFill>
              </a:rPr>
              <a:t>The Plan…Coaches</a:t>
            </a:r>
            <a:endParaRPr lang="en-US" sz="7200" dirty="0"/>
          </a:p>
        </p:txBody>
      </p:sp>
      <p:sp>
        <p:nvSpPr>
          <p:cNvPr id="3" name="Content Placeholder 2"/>
          <p:cNvSpPr>
            <a:spLocks noGrp="1"/>
          </p:cNvSpPr>
          <p:nvPr>
            <p:ph idx="1"/>
          </p:nvPr>
        </p:nvSpPr>
        <p:spPr>
          <a:xfrm>
            <a:off x="838200" y="1371600"/>
            <a:ext cx="10515600" cy="4805363"/>
          </a:xfrm>
        </p:spPr>
        <p:txBody>
          <a:bodyPr>
            <a:normAutofit fontScale="92500"/>
          </a:bodyPr>
          <a:lstStyle/>
          <a:p>
            <a:r>
              <a:rPr lang="en-US" dirty="0">
                <a:solidFill>
                  <a:srgbClr val="002060"/>
                </a:solidFill>
              </a:rPr>
              <a:t>On the water…</a:t>
            </a:r>
          </a:p>
          <a:p>
            <a:pPr lvl="0"/>
            <a:r>
              <a:rPr lang="en-US" dirty="0">
                <a:solidFill>
                  <a:srgbClr val="002060"/>
                </a:solidFill>
              </a:rPr>
              <a:t>Be observant. Try to see the incidents that might involve your sailors in a protest (start and mark </a:t>
            </a:r>
            <a:r>
              <a:rPr lang="en-US" dirty="0" err="1">
                <a:solidFill>
                  <a:srgbClr val="002060"/>
                </a:solidFill>
              </a:rPr>
              <a:t>roundings</a:t>
            </a:r>
            <a:r>
              <a:rPr lang="en-US" dirty="0">
                <a:solidFill>
                  <a:srgbClr val="002060"/>
                </a:solidFill>
              </a:rPr>
              <a:t> are the most likely places). Notice problems that might result in redress (starting line issues, moving marks, close time limit finishes, etc.). Take photos, make notes. Notice potential witnesses (coaches, drones in the air, race committee boats, media?). </a:t>
            </a:r>
          </a:p>
          <a:p>
            <a:pPr lvl="0"/>
            <a:r>
              <a:rPr lang="en-US" dirty="0">
                <a:solidFill>
                  <a:srgbClr val="002060"/>
                </a:solidFill>
              </a:rPr>
              <a:t>Talk with your sailors right after finishing, if possible, to see if there are any potential situations. If yes, talk it through with them. Take notes. Listen for Key Facts and information (possible witnesses, etc.).</a:t>
            </a:r>
          </a:p>
          <a:p>
            <a:r>
              <a:rPr lang="en-US" dirty="0">
                <a:solidFill>
                  <a:srgbClr val="002060"/>
                </a:solidFill>
              </a:rPr>
              <a:t>Do whatever is feasible to get the sailor(s) potentially involved in the hearing ashore as quickly as possible (run a sailor in, tow the boat in, etc.)</a:t>
            </a:r>
          </a:p>
          <a:p>
            <a:pPr marL="0" lvl="0" indent="0">
              <a:buNone/>
            </a:pPr>
            <a:endParaRPr lang="en-US" dirty="0">
              <a:solidFill>
                <a:srgbClr val="002060"/>
              </a:solidFill>
            </a:endParaRPr>
          </a:p>
          <a:p>
            <a:endParaRPr lang="en-US" dirty="0"/>
          </a:p>
        </p:txBody>
      </p:sp>
    </p:spTree>
    <p:extLst>
      <p:ext uri="{BB962C8B-B14F-4D97-AF65-F5344CB8AC3E}">
        <p14:creationId xmlns:p14="http://schemas.microsoft.com/office/powerpoint/2010/main" val="1707259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6"/>
            <a:ext cx="12344400" cy="5632311"/>
          </a:xfrm>
          <a:prstGeom prst="rect">
            <a:avLst/>
          </a:prstGeom>
        </p:spPr>
        <p:txBody>
          <a:bodyPr wrap="square">
            <a:spAutoFit/>
          </a:bodyPr>
          <a:lstStyle/>
          <a:p>
            <a:r>
              <a:rPr lang="en-US" sz="2400" b="1" dirty="0">
                <a:solidFill>
                  <a:srgbClr val="002060"/>
                </a:solidFill>
              </a:rPr>
              <a:t>On shore…</a:t>
            </a:r>
          </a:p>
          <a:p>
            <a:pPr lvl="0"/>
            <a:r>
              <a:rPr lang="en-US" sz="2400" dirty="0">
                <a:solidFill>
                  <a:srgbClr val="002060"/>
                </a:solidFill>
              </a:rPr>
              <a:t>1) Remain calm and focused (your sailors may not be ;&gt;). Have some food and drink for your sailors (and you).</a:t>
            </a:r>
          </a:p>
          <a:p>
            <a:pPr lvl="0"/>
            <a:endParaRPr lang="en-US" sz="2400" dirty="0">
              <a:solidFill>
                <a:srgbClr val="002060"/>
              </a:solidFill>
            </a:endParaRPr>
          </a:p>
          <a:p>
            <a:pPr lvl="0"/>
            <a:r>
              <a:rPr lang="en-US" sz="2400" dirty="0">
                <a:solidFill>
                  <a:srgbClr val="002060"/>
                </a:solidFill>
              </a:rPr>
              <a:t>2) Know all the pertinent information (when does Protest Time end, where is the Jury Desk, etc.).</a:t>
            </a:r>
          </a:p>
          <a:p>
            <a:pPr lvl="0"/>
            <a:endParaRPr lang="en-US" sz="2400" dirty="0">
              <a:solidFill>
                <a:srgbClr val="002060"/>
              </a:solidFill>
            </a:endParaRPr>
          </a:p>
          <a:p>
            <a:pPr lvl="0"/>
            <a:r>
              <a:rPr lang="en-US" sz="2400" dirty="0">
                <a:solidFill>
                  <a:srgbClr val="002060"/>
                </a:solidFill>
              </a:rPr>
              <a:t>3) Have a couple of protest forms available, and some pens, etc.</a:t>
            </a:r>
          </a:p>
          <a:p>
            <a:pPr lvl="0"/>
            <a:endParaRPr lang="en-US" sz="2400" dirty="0">
              <a:solidFill>
                <a:srgbClr val="002060"/>
              </a:solidFill>
            </a:endParaRPr>
          </a:p>
          <a:p>
            <a:pPr lvl="0"/>
            <a:r>
              <a:rPr lang="en-US" sz="2400" dirty="0">
                <a:solidFill>
                  <a:srgbClr val="002060"/>
                </a:solidFill>
              </a:rPr>
              <a:t>4) Help the sailors decide what to do (go through with a protest or request for redress – </a:t>
            </a:r>
          </a:p>
          <a:p>
            <a:pPr lvl="0"/>
            <a:r>
              <a:rPr lang="en-US" sz="2400" dirty="0">
                <a:solidFill>
                  <a:srgbClr val="002060"/>
                </a:solidFill>
              </a:rPr>
              <a:t>what are the Pro’s and Con’s). You may want to have a quiet chat with the other sailor’s coach.</a:t>
            </a:r>
          </a:p>
          <a:p>
            <a:pPr lvl="0"/>
            <a:endParaRPr lang="en-US" sz="2400" dirty="0">
              <a:solidFill>
                <a:srgbClr val="002060"/>
              </a:solidFill>
            </a:endParaRPr>
          </a:p>
          <a:p>
            <a:pPr lvl="0"/>
            <a:r>
              <a:rPr lang="en-US" sz="2400" dirty="0">
                <a:solidFill>
                  <a:srgbClr val="002060"/>
                </a:solidFill>
              </a:rPr>
              <a:t>5) Help the sailors locate potential witnesses, etc.</a:t>
            </a:r>
          </a:p>
          <a:p>
            <a:pPr lvl="0"/>
            <a:endParaRPr lang="en-US" sz="2400" dirty="0">
              <a:solidFill>
                <a:srgbClr val="002060"/>
              </a:solidFill>
            </a:endParaRPr>
          </a:p>
          <a:p>
            <a:pPr lvl="0"/>
            <a:r>
              <a:rPr lang="en-US" sz="2400" dirty="0">
                <a:solidFill>
                  <a:srgbClr val="002060"/>
                </a:solidFill>
              </a:rPr>
              <a:t>6) Help coordinate people to put the sailors’ boats away so the sailors can focus on the protest/request.</a:t>
            </a:r>
          </a:p>
        </p:txBody>
      </p:sp>
    </p:spTree>
    <p:extLst>
      <p:ext uri="{BB962C8B-B14F-4D97-AF65-F5344CB8AC3E}">
        <p14:creationId xmlns:p14="http://schemas.microsoft.com/office/powerpoint/2010/main" val="2260171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55340"/>
            <a:ext cx="12192000" cy="8094139"/>
          </a:xfrm>
          <a:prstGeom prst="rect">
            <a:avLst/>
          </a:prstGeom>
        </p:spPr>
        <p:txBody>
          <a:bodyPr wrap="square">
            <a:spAutoFit/>
          </a:bodyPr>
          <a:lstStyle/>
          <a:p>
            <a:pPr marL="457200" marR="0">
              <a:lnSpc>
                <a:spcPct val="107000"/>
              </a:lnSpc>
              <a:spcBef>
                <a:spcPts val="0"/>
              </a:spcBef>
              <a:spcAft>
                <a:spcPts val="0"/>
              </a:spcAft>
            </a:pPr>
            <a:endParaRPr lang="en-US" dirty="0">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endParaRPr lang="en-US" dirty="0">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endParaRPr lang="en-US" dirty="0">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endParaRPr lang="en-US" dirty="0">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endParaRPr lang="en-US" dirty="0">
              <a:latin typeface="Times New Roman" panose="02020603050405020304" pitchFamily="18" charset="0"/>
              <a:ea typeface="Calibri" panose="020F0502020204030204" pitchFamily="34" charset="0"/>
            </a:endParaRPr>
          </a:p>
          <a:p>
            <a:pPr marL="457200" marR="0">
              <a:lnSpc>
                <a:spcPct val="107000"/>
              </a:lnSpc>
              <a:spcBef>
                <a:spcPts val="0"/>
              </a:spcBef>
              <a:spcAft>
                <a:spcPts val="0"/>
              </a:spcAft>
            </a:pPr>
            <a:r>
              <a:rPr lang="en-US" dirty="0">
                <a:latin typeface="Times New Roman" panose="02020603050405020304" pitchFamily="18" charset="0"/>
                <a:ea typeface="Calibri" panose="020F0502020204030204" pitchFamily="34" charset="0"/>
              </a:rPr>
              <a:t> </a:t>
            </a:r>
          </a:p>
          <a:p>
            <a:pPr marR="0" lvl="0">
              <a:lnSpc>
                <a:spcPct val="107000"/>
              </a:lnSpc>
              <a:spcBef>
                <a:spcPts val="0"/>
              </a:spcBef>
              <a:spcAft>
                <a:spcPts val="0"/>
              </a:spcAft>
            </a:pPr>
            <a:r>
              <a:rPr lang="en-US" dirty="0">
                <a:solidFill>
                  <a:srgbClr val="002060"/>
                </a:solidFill>
                <a:latin typeface="Times New Roman" panose="02020603050405020304" pitchFamily="18" charset="0"/>
                <a:ea typeface="Calibri" panose="020F0502020204030204" pitchFamily="34" charset="0"/>
              </a:rPr>
              <a:t>7) Have a spot for the sailors to sit and talk through the situation, and fill out the form, etc.</a:t>
            </a:r>
          </a:p>
          <a:p>
            <a:pPr marR="0" lvl="0">
              <a:lnSpc>
                <a:spcPct val="107000"/>
              </a:lnSpc>
              <a:spcBef>
                <a:spcPts val="0"/>
              </a:spcBef>
              <a:spcAft>
                <a:spcPts val="0"/>
              </a:spcAft>
            </a:pPr>
            <a:endParaRPr lang="en-US" dirty="0">
              <a:solidFill>
                <a:srgbClr val="002060"/>
              </a:solidFill>
              <a:latin typeface="Times New Roman" panose="02020603050405020304" pitchFamily="18" charset="0"/>
              <a:ea typeface="Calibri" panose="020F0502020204030204" pitchFamily="34" charset="0"/>
            </a:endParaRPr>
          </a:p>
          <a:p>
            <a:pPr marR="0" lvl="0">
              <a:lnSpc>
                <a:spcPct val="107000"/>
              </a:lnSpc>
              <a:spcBef>
                <a:spcPts val="0"/>
              </a:spcBef>
              <a:spcAft>
                <a:spcPts val="0"/>
              </a:spcAft>
            </a:pPr>
            <a:r>
              <a:rPr lang="en-US" dirty="0">
                <a:solidFill>
                  <a:srgbClr val="002060"/>
                </a:solidFill>
                <a:latin typeface="Times New Roman" panose="02020603050405020304" pitchFamily="18" charset="0"/>
                <a:ea typeface="Calibri" panose="020F0502020204030204" pitchFamily="34" charset="0"/>
              </a:rPr>
              <a:t>8) Proof the form and make sure it is filed in the correct place and within the Protest Time Limit (do not be late – that is an almost guaranteed way to have the protest not heard).</a:t>
            </a:r>
          </a:p>
          <a:p>
            <a:pPr marL="457200" marR="0">
              <a:lnSpc>
                <a:spcPct val="107000"/>
              </a:lnSpc>
              <a:spcBef>
                <a:spcPts val="0"/>
              </a:spcBef>
              <a:spcAft>
                <a:spcPts val="0"/>
              </a:spcAft>
            </a:pPr>
            <a:r>
              <a:rPr lang="en-US" dirty="0">
                <a:solidFill>
                  <a:srgbClr val="002060"/>
                </a:solidFill>
                <a:latin typeface="Times New Roman" panose="02020603050405020304" pitchFamily="18" charset="0"/>
                <a:ea typeface="Calibri" panose="020F0502020204030204" pitchFamily="34" charset="0"/>
              </a:rPr>
              <a:t> </a:t>
            </a:r>
          </a:p>
          <a:p>
            <a:pPr marR="0" lvl="0">
              <a:lnSpc>
                <a:spcPct val="107000"/>
              </a:lnSpc>
              <a:spcBef>
                <a:spcPts val="0"/>
              </a:spcBef>
              <a:spcAft>
                <a:spcPts val="0"/>
              </a:spcAft>
            </a:pPr>
            <a:r>
              <a:rPr lang="en-US" dirty="0">
                <a:solidFill>
                  <a:srgbClr val="002060"/>
                </a:solidFill>
                <a:latin typeface="Times New Roman" panose="02020603050405020304" pitchFamily="18" charset="0"/>
                <a:ea typeface="Calibri" panose="020F0502020204030204" pitchFamily="34" charset="0"/>
              </a:rPr>
              <a:t>9) Whether your sailor is protesting or being protested, be sure to have them write down what happened. It is very strong for the </a:t>
            </a:r>
            <a:r>
              <a:rPr lang="en-US" dirty="0" err="1">
                <a:solidFill>
                  <a:srgbClr val="002060"/>
                </a:solidFill>
                <a:latin typeface="Times New Roman" panose="02020603050405020304" pitchFamily="18" charset="0"/>
                <a:ea typeface="Calibri" panose="020F0502020204030204" pitchFamily="34" charset="0"/>
              </a:rPr>
              <a:t>protestee</a:t>
            </a:r>
            <a:r>
              <a:rPr lang="en-US" dirty="0">
                <a:solidFill>
                  <a:srgbClr val="002060"/>
                </a:solidFill>
                <a:latin typeface="Times New Roman" panose="02020603050405020304" pitchFamily="18" charset="0"/>
                <a:ea typeface="Calibri" panose="020F0502020204030204" pitchFamily="34" charset="0"/>
              </a:rPr>
              <a:t> to hand the Jury a diagram of what happened as well (the protestor is doing so on their protest form). The sailors can bring their notes and rule book into the hearing.</a:t>
            </a:r>
          </a:p>
          <a:p>
            <a:pPr marL="457200" marR="0">
              <a:lnSpc>
                <a:spcPct val="107000"/>
              </a:lnSpc>
              <a:spcBef>
                <a:spcPts val="0"/>
              </a:spcBef>
              <a:spcAft>
                <a:spcPts val="0"/>
              </a:spcAft>
            </a:pPr>
            <a:r>
              <a:rPr lang="en-US" dirty="0">
                <a:solidFill>
                  <a:srgbClr val="002060"/>
                </a:solidFill>
                <a:latin typeface="Times New Roman" panose="02020603050405020304" pitchFamily="18" charset="0"/>
                <a:ea typeface="Calibri" panose="020F0502020204030204" pitchFamily="34" charset="0"/>
              </a:rPr>
              <a:t> </a:t>
            </a:r>
          </a:p>
          <a:p>
            <a:pPr marR="0" lvl="0">
              <a:lnSpc>
                <a:spcPct val="107000"/>
              </a:lnSpc>
              <a:spcBef>
                <a:spcPts val="0"/>
              </a:spcBef>
              <a:spcAft>
                <a:spcPts val="0"/>
              </a:spcAft>
            </a:pPr>
            <a:r>
              <a:rPr lang="en-US" dirty="0">
                <a:solidFill>
                  <a:srgbClr val="002060"/>
                </a:solidFill>
                <a:latin typeface="Times New Roman" panose="02020603050405020304" pitchFamily="18" charset="0"/>
                <a:ea typeface="Calibri" panose="020F0502020204030204" pitchFamily="34" charset="0"/>
              </a:rPr>
              <a:t>10) If your sailor is being protested, be sure you get a copy of the protest against them. They have a right to receive that, and a right to time to prepare for the hearing (rule 63.2).</a:t>
            </a:r>
          </a:p>
          <a:p>
            <a:pPr marL="457200" marR="0">
              <a:lnSpc>
                <a:spcPct val="107000"/>
              </a:lnSpc>
              <a:spcBef>
                <a:spcPts val="0"/>
              </a:spcBef>
              <a:spcAft>
                <a:spcPts val="0"/>
              </a:spcAft>
            </a:pPr>
            <a:r>
              <a:rPr lang="en-US" dirty="0">
                <a:solidFill>
                  <a:srgbClr val="002060"/>
                </a:solidFill>
                <a:latin typeface="Times New Roman" panose="02020603050405020304" pitchFamily="18" charset="0"/>
                <a:ea typeface="Calibri" panose="020F0502020204030204" pitchFamily="34" charset="0"/>
              </a:rPr>
              <a:t> </a:t>
            </a:r>
          </a:p>
          <a:p>
            <a:pPr marR="0" lvl="0">
              <a:lnSpc>
                <a:spcPct val="107000"/>
              </a:lnSpc>
              <a:spcBef>
                <a:spcPts val="0"/>
              </a:spcBef>
              <a:spcAft>
                <a:spcPts val="0"/>
              </a:spcAft>
            </a:pPr>
            <a:r>
              <a:rPr lang="en-US" dirty="0">
                <a:solidFill>
                  <a:srgbClr val="002060"/>
                </a:solidFill>
                <a:latin typeface="Times New Roman" panose="02020603050405020304" pitchFamily="18" charset="0"/>
                <a:ea typeface="Calibri" panose="020F0502020204030204" pitchFamily="34" charset="0"/>
              </a:rPr>
              <a:t>11) Finalize your sailor’s testimony and any rules and Cases that might apply.</a:t>
            </a:r>
          </a:p>
          <a:p>
            <a:pPr marL="457200" marR="0">
              <a:lnSpc>
                <a:spcPct val="107000"/>
              </a:lnSpc>
              <a:spcBef>
                <a:spcPts val="0"/>
              </a:spcBef>
              <a:spcAft>
                <a:spcPts val="0"/>
              </a:spcAft>
            </a:pPr>
            <a:r>
              <a:rPr lang="en-US" dirty="0">
                <a:solidFill>
                  <a:srgbClr val="002060"/>
                </a:solidFill>
                <a:latin typeface="Times New Roman" panose="02020603050405020304" pitchFamily="18" charset="0"/>
                <a:ea typeface="Calibri" panose="020F0502020204030204" pitchFamily="34" charset="0"/>
              </a:rPr>
              <a:t> </a:t>
            </a:r>
          </a:p>
          <a:p>
            <a:pPr marR="0" lvl="0">
              <a:lnSpc>
                <a:spcPct val="107000"/>
              </a:lnSpc>
              <a:spcBef>
                <a:spcPts val="0"/>
              </a:spcBef>
              <a:spcAft>
                <a:spcPts val="0"/>
              </a:spcAft>
            </a:pPr>
            <a:r>
              <a:rPr lang="en-US" dirty="0">
                <a:solidFill>
                  <a:srgbClr val="002060"/>
                </a:solidFill>
                <a:latin typeface="Times New Roman" panose="02020603050405020304" pitchFamily="18" charset="0"/>
                <a:ea typeface="Calibri" panose="020F0502020204030204" pitchFamily="34" charset="0"/>
              </a:rPr>
              <a:t>12) Role play the types of questions the other boat or Jury may ask, and have your sailor go through their testimony as if you were the Jury. Help them be clear, concise and compelling. Remind them to talk slowly as English may not be the first language for many of the Judges.</a:t>
            </a:r>
          </a:p>
          <a:p>
            <a:pPr marL="457200" marR="0">
              <a:lnSpc>
                <a:spcPct val="107000"/>
              </a:lnSpc>
              <a:spcBef>
                <a:spcPts val="0"/>
              </a:spcBef>
              <a:spcAft>
                <a:spcPts val="0"/>
              </a:spcAft>
            </a:pPr>
            <a:r>
              <a:rPr lang="en-US" dirty="0">
                <a:solidFill>
                  <a:srgbClr val="002060"/>
                </a:solidFill>
                <a:latin typeface="Times New Roman" panose="02020603050405020304" pitchFamily="18" charset="0"/>
                <a:ea typeface="Calibri" panose="020F0502020204030204" pitchFamily="34" charset="0"/>
              </a:rPr>
              <a:t> </a:t>
            </a:r>
          </a:p>
          <a:p>
            <a:pPr marR="0" lvl="0">
              <a:lnSpc>
                <a:spcPct val="107000"/>
              </a:lnSpc>
              <a:spcBef>
                <a:spcPts val="0"/>
              </a:spcBef>
              <a:spcAft>
                <a:spcPts val="0"/>
              </a:spcAft>
            </a:pPr>
            <a:r>
              <a:rPr lang="en-US" dirty="0">
                <a:solidFill>
                  <a:srgbClr val="002060"/>
                </a:solidFill>
                <a:latin typeface="Times New Roman" panose="02020603050405020304" pitchFamily="18" charset="0"/>
                <a:ea typeface="Calibri" panose="020F0502020204030204" pitchFamily="34" charset="0"/>
              </a:rPr>
              <a:t>13) Go with your sailor to the hearing room area. Help them remain positive and focused. Help to make sure the witnesses are there too.</a:t>
            </a:r>
          </a:p>
          <a:p>
            <a:pPr marL="457200" marR="0">
              <a:lnSpc>
                <a:spcPct val="107000"/>
              </a:lnSpc>
              <a:spcBef>
                <a:spcPts val="0"/>
              </a:spcBef>
              <a:spcAft>
                <a:spcPts val="0"/>
              </a:spcAft>
            </a:pPr>
            <a:r>
              <a:rPr lang="en-US" dirty="0">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3175739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96198"/>
            <a:ext cx="8903368" cy="1574149"/>
          </a:xfrm>
          <a:prstGeom prst="rect">
            <a:avLst/>
          </a:prstGeom>
        </p:spPr>
        <p:txBody>
          <a:bodyPr wrap="square">
            <a:spAutoFit/>
          </a:bodyPr>
          <a:lstStyle/>
          <a:p>
            <a:pPr>
              <a:lnSpc>
                <a:spcPct val="107000"/>
              </a:lnSpc>
            </a:pPr>
            <a:r>
              <a:rPr lang="en-US" dirty="0">
                <a:solidFill>
                  <a:srgbClr val="002060"/>
                </a:solidFill>
                <a:latin typeface="Times New Roman" panose="02020603050405020304" pitchFamily="18" charset="0"/>
                <a:cs typeface="Times New Roman" panose="02020603050405020304" pitchFamily="18" charset="0"/>
              </a:rPr>
              <a:t>14) Be sure to physically check the ONB about 15 minutes after the Protest Time Limit expires (check the SI’s for when the Jury will post hearing notices).</a:t>
            </a:r>
          </a:p>
          <a:p>
            <a:pPr marR="0" lvl="0">
              <a:lnSpc>
                <a:spcPct val="107000"/>
              </a:lnSpc>
              <a:spcBef>
                <a:spcPts val="0"/>
              </a:spcBef>
              <a:spcAft>
                <a:spcPts val="0"/>
              </a:spcAft>
            </a:pPr>
            <a:endParaRPr lang="en-US" dirty="0">
              <a:solidFill>
                <a:srgbClr val="002060"/>
              </a:solidFill>
              <a:latin typeface="Times New Roman" panose="02020603050405020304" pitchFamily="18" charset="0"/>
              <a:ea typeface="Calibri" panose="020F0502020204030204" pitchFamily="34" charset="0"/>
            </a:endParaRPr>
          </a:p>
          <a:p>
            <a:pPr marR="0" lvl="0">
              <a:lnSpc>
                <a:spcPct val="107000"/>
              </a:lnSpc>
              <a:spcBef>
                <a:spcPts val="0"/>
              </a:spcBef>
              <a:spcAft>
                <a:spcPts val="0"/>
              </a:spcAft>
            </a:pPr>
            <a:r>
              <a:rPr lang="en-US" dirty="0">
                <a:solidFill>
                  <a:srgbClr val="002060"/>
                </a:solidFill>
                <a:latin typeface="Times New Roman" panose="02020603050405020304" pitchFamily="18" charset="0"/>
                <a:ea typeface="Calibri" panose="020F0502020204030204" pitchFamily="34" charset="0"/>
              </a:rPr>
              <a:t>15) Remind your sailors to be polite, and to thank the Jury for their time, regardless the outcome. </a:t>
            </a:r>
          </a:p>
        </p:txBody>
      </p:sp>
    </p:spTree>
    <p:extLst>
      <p:ext uri="{BB962C8B-B14F-4D97-AF65-F5344CB8AC3E}">
        <p14:creationId xmlns:p14="http://schemas.microsoft.com/office/powerpoint/2010/main" val="1065299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7444" y="185738"/>
            <a:ext cx="9451673" cy="5486400"/>
          </a:xfrm>
          <a:prstGeom prst="rect">
            <a:avLst/>
          </a:prstGeom>
        </p:spPr>
      </p:pic>
    </p:spTree>
    <p:extLst>
      <p:ext uri="{BB962C8B-B14F-4D97-AF65-F5344CB8AC3E}">
        <p14:creationId xmlns:p14="http://schemas.microsoft.com/office/powerpoint/2010/main" val="1974311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895" y="-693654"/>
            <a:ext cx="10515600" cy="2336216"/>
          </a:xfrm>
        </p:spPr>
        <p:txBody>
          <a:bodyPr>
            <a:normAutofit fontScale="90000"/>
          </a:bodyPr>
          <a:lstStyle/>
          <a:p>
            <a:br>
              <a:rPr lang="en-US" sz="3600" b="1" dirty="0">
                <a:solidFill>
                  <a:schemeClr val="accent5">
                    <a:lumMod val="50000"/>
                  </a:schemeClr>
                </a:solidFill>
              </a:rPr>
            </a:br>
            <a:br>
              <a:rPr lang="en-US" sz="3600" b="1" dirty="0">
                <a:solidFill>
                  <a:schemeClr val="accent5">
                    <a:lumMod val="50000"/>
                  </a:schemeClr>
                </a:solidFill>
              </a:rPr>
            </a:br>
            <a:r>
              <a:rPr lang="en-US" sz="3600" b="1" dirty="0">
                <a:solidFill>
                  <a:srgbClr val="002060"/>
                </a:solidFill>
              </a:rPr>
              <a:t>Dave Perry				        David </a:t>
            </a:r>
            <a:r>
              <a:rPr lang="en-US" sz="3600" b="1" dirty="0" err="1">
                <a:solidFill>
                  <a:srgbClr val="002060"/>
                </a:solidFill>
              </a:rPr>
              <a:t>Dellenbaugh</a:t>
            </a:r>
            <a:br>
              <a:rPr lang="en-US" sz="3600" b="1" dirty="0">
                <a:solidFill>
                  <a:srgbClr val="002060"/>
                </a:solidFill>
              </a:rPr>
            </a:br>
            <a:r>
              <a:rPr lang="en-US" sz="3600" b="1" dirty="0">
                <a:solidFill>
                  <a:srgbClr val="002060"/>
                </a:solidFill>
              </a:rPr>
              <a:t>203.556.1095			        203.520.1370</a:t>
            </a:r>
            <a:br>
              <a:rPr lang="en-US" sz="3600" b="1" dirty="0">
                <a:solidFill>
                  <a:srgbClr val="002060"/>
                </a:solidFill>
              </a:rPr>
            </a:br>
            <a:r>
              <a:rPr lang="en-US" sz="3600" b="1" dirty="0">
                <a:solidFill>
                  <a:schemeClr val="accent5">
                    <a:lumMod val="50000"/>
                  </a:schemeClr>
                </a:solidFill>
                <a:hlinkClick r:id="rId2"/>
              </a:rPr>
              <a:t>davperry@optonline.net</a:t>
            </a:r>
            <a:r>
              <a:rPr lang="en-US" sz="3600" b="1" dirty="0">
                <a:solidFill>
                  <a:schemeClr val="accent5">
                    <a:lumMod val="50000"/>
                  </a:schemeClr>
                </a:solidFill>
              </a:rPr>
              <a:t>	        </a:t>
            </a:r>
            <a:r>
              <a:rPr lang="en-US" sz="3600" b="1" dirty="0">
                <a:solidFill>
                  <a:schemeClr val="accent5">
                    <a:lumMod val="50000"/>
                  </a:schemeClr>
                </a:solidFill>
                <a:hlinkClick r:id="rId3"/>
              </a:rPr>
              <a:t>supercarrot@optonline.net</a:t>
            </a:r>
            <a:br>
              <a:rPr lang="en-US" sz="3600" b="1" dirty="0">
                <a:solidFill>
                  <a:schemeClr val="accent5">
                    <a:lumMod val="50000"/>
                  </a:schemeClr>
                </a:solidFill>
              </a:rPr>
            </a:br>
            <a:endParaRPr lang="en-US" sz="3600" b="1" dirty="0">
              <a:solidFill>
                <a:schemeClr val="accent5">
                  <a:lumMod val="50000"/>
                </a:schemeClr>
              </a:solidFill>
            </a:endParaRP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40788" y="1642562"/>
            <a:ext cx="8685393" cy="3840480"/>
          </a:xfrm>
        </p:spPr>
      </p:pic>
    </p:spTree>
    <p:extLst>
      <p:ext uri="{BB962C8B-B14F-4D97-AF65-F5344CB8AC3E}">
        <p14:creationId xmlns:p14="http://schemas.microsoft.com/office/powerpoint/2010/main" val="239424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902BB5-E4EB-46B6-A1FE-40498B96A495}"/>
              </a:ext>
            </a:extLst>
          </p:cNvPr>
          <p:cNvSpPr>
            <a:spLocks noGrp="1"/>
          </p:cNvSpPr>
          <p:nvPr>
            <p:ph type="title"/>
          </p:nvPr>
        </p:nvSpPr>
        <p:spPr>
          <a:xfrm>
            <a:off x="838200" y="188956"/>
            <a:ext cx="10515600" cy="1325563"/>
          </a:xfrm>
        </p:spPr>
        <p:txBody>
          <a:bodyPr/>
          <a:lstStyle/>
          <a:p>
            <a:endParaRPr lang="en-US" dirty="0"/>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3469" y="188956"/>
            <a:ext cx="9585062" cy="5486400"/>
          </a:xfrm>
        </p:spPr>
      </p:pic>
    </p:spTree>
    <p:extLst>
      <p:ext uri="{BB962C8B-B14F-4D97-AF65-F5344CB8AC3E}">
        <p14:creationId xmlns:p14="http://schemas.microsoft.com/office/powerpoint/2010/main" val="3996575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6461" y="223837"/>
            <a:ext cx="8248015" cy="5486400"/>
          </a:xfrm>
          <a:prstGeom prst="rect">
            <a:avLst/>
          </a:prstGeom>
        </p:spPr>
      </p:pic>
    </p:spTree>
    <p:extLst>
      <p:ext uri="{BB962C8B-B14F-4D97-AF65-F5344CB8AC3E}">
        <p14:creationId xmlns:p14="http://schemas.microsoft.com/office/powerpoint/2010/main" val="1590650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4088" y="185736"/>
            <a:ext cx="8274590" cy="5486400"/>
          </a:xfrm>
          <a:prstGeom prst="rect">
            <a:avLst/>
          </a:prstGeom>
        </p:spPr>
      </p:pic>
    </p:spTree>
    <p:extLst>
      <p:ext uri="{BB962C8B-B14F-4D97-AF65-F5344CB8AC3E}">
        <p14:creationId xmlns:p14="http://schemas.microsoft.com/office/powerpoint/2010/main" val="638590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488" y="161924"/>
            <a:ext cx="8643366" cy="5486400"/>
          </a:xfrm>
          <a:prstGeom prst="rect">
            <a:avLst/>
          </a:prstGeom>
        </p:spPr>
      </p:pic>
    </p:spTree>
    <p:extLst>
      <p:ext uri="{BB962C8B-B14F-4D97-AF65-F5344CB8AC3E}">
        <p14:creationId xmlns:p14="http://schemas.microsoft.com/office/powerpoint/2010/main" val="1940622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417" y="268037"/>
            <a:ext cx="9750711" cy="5486400"/>
          </a:xfrm>
          <a:prstGeom prst="rect">
            <a:avLst/>
          </a:prstGeom>
        </p:spPr>
      </p:pic>
    </p:spTree>
    <p:extLst>
      <p:ext uri="{BB962C8B-B14F-4D97-AF65-F5344CB8AC3E}">
        <p14:creationId xmlns:p14="http://schemas.microsoft.com/office/powerpoint/2010/main" val="1141582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9131" y="300038"/>
            <a:ext cx="4164253" cy="5486400"/>
          </a:xfrm>
          <a:prstGeom prst="rect">
            <a:avLst/>
          </a:prstGeom>
        </p:spPr>
      </p:pic>
    </p:spTree>
    <p:extLst>
      <p:ext uri="{BB962C8B-B14F-4D97-AF65-F5344CB8AC3E}">
        <p14:creationId xmlns:p14="http://schemas.microsoft.com/office/powerpoint/2010/main" val="4192131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4094" y="258762"/>
            <a:ext cx="5421763" cy="5486400"/>
          </a:xfrm>
          <a:prstGeom prst="rect">
            <a:avLst/>
          </a:prstGeom>
        </p:spPr>
      </p:pic>
    </p:spTree>
    <p:extLst>
      <p:ext uri="{BB962C8B-B14F-4D97-AF65-F5344CB8AC3E}">
        <p14:creationId xmlns:p14="http://schemas.microsoft.com/office/powerpoint/2010/main" val="4122592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1915</TotalTime>
  <Words>819</Words>
  <Application>Microsoft Office PowerPoint</Application>
  <PresentationFormat>Widescreen</PresentationFormat>
  <Paragraphs>130</Paragraphs>
  <Slides>25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Bookman Old Style</vt:lpstr>
      <vt:lpstr>Calibri</vt:lpstr>
      <vt:lpstr>Calibri Light</vt:lpstr>
      <vt:lpstr>Geneva</vt:lpstr>
      <vt:lpstr>Times New Roman</vt:lpstr>
      <vt:lpstr>Office Theme</vt:lpstr>
      <vt:lpstr>Rule Situations at International Regattas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a boat is in a protest or redress hearing,  it could determine the outcome of the race.  So be sure to prepare just as hard for a protest or redress hearing as you do for a race…because it *is* the race! </vt:lpstr>
      <vt:lpstr>PowerPoint Presentation</vt:lpstr>
      <vt:lpstr>The Racing Rules of Sailing </vt:lpstr>
      <vt:lpstr>The Racing Rules of Sailing</vt:lpstr>
      <vt:lpstr>PowerPoint Presentation</vt:lpstr>
      <vt:lpstr>The Racing Rules of Sailing</vt:lpstr>
      <vt:lpstr>The Plan…Sailors</vt:lpstr>
      <vt:lpstr>PowerPoint Presentation</vt:lpstr>
      <vt:lpstr>PowerPoint Presentation</vt:lpstr>
      <vt:lpstr>PowerPoint Presentation</vt:lpstr>
      <vt:lpstr>The Plan…Coaches</vt:lpstr>
      <vt:lpstr>PowerPoint Presentation</vt:lpstr>
      <vt:lpstr>PowerPoint Presentation</vt:lpstr>
      <vt:lpstr>PowerPoint Presentation</vt:lpstr>
      <vt:lpstr>PowerPoint Presentation</vt:lpstr>
      <vt:lpstr>  Dave Perry            David Dellenbaugh 203.556.1095           203.520.1370 davperry@optonline.net         supercarrot@optonline.net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Cotta</dc:creator>
  <cp:lastModifiedBy>Stu Gilfillen</cp:lastModifiedBy>
  <cp:revision>103</cp:revision>
  <dcterms:created xsi:type="dcterms:W3CDTF">2018-10-02T12:57:13Z</dcterms:created>
  <dcterms:modified xsi:type="dcterms:W3CDTF">2018-11-25T23:45:33Z</dcterms:modified>
</cp:coreProperties>
</file>